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handoutMasterIdLst>
    <p:handoutMasterId r:id="rId76"/>
  </p:handoutMasterIdLst>
  <p:sldIdLst>
    <p:sldId id="945" r:id="rId2"/>
    <p:sldId id="1378" r:id="rId3"/>
    <p:sldId id="1379" r:id="rId4"/>
    <p:sldId id="1380" r:id="rId5"/>
    <p:sldId id="1381" r:id="rId6"/>
    <p:sldId id="1391" r:id="rId7"/>
    <p:sldId id="1390" r:id="rId8"/>
    <p:sldId id="1386" r:id="rId9"/>
    <p:sldId id="1387" r:id="rId10"/>
    <p:sldId id="1382" r:id="rId11"/>
    <p:sldId id="1384" r:id="rId12"/>
    <p:sldId id="1388" r:id="rId13"/>
    <p:sldId id="1389" r:id="rId14"/>
    <p:sldId id="1383" r:id="rId15"/>
    <p:sldId id="1385" r:id="rId16"/>
    <p:sldId id="1392" r:id="rId17"/>
    <p:sldId id="1353" r:id="rId18"/>
    <p:sldId id="1282" r:id="rId19"/>
    <p:sldId id="1283" r:id="rId20"/>
    <p:sldId id="1338" r:id="rId21"/>
    <p:sldId id="1284" r:id="rId22"/>
    <p:sldId id="1285" r:id="rId23"/>
    <p:sldId id="1347" r:id="rId24"/>
    <p:sldId id="1344" r:id="rId25"/>
    <p:sldId id="1345" r:id="rId26"/>
    <p:sldId id="1346" r:id="rId27"/>
    <p:sldId id="1364" r:id="rId28"/>
    <p:sldId id="1354" r:id="rId29"/>
    <p:sldId id="1289" r:id="rId30"/>
    <p:sldId id="1331" r:id="rId31"/>
    <p:sldId id="1398" r:id="rId32"/>
    <p:sldId id="1396" r:id="rId33"/>
    <p:sldId id="1399" r:id="rId34"/>
    <p:sldId id="1400" r:id="rId35"/>
    <p:sldId id="1401" r:id="rId36"/>
    <p:sldId id="1404" r:id="rId37"/>
    <p:sldId id="1402" r:id="rId38"/>
    <p:sldId id="1403" r:id="rId39"/>
    <p:sldId id="1393" r:id="rId40"/>
    <p:sldId id="1397" r:id="rId41"/>
    <p:sldId id="1405" r:id="rId42"/>
    <p:sldId id="1406" r:id="rId43"/>
    <p:sldId id="1407" r:id="rId44"/>
    <p:sldId id="1409" r:id="rId45"/>
    <p:sldId id="1410" r:id="rId46"/>
    <p:sldId id="1411" r:id="rId47"/>
    <p:sldId id="1412" r:id="rId48"/>
    <p:sldId id="1413" r:id="rId49"/>
    <p:sldId id="1414" r:id="rId50"/>
    <p:sldId id="1415" r:id="rId51"/>
    <p:sldId id="1416" r:id="rId52"/>
    <p:sldId id="1417" r:id="rId53"/>
    <p:sldId id="1418" r:id="rId54"/>
    <p:sldId id="1419" r:id="rId55"/>
    <p:sldId id="1420" r:id="rId56"/>
    <p:sldId id="1421" r:id="rId57"/>
    <p:sldId id="1422" r:id="rId58"/>
    <p:sldId id="1423" r:id="rId59"/>
    <p:sldId id="1424" r:id="rId60"/>
    <p:sldId id="1425" r:id="rId61"/>
    <p:sldId id="1426" r:id="rId62"/>
    <p:sldId id="1427" r:id="rId63"/>
    <p:sldId id="1428" r:id="rId64"/>
    <p:sldId id="1429" r:id="rId65"/>
    <p:sldId id="1430" r:id="rId66"/>
    <p:sldId id="1431" r:id="rId67"/>
    <p:sldId id="1432" r:id="rId68"/>
    <p:sldId id="1433" r:id="rId69"/>
    <p:sldId id="1434" r:id="rId70"/>
    <p:sldId id="1436" r:id="rId71"/>
    <p:sldId id="1437" r:id="rId72"/>
    <p:sldId id="1438" r:id="rId73"/>
    <p:sldId id="1278" r:id="rId74"/>
  </p:sldIdLst>
  <p:sldSz cx="9144000" cy="6858000" type="screen4x3"/>
  <p:notesSz cx="7315200" cy="9601200"/>
  <p:defaultTextStyle>
    <a:defPPr>
      <a:defRPr lang="en-US"/>
    </a:defPPr>
    <a:lvl1pPr algn="l" rtl="0" eaLnBrk="0" fontAlgn="base" hangingPunct="0">
      <a:spcBef>
        <a:spcPct val="0"/>
      </a:spcBef>
      <a:spcAft>
        <a:spcPct val="0"/>
      </a:spcAft>
      <a:defRPr sz="1600" b="1" kern="1200">
        <a:solidFill>
          <a:schemeClr val="tx1"/>
        </a:solidFill>
        <a:latin typeface="Arial" charset="0"/>
        <a:ea typeface="+mn-ea"/>
        <a:cs typeface="+mn-cs"/>
      </a:defRPr>
    </a:lvl1pPr>
    <a:lvl2pPr marL="457130" algn="l" rtl="0" eaLnBrk="0" fontAlgn="base" hangingPunct="0">
      <a:spcBef>
        <a:spcPct val="0"/>
      </a:spcBef>
      <a:spcAft>
        <a:spcPct val="0"/>
      </a:spcAft>
      <a:defRPr sz="1600" b="1" kern="1200">
        <a:solidFill>
          <a:schemeClr val="tx1"/>
        </a:solidFill>
        <a:latin typeface="Arial" charset="0"/>
        <a:ea typeface="+mn-ea"/>
        <a:cs typeface="+mn-cs"/>
      </a:defRPr>
    </a:lvl2pPr>
    <a:lvl3pPr marL="914259" algn="l" rtl="0" eaLnBrk="0" fontAlgn="base" hangingPunct="0">
      <a:spcBef>
        <a:spcPct val="0"/>
      </a:spcBef>
      <a:spcAft>
        <a:spcPct val="0"/>
      </a:spcAft>
      <a:defRPr sz="1600" b="1" kern="1200">
        <a:solidFill>
          <a:schemeClr val="tx1"/>
        </a:solidFill>
        <a:latin typeface="Arial" charset="0"/>
        <a:ea typeface="+mn-ea"/>
        <a:cs typeface="+mn-cs"/>
      </a:defRPr>
    </a:lvl3pPr>
    <a:lvl4pPr marL="1371390" algn="l" rtl="0" eaLnBrk="0" fontAlgn="base" hangingPunct="0">
      <a:spcBef>
        <a:spcPct val="0"/>
      </a:spcBef>
      <a:spcAft>
        <a:spcPct val="0"/>
      </a:spcAft>
      <a:defRPr sz="1600" b="1" kern="1200">
        <a:solidFill>
          <a:schemeClr val="tx1"/>
        </a:solidFill>
        <a:latin typeface="Arial" charset="0"/>
        <a:ea typeface="+mn-ea"/>
        <a:cs typeface="+mn-cs"/>
      </a:defRPr>
    </a:lvl4pPr>
    <a:lvl5pPr marL="1828519" algn="l" rtl="0" eaLnBrk="0" fontAlgn="base" hangingPunct="0">
      <a:spcBef>
        <a:spcPct val="0"/>
      </a:spcBef>
      <a:spcAft>
        <a:spcPct val="0"/>
      </a:spcAft>
      <a:defRPr sz="1600" b="1" kern="1200">
        <a:solidFill>
          <a:schemeClr val="tx1"/>
        </a:solidFill>
        <a:latin typeface="Arial" charset="0"/>
        <a:ea typeface="+mn-ea"/>
        <a:cs typeface="+mn-cs"/>
      </a:defRPr>
    </a:lvl5pPr>
    <a:lvl6pPr marL="2285649" algn="l" defTabSz="914259" rtl="0" eaLnBrk="1" latinLnBrk="0" hangingPunct="1">
      <a:defRPr sz="1600" b="1" kern="1200">
        <a:solidFill>
          <a:schemeClr val="tx1"/>
        </a:solidFill>
        <a:latin typeface="Arial" charset="0"/>
        <a:ea typeface="+mn-ea"/>
        <a:cs typeface="+mn-cs"/>
      </a:defRPr>
    </a:lvl6pPr>
    <a:lvl7pPr marL="2742780" algn="l" defTabSz="914259" rtl="0" eaLnBrk="1" latinLnBrk="0" hangingPunct="1">
      <a:defRPr sz="1600" b="1" kern="1200">
        <a:solidFill>
          <a:schemeClr val="tx1"/>
        </a:solidFill>
        <a:latin typeface="Arial" charset="0"/>
        <a:ea typeface="+mn-ea"/>
        <a:cs typeface="+mn-cs"/>
      </a:defRPr>
    </a:lvl7pPr>
    <a:lvl8pPr marL="3199908" algn="l" defTabSz="914259" rtl="0" eaLnBrk="1" latinLnBrk="0" hangingPunct="1">
      <a:defRPr sz="1600" b="1" kern="1200">
        <a:solidFill>
          <a:schemeClr val="tx1"/>
        </a:solidFill>
        <a:latin typeface="Arial" charset="0"/>
        <a:ea typeface="+mn-ea"/>
        <a:cs typeface="+mn-cs"/>
      </a:defRPr>
    </a:lvl8pPr>
    <a:lvl9pPr marL="3657039" algn="l" defTabSz="914259" rtl="0" eaLnBrk="1" latinLnBrk="0" hangingPunct="1">
      <a:defRPr sz="1600"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FFCC99"/>
    <a:srgbClr val="CCFF99"/>
    <a:srgbClr val="CC99FF"/>
    <a:srgbClr val="000066"/>
    <a:srgbClr val="996600"/>
    <a:srgbClr val="4D6997"/>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09" autoAdjust="0"/>
    <p:restoredTop sz="75202" autoAdjust="0"/>
  </p:normalViewPr>
  <p:slideViewPr>
    <p:cSldViewPr>
      <p:cViewPr varScale="1">
        <p:scale>
          <a:sx n="85" d="100"/>
          <a:sy n="85" d="100"/>
        </p:scale>
        <p:origin x="-880" y="-96"/>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notesViewPr>
    <p:cSldViewPr>
      <p:cViewPr varScale="1">
        <p:scale>
          <a:sx n="56" d="100"/>
          <a:sy n="56" d="100"/>
        </p:scale>
        <p:origin x="-1782"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notesMaster" Target="notesMasters/notesMaster1.xml"/><Relationship Id="rId76" Type="http://schemas.openxmlformats.org/officeDocument/2006/relationships/handoutMaster" Target="handoutMasters/handoutMaster1.xml"/><Relationship Id="rId77" Type="http://schemas.openxmlformats.org/officeDocument/2006/relationships/printerSettings" Target="printerSettings/printerSettings1.bin"/><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1"/>
            <a:ext cx="3168650" cy="479425"/>
          </a:xfrm>
          <a:prstGeom prst="rect">
            <a:avLst/>
          </a:prstGeom>
          <a:noFill/>
          <a:ln w="9525">
            <a:noFill/>
            <a:miter lim="800000"/>
            <a:headEnd/>
            <a:tailEnd/>
          </a:ln>
          <a:effectLst/>
        </p:spPr>
        <p:txBody>
          <a:bodyPr vert="horz" wrap="square" lIns="96596" tIns="48297" rIns="96596" bIns="48297" numCol="1" anchor="t" anchorCtr="0" compatLnSpc="1">
            <a:prstTxWarp prst="textNoShape">
              <a:avLst/>
            </a:prstTxWarp>
          </a:bodyPr>
          <a:lstStyle>
            <a:lvl1pPr defTabSz="964451">
              <a:defRPr sz="1200" b="0">
                <a:latin typeface="Arial" charset="0"/>
              </a:defRPr>
            </a:lvl1pPr>
          </a:lstStyle>
          <a:p>
            <a:pPr>
              <a:defRPr/>
            </a:pPr>
            <a:endParaRPr lang="en-US"/>
          </a:p>
        </p:txBody>
      </p:sp>
      <p:sp>
        <p:nvSpPr>
          <p:cNvPr id="106499" name="Rectangle 3"/>
          <p:cNvSpPr>
            <a:spLocks noGrp="1" noChangeArrowheads="1"/>
          </p:cNvSpPr>
          <p:nvPr>
            <p:ph type="dt" sz="quarter" idx="1"/>
          </p:nvPr>
        </p:nvSpPr>
        <p:spPr bwMode="auto">
          <a:xfrm>
            <a:off x="4146551" y="1"/>
            <a:ext cx="3168650" cy="479425"/>
          </a:xfrm>
          <a:prstGeom prst="rect">
            <a:avLst/>
          </a:prstGeom>
          <a:noFill/>
          <a:ln w="9525">
            <a:noFill/>
            <a:miter lim="800000"/>
            <a:headEnd/>
            <a:tailEnd/>
          </a:ln>
          <a:effectLst/>
        </p:spPr>
        <p:txBody>
          <a:bodyPr vert="horz" wrap="square" lIns="96596" tIns="48297" rIns="96596" bIns="48297" numCol="1" anchor="t" anchorCtr="0" compatLnSpc="1">
            <a:prstTxWarp prst="textNoShape">
              <a:avLst/>
            </a:prstTxWarp>
          </a:bodyPr>
          <a:lstStyle>
            <a:lvl1pPr algn="r" defTabSz="964451">
              <a:defRPr sz="1200" b="0">
                <a:latin typeface="Arial" charset="0"/>
              </a:defRPr>
            </a:lvl1pPr>
          </a:lstStyle>
          <a:p>
            <a:pPr>
              <a:defRPr/>
            </a:pPr>
            <a:endParaRPr lang="en-US"/>
          </a:p>
        </p:txBody>
      </p:sp>
      <p:sp>
        <p:nvSpPr>
          <p:cNvPr id="106500" name="Rectangle 4"/>
          <p:cNvSpPr>
            <a:spLocks noGrp="1" noChangeArrowheads="1"/>
          </p:cNvSpPr>
          <p:nvPr>
            <p:ph type="ftr" sz="quarter" idx="2"/>
          </p:nvPr>
        </p:nvSpPr>
        <p:spPr bwMode="auto">
          <a:xfrm>
            <a:off x="0" y="9121776"/>
            <a:ext cx="3168650" cy="479425"/>
          </a:xfrm>
          <a:prstGeom prst="rect">
            <a:avLst/>
          </a:prstGeom>
          <a:noFill/>
          <a:ln w="9525">
            <a:noFill/>
            <a:miter lim="800000"/>
            <a:headEnd/>
            <a:tailEnd/>
          </a:ln>
          <a:effectLst/>
        </p:spPr>
        <p:txBody>
          <a:bodyPr vert="horz" wrap="square" lIns="96596" tIns="48297" rIns="96596" bIns="48297" numCol="1" anchor="b" anchorCtr="0" compatLnSpc="1">
            <a:prstTxWarp prst="textNoShape">
              <a:avLst/>
            </a:prstTxWarp>
          </a:bodyPr>
          <a:lstStyle>
            <a:lvl1pPr defTabSz="964451">
              <a:defRPr sz="1200" b="0">
                <a:latin typeface="Arial" charset="0"/>
              </a:defRPr>
            </a:lvl1pPr>
          </a:lstStyle>
          <a:p>
            <a:pPr>
              <a:defRPr/>
            </a:pPr>
            <a:endParaRPr lang="en-US"/>
          </a:p>
        </p:txBody>
      </p:sp>
      <p:sp>
        <p:nvSpPr>
          <p:cNvPr id="106501" name="Rectangle 5"/>
          <p:cNvSpPr>
            <a:spLocks noGrp="1" noChangeArrowheads="1"/>
          </p:cNvSpPr>
          <p:nvPr>
            <p:ph type="sldNum" sz="quarter" idx="3"/>
          </p:nvPr>
        </p:nvSpPr>
        <p:spPr bwMode="auto">
          <a:xfrm>
            <a:off x="4146551" y="9121776"/>
            <a:ext cx="3168650" cy="479425"/>
          </a:xfrm>
          <a:prstGeom prst="rect">
            <a:avLst/>
          </a:prstGeom>
          <a:noFill/>
          <a:ln w="9525">
            <a:noFill/>
            <a:miter lim="800000"/>
            <a:headEnd/>
            <a:tailEnd/>
          </a:ln>
          <a:effectLst/>
        </p:spPr>
        <p:txBody>
          <a:bodyPr vert="horz" wrap="square" lIns="96596" tIns="48297" rIns="96596" bIns="48297" numCol="1" anchor="b" anchorCtr="0" compatLnSpc="1">
            <a:prstTxWarp prst="textNoShape">
              <a:avLst/>
            </a:prstTxWarp>
          </a:bodyPr>
          <a:lstStyle>
            <a:lvl1pPr algn="r" defTabSz="964451">
              <a:defRPr sz="1200" b="0">
                <a:latin typeface="Arial" charset="0"/>
              </a:defRPr>
            </a:lvl1pPr>
          </a:lstStyle>
          <a:p>
            <a:pPr>
              <a:defRPr/>
            </a:pPr>
            <a:fld id="{D098A0DF-783C-49D9-9260-6806A799FD3D}" type="slidenum">
              <a:rPr lang="en-US"/>
              <a:pPr>
                <a:defRPr/>
              </a:pPr>
              <a:t>‹#›</a:t>
            </a:fld>
            <a:endParaRPr lang="en-US"/>
          </a:p>
        </p:txBody>
      </p:sp>
    </p:spTree>
    <p:extLst>
      <p:ext uri="{BB962C8B-B14F-4D97-AF65-F5344CB8AC3E}">
        <p14:creationId xmlns:p14="http://schemas.microsoft.com/office/powerpoint/2010/main" val="39800716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1"/>
            <a:ext cx="3168650" cy="479425"/>
          </a:xfrm>
          <a:prstGeom prst="rect">
            <a:avLst/>
          </a:prstGeom>
          <a:noFill/>
          <a:ln w="9525">
            <a:noFill/>
            <a:miter lim="800000"/>
            <a:headEnd/>
            <a:tailEnd/>
          </a:ln>
          <a:effectLst/>
        </p:spPr>
        <p:txBody>
          <a:bodyPr vert="horz" wrap="square" lIns="96596" tIns="48297" rIns="96596" bIns="48297" numCol="1" anchor="t" anchorCtr="0" compatLnSpc="1">
            <a:prstTxWarp prst="textNoShape">
              <a:avLst/>
            </a:prstTxWarp>
          </a:bodyPr>
          <a:lstStyle>
            <a:lvl1pPr defTabSz="964451" eaLnBrk="1" hangingPunct="1">
              <a:defRPr sz="1200" b="0">
                <a:latin typeface="Arial" charset="0"/>
              </a:defRPr>
            </a:lvl1pPr>
          </a:lstStyle>
          <a:p>
            <a:pPr>
              <a:defRPr/>
            </a:pPr>
            <a:endParaRPr lang="en-US"/>
          </a:p>
        </p:txBody>
      </p:sp>
      <p:sp>
        <p:nvSpPr>
          <p:cNvPr id="5123" name="Rectangle 3"/>
          <p:cNvSpPr>
            <a:spLocks noGrp="1" noChangeArrowheads="1"/>
          </p:cNvSpPr>
          <p:nvPr>
            <p:ph type="dt" idx="1"/>
          </p:nvPr>
        </p:nvSpPr>
        <p:spPr bwMode="auto">
          <a:xfrm>
            <a:off x="4144964" y="1"/>
            <a:ext cx="3168650" cy="479425"/>
          </a:xfrm>
          <a:prstGeom prst="rect">
            <a:avLst/>
          </a:prstGeom>
          <a:noFill/>
          <a:ln w="9525">
            <a:noFill/>
            <a:miter lim="800000"/>
            <a:headEnd/>
            <a:tailEnd/>
          </a:ln>
          <a:effectLst/>
        </p:spPr>
        <p:txBody>
          <a:bodyPr vert="horz" wrap="square" lIns="96596" tIns="48297" rIns="96596" bIns="48297" numCol="1" anchor="t" anchorCtr="0" compatLnSpc="1">
            <a:prstTxWarp prst="textNoShape">
              <a:avLst/>
            </a:prstTxWarp>
          </a:bodyPr>
          <a:lstStyle>
            <a:lvl1pPr algn="r" defTabSz="964451" eaLnBrk="1" hangingPunct="1">
              <a:defRPr sz="1200" b="0">
                <a:latin typeface="Arial" charset="0"/>
              </a:defRPr>
            </a:lvl1pPr>
          </a:lstStyle>
          <a:p>
            <a:pPr>
              <a:defRPr/>
            </a:pPr>
            <a:endParaRPr lang="en-US"/>
          </a:p>
        </p:txBody>
      </p:sp>
      <p:sp>
        <p:nvSpPr>
          <p:cNvPr id="51204" name="Rectangle 4"/>
          <p:cNvSpPr>
            <a:spLocks noGrp="1" noRot="1" noChangeAspect="1" noChangeArrowheads="1" noTextEdit="1"/>
          </p:cNvSpPr>
          <p:nvPr>
            <p:ph type="sldImg" idx="2"/>
          </p:nvPr>
        </p:nvSpPr>
        <p:spPr bwMode="auto">
          <a:xfrm>
            <a:off x="1258888" y="720725"/>
            <a:ext cx="4797425" cy="3598863"/>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31838" y="4559301"/>
            <a:ext cx="5853113" cy="4321175"/>
          </a:xfrm>
          <a:prstGeom prst="rect">
            <a:avLst/>
          </a:prstGeom>
          <a:noFill/>
          <a:ln w="9525">
            <a:noFill/>
            <a:miter lim="800000"/>
            <a:headEnd/>
            <a:tailEnd/>
          </a:ln>
          <a:effectLst/>
        </p:spPr>
        <p:txBody>
          <a:bodyPr vert="horz" wrap="square" lIns="96596" tIns="48297" rIns="96596" bIns="4829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9120189"/>
            <a:ext cx="3168650" cy="479425"/>
          </a:xfrm>
          <a:prstGeom prst="rect">
            <a:avLst/>
          </a:prstGeom>
          <a:noFill/>
          <a:ln w="9525">
            <a:noFill/>
            <a:miter lim="800000"/>
            <a:headEnd/>
            <a:tailEnd/>
          </a:ln>
          <a:effectLst/>
        </p:spPr>
        <p:txBody>
          <a:bodyPr vert="horz" wrap="square" lIns="96596" tIns="48297" rIns="96596" bIns="48297" numCol="1" anchor="b" anchorCtr="0" compatLnSpc="1">
            <a:prstTxWarp prst="textNoShape">
              <a:avLst/>
            </a:prstTxWarp>
          </a:bodyPr>
          <a:lstStyle>
            <a:lvl1pPr defTabSz="964451" eaLnBrk="1" hangingPunct="1">
              <a:defRPr sz="1200" b="0">
                <a:latin typeface="Arial" charset="0"/>
              </a:defRPr>
            </a:lvl1pPr>
          </a:lstStyle>
          <a:p>
            <a:pPr>
              <a:defRPr/>
            </a:pPr>
            <a:endParaRPr lang="en-US"/>
          </a:p>
        </p:txBody>
      </p:sp>
      <p:sp>
        <p:nvSpPr>
          <p:cNvPr id="5127" name="Rectangle 7"/>
          <p:cNvSpPr>
            <a:spLocks noGrp="1" noChangeArrowheads="1"/>
          </p:cNvSpPr>
          <p:nvPr>
            <p:ph type="sldNum" sz="quarter" idx="5"/>
          </p:nvPr>
        </p:nvSpPr>
        <p:spPr bwMode="auto">
          <a:xfrm>
            <a:off x="4144964" y="9120189"/>
            <a:ext cx="3168650" cy="479425"/>
          </a:xfrm>
          <a:prstGeom prst="rect">
            <a:avLst/>
          </a:prstGeom>
          <a:noFill/>
          <a:ln w="9525">
            <a:noFill/>
            <a:miter lim="800000"/>
            <a:headEnd/>
            <a:tailEnd/>
          </a:ln>
          <a:effectLst/>
        </p:spPr>
        <p:txBody>
          <a:bodyPr vert="horz" wrap="square" lIns="96596" tIns="48297" rIns="96596" bIns="48297" numCol="1" anchor="b" anchorCtr="0" compatLnSpc="1">
            <a:prstTxWarp prst="textNoShape">
              <a:avLst/>
            </a:prstTxWarp>
          </a:bodyPr>
          <a:lstStyle>
            <a:lvl1pPr algn="r" defTabSz="964451" eaLnBrk="1" hangingPunct="1">
              <a:defRPr sz="1200" b="0">
                <a:latin typeface="Arial" charset="0"/>
              </a:defRPr>
            </a:lvl1pPr>
          </a:lstStyle>
          <a:p>
            <a:pPr>
              <a:defRPr/>
            </a:pPr>
            <a:fld id="{A0D86A14-AC1F-4C9A-8DDE-CE6B11F31194}" type="slidenum">
              <a:rPr lang="en-US"/>
              <a:pPr>
                <a:defRPr/>
              </a:pPr>
              <a:t>‹#›</a:t>
            </a:fld>
            <a:endParaRPr lang="en-US"/>
          </a:p>
        </p:txBody>
      </p:sp>
    </p:spTree>
    <p:extLst>
      <p:ext uri="{BB962C8B-B14F-4D97-AF65-F5344CB8AC3E}">
        <p14:creationId xmlns:p14="http://schemas.microsoft.com/office/powerpoint/2010/main" val="6867597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130" algn="l" rtl="0" eaLnBrk="0" fontAlgn="base" hangingPunct="0">
      <a:spcBef>
        <a:spcPct val="30000"/>
      </a:spcBef>
      <a:spcAft>
        <a:spcPct val="0"/>
      </a:spcAft>
      <a:defRPr sz="1200" kern="1200">
        <a:solidFill>
          <a:schemeClr val="tx1"/>
        </a:solidFill>
        <a:latin typeface="Arial" charset="0"/>
        <a:ea typeface="+mn-ea"/>
        <a:cs typeface="+mn-cs"/>
      </a:defRPr>
    </a:lvl2pPr>
    <a:lvl3pPr marL="914259" algn="l" rtl="0" eaLnBrk="0" fontAlgn="base" hangingPunct="0">
      <a:spcBef>
        <a:spcPct val="30000"/>
      </a:spcBef>
      <a:spcAft>
        <a:spcPct val="0"/>
      </a:spcAft>
      <a:defRPr sz="1200" kern="1200">
        <a:solidFill>
          <a:schemeClr val="tx1"/>
        </a:solidFill>
        <a:latin typeface="Arial" charset="0"/>
        <a:ea typeface="+mn-ea"/>
        <a:cs typeface="+mn-cs"/>
      </a:defRPr>
    </a:lvl3pPr>
    <a:lvl4pPr marL="1371390" algn="l" rtl="0" eaLnBrk="0" fontAlgn="base" hangingPunct="0">
      <a:spcBef>
        <a:spcPct val="30000"/>
      </a:spcBef>
      <a:spcAft>
        <a:spcPct val="0"/>
      </a:spcAft>
      <a:defRPr sz="1200" kern="1200">
        <a:solidFill>
          <a:schemeClr val="tx1"/>
        </a:solidFill>
        <a:latin typeface="Arial" charset="0"/>
        <a:ea typeface="+mn-ea"/>
        <a:cs typeface="+mn-cs"/>
      </a:defRPr>
    </a:lvl4pPr>
    <a:lvl5pPr marL="1828519" algn="l" rtl="0" eaLnBrk="0" fontAlgn="base" hangingPunct="0">
      <a:spcBef>
        <a:spcPct val="30000"/>
      </a:spcBef>
      <a:spcAft>
        <a:spcPct val="0"/>
      </a:spcAft>
      <a:defRPr sz="1200" kern="1200">
        <a:solidFill>
          <a:schemeClr val="tx1"/>
        </a:solidFill>
        <a:latin typeface="Arial" charset="0"/>
        <a:ea typeface="+mn-ea"/>
        <a:cs typeface="+mn-cs"/>
      </a:defRPr>
    </a:lvl5pPr>
    <a:lvl6pPr marL="2285649" algn="l" defTabSz="914259" rtl="0" eaLnBrk="1" latinLnBrk="0" hangingPunct="1">
      <a:defRPr sz="1200" kern="1200">
        <a:solidFill>
          <a:schemeClr val="tx1"/>
        </a:solidFill>
        <a:latin typeface="+mn-lt"/>
        <a:ea typeface="+mn-ea"/>
        <a:cs typeface="+mn-cs"/>
      </a:defRPr>
    </a:lvl6pPr>
    <a:lvl7pPr marL="2742780" algn="l" defTabSz="914259" rtl="0" eaLnBrk="1" latinLnBrk="0" hangingPunct="1">
      <a:defRPr sz="1200" kern="1200">
        <a:solidFill>
          <a:schemeClr val="tx1"/>
        </a:solidFill>
        <a:latin typeface="+mn-lt"/>
        <a:ea typeface="+mn-ea"/>
        <a:cs typeface="+mn-cs"/>
      </a:defRPr>
    </a:lvl7pPr>
    <a:lvl8pPr marL="3199908" algn="l" defTabSz="914259" rtl="0" eaLnBrk="1" latinLnBrk="0" hangingPunct="1">
      <a:defRPr sz="1200" kern="1200">
        <a:solidFill>
          <a:schemeClr val="tx1"/>
        </a:solidFill>
        <a:latin typeface="+mn-lt"/>
        <a:ea typeface="+mn-ea"/>
        <a:cs typeface="+mn-cs"/>
      </a:defRPr>
    </a:lvl8pPr>
    <a:lvl9pPr marL="3657039" algn="l" defTabSz="91425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 the time it shuts down in 2011, the CERN collider should have amassed about 20 times as much data as it now has. (</a:t>
            </a:r>
            <a:r>
              <a:rPr lang="en-US" dirty="0" err="1" smtClean="0"/>
              <a:t>NYTimes</a:t>
            </a:r>
            <a:r>
              <a:rPr lang="en-US" dirty="0" smtClean="0"/>
              <a:t> article, “Trillions of Reasons to Be Excited”,</a:t>
            </a:r>
            <a:r>
              <a:rPr lang="en-US" baseline="0" dirty="0" smtClean="0"/>
              <a:t> 11/1/2010)</a:t>
            </a:r>
            <a:endParaRPr lang="en-US" dirty="0"/>
          </a:p>
        </p:txBody>
      </p:sp>
      <p:sp>
        <p:nvSpPr>
          <p:cNvPr id="4" name="Slide Number Placeholder 3"/>
          <p:cNvSpPr>
            <a:spLocks noGrp="1"/>
          </p:cNvSpPr>
          <p:nvPr>
            <p:ph type="sldNum" sz="quarter" idx="10"/>
          </p:nvPr>
        </p:nvSpPr>
        <p:spPr/>
        <p:txBody>
          <a:bodyPr/>
          <a:lstStyle/>
          <a:p>
            <a:pPr>
              <a:defRPr/>
            </a:pPr>
            <a:fld id="{A0D86A14-AC1F-4C9A-8DDE-CE6B11F31194}" type="slidenum">
              <a:rPr lang="en-US" smtClean="0"/>
              <a:pPr>
                <a:defRPr/>
              </a:pPr>
              <a:t>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a:xfrm>
            <a:off x="2133601" y="1371600"/>
            <a:ext cx="6477000" cy="1752600"/>
          </a:xfrm>
        </p:spPr>
        <p:txBody>
          <a:bodyPr/>
          <a:lstStyle>
            <a:lvl1pPr>
              <a:defRPr sz="4200"/>
            </a:lvl1pPr>
          </a:lstStyle>
          <a:p>
            <a:r>
              <a:rPr lang="en-US"/>
              <a:t>Click to edit Master title style</a:t>
            </a:r>
          </a:p>
        </p:txBody>
      </p:sp>
      <p:sp>
        <p:nvSpPr>
          <p:cNvPr id="48131" name="Rectangle 3"/>
          <p:cNvSpPr>
            <a:spLocks noGrp="1" noChangeArrowheads="1"/>
          </p:cNvSpPr>
          <p:nvPr>
            <p:ph type="subTitle" idx="1"/>
          </p:nvPr>
        </p:nvSpPr>
        <p:spPr>
          <a:xfrm>
            <a:off x="2133601" y="3733800"/>
            <a:ext cx="6477000" cy="1981200"/>
          </a:xfrm>
        </p:spPr>
        <p:txBody>
          <a:bodyPr/>
          <a:lstStyle>
            <a:lvl1pPr marL="0" indent="0">
              <a:buFont typeface="Wingdings" pitchFamily="2" charset="2"/>
              <a:buNone/>
              <a:defRPr/>
            </a:lvl1pPr>
          </a:lstStyle>
          <a:p>
            <a:r>
              <a:rPr lang="en-US"/>
              <a:t>Click to edit Master subtitle style</a:t>
            </a:r>
          </a:p>
        </p:txBody>
      </p:sp>
    </p:spTree>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3pPr>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sz="1800">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bg1"/>
                </a:solidFill>
              </a:defRPr>
            </a:lvl1pPr>
          </a:lstStyle>
          <a:p>
            <a:r>
              <a:rPr lang="en-US" dirty="0" smtClean="0"/>
              <a:t>Click to edit Master title style</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er">
    <p:spTree>
      <p:nvGrpSpPr>
        <p:cNvPr id="1" name=""/>
        <p:cNvGrpSpPr/>
        <p:nvPr/>
      </p:nvGrpSpPr>
      <p:grpSpPr>
        <a:xfrm>
          <a:off x="0" y="0"/>
          <a:ext cx="0" cy="0"/>
          <a:chOff x="0" y="0"/>
          <a:chExt cx="0" cy="0"/>
        </a:xfrm>
      </p:grpSpPr>
      <p:sp>
        <p:nvSpPr>
          <p:cNvPr id="4" name="Title 1"/>
          <p:cNvSpPr>
            <a:spLocks noGrp="1"/>
          </p:cNvSpPr>
          <p:nvPr>
            <p:ph type="title"/>
          </p:nvPr>
        </p:nvSpPr>
        <p:spPr>
          <a:xfrm>
            <a:off x="0" y="2895600"/>
            <a:ext cx="9144000" cy="1028700"/>
          </a:xfrm>
        </p:spPr>
        <p:txBody>
          <a:bodyPr/>
          <a:lstStyle>
            <a:lvl1pPr algn="ctr">
              <a:defRPr sz="4000" b="1">
                <a:latin typeface="+mn-lt"/>
              </a:defRPr>
            </a:lvl1pPr>
          </a:lstStyle>
          <a:p>
            <a:r>
              <a:rPr lang="en-US" dirty="0" smtClean="0"/>
              <a:t>Click to edit Master title style</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114300"/>
            <a:ext cx="8686800" cy="1028700"/>
          </a:xfrm>
          <a:prstGeom prst="rect">
            <a:avLst/>
          </a:prstGeom>
          <a:noFill/>
          <a:ln w="9525">
            <a:noFill/>
            <a:miter lim="800000"/>
            <a:headEnd/>
            <a:tailEnd/>
          </a:ln>
        </p:spPr>
        <p:txBody>
          <a:bodyPr vert="horz" wrap="square" lIns="91425" tIns="45713" rIns="91425" bIns="45713"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381000" y="1066800"/>
            <a:ext cx="8458200" cy="51054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8" r:id="rId3"/>
    <p:sldLayoutId id="2147483656" r:id="rId4"/>
    <p:sldLayoutId id="2147483653" r:id="rId5"/>
    <p:sldLayoutId id="2147483654" r:id="rId6"/>
    <p:sldLayoutId id="2147483657" r:id="rId7"/>
  </p:sldLayoutIdLst>
  <p:transition xmlns:p14="http://schemas.microsoft.com/office/powerpoint/2010/mai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3200" b="1" baseline="0">
          <a:solidFill>
            <a:schemeClr val="bg1"/>
          </a:solidFill>
          <a:latin typeface="Gill Sans"/>
          <a:ea typeface="+mj-ea"/>
          <a:cs typeface="Gill Sans"/>
        </a:defRPr>
      </a:lvl1pPr>
      <a:lvl2pPr algn="l" rtl="0" eaLnBrk="0" fontAlgn="base" hangingPunct="0">
        <a:spcBef>
          <a:spcPct val="0"/>
        </a:spcBef>
        <a:spcAft>
          <a:spcPct val="0"/>
        </a:spcAft>
        <a:defRPr sz="3200">
          <a:solidFill>
            <a:schemeClr val="tx1"/>
          </a:solidFill>
          <a:latin typeface="Arial Black" pitchFamily="34" charset="0"/>
        </a:defRPr>
      </a:lvl2pPr>
      <a:lvl3pPr algn="l" rtl="0" eaLnBrk="0" fontAlgn="base" hangingPunct="0">
        <a:spcBef>
          <a:spcPct val="0"/>
        </a:spcBef>
        <a:spcAft>
          <a:spcPct val="0"/>
        </a:spcAft>
        <a:defRPr sz="3200">
          <a:solidFill>
            <a:schemeClr val="tx1"/>
          </a:solidFill>
          <a:latin typeface="Arial Black" pitchFamily="34" charset="0"/>
        </a:defRPr>
      </a:lvl3pPr>
      <a:lvl4pPr algn="l" rtl="0" eaLnBrk="0" fontAlgn="base" hangingPunct="0">
        <a:spcBef>
          <a:spcPct val="0"/>
        </a:spcBef>
        <a:spcAft>
          <a:spcPct val="0"/>
        </a:spcAft>
        <a:defRPr sz="3200">
          <a:solidFill>
            <a:schemeClr val="tx1"/>
          </a:solidFill>
          <a:latin typeface="Arial Black" pitchFamily="34" charset="0"/>
        </a:defRPr>
      </a:lvl4pPr>
      <a:lvl5pPr algn="l" rtl="0" eaLnBrk="0" fontAlgn="base" hangingPunct="0">
        <a:spcBef>
          <a:spcPct val="0"/>
        </a:spcBef>
        <a:spcAft>
          <a:spcPct val="0"/>
        </a:spcAft>
        <a:defRPr sz="3200">
          <a:solidFill>
            <a:schemeClr val="tx1"/>
          </a:solidFill>
          <a:latin typeface="Arial Black" pitchFamily="34" charset="0"/>
        </a:defRPr>
      </a:lvl5pPr>
      <a:lvl6pPr marL="457130" algn="l" rtl="0" fontAlgn="base">
        <a:spcBef>
          <a:spcPct val="0"/>
        </a:spcBef>
        <a:spcAft>
          <a:spcPct val="0"/>
        </a:spcAft>
        <a:defRPr sz="3200">
          <a:solidFill>
            <a:srgbClr val="663300"/>
          </a:solidFill>
          <a:latin typeface="Arial Black" pitchFamily="34" charset="0"/>
        </a:defRPr>
      </a:lvl6pPr>
      <a:lvl7pPr marL="914259" algn="l" rtl="0" fontAlgn="base">
        <a:spcBef>
          <a:spcPct val="0"/>
        </a:spcBef>
        <a:spcAft>
          <a:spcPct val="0"/>
        </a:spcAft>
        <a:defRPr sz="3200">
          <a:solidFill>
            <a:srgbClr val="663300"/>
          </a:solidFill>
          <a:latin typeface="Arial Black" pitchFamily="34" charset="0"/>
        </a:defRPr>
      </a:lvl7pPr>
      <a:lvl8pPr marL="1371390" algn="l" rtl="0" fontAlgn="base">
        <a:spcBef>
          <a:spcPct val="0"/>
        </a:spcBef>
        <a:spcAft>
          <a:spcPct val="0"/>
        </a:spcAft>
        <a:defRPr sz="3200">
          <a:solidFill>
            <a:srgbClr val="663300"/>
          </a:solidFill>
          <a:latin typeface="Arial Black" pitchFamily="34" charset="0"/>
        </a:defRPr>
      </a:lvl8pPr>
      <a:lvl9pPr marL="1828519" algn="l" rtl="0" fontAlgn="base">
        <a:spcBef>
          <a:spcPct val="0"/>
        </a:spcBef>
        <a:spcAft>
          <a:spcPct val="0"/>
        </a:spcAft>
        <a:defRPr sz="3200">
          <a:solidFill>
            <a:srgbClr val="663300"/>
          </a:solidFill>
          <a:latin typeface="Arial Black" pitchFamily="34" charset="0"/>
        </a:defRPr>
      </a:lvl9pPr>
    </p:titleStyle>
    <p:bodyStyle>
      <a:lvl1pPr marL="342848" indent="-342848" algn="l" rtl="0" eaLnBrk="0" fontAlgn="base" hangingPunct="0">
        <a:spcBef>
          <a:spcPct val="25000"/>
        </a:spcBef>
        <a:spcAft>
          <a:spcPct val="25000"/>
        </a:spcAft>
        <a:buClr>
          <a:srgbClr val="5675A9"/>
        </a:buClr>
        <a:buSzPct val="75000"/>
        <a:buFont typeface="Wingdings" charset="2"/>
        <a:buChar char="¢"/>
        <a:defRPr sz="2400" baseline="0">
          <a:solidFill>
            <a:schemeClr val="bg1"/>
          </a:solidFill>
          <a:latin typeface="Gill Sans"/>
          <a:ea typeface="+mn-ea"/>
          <a:cs typeface="Gill Sans"/>
        </a:defRPr>
      </a:lvl1pPr>
      <a:lvl2pPr marL="742836" indent="-285707" algn="l" rtl="0" eaLnBrk="0" fontAlgn="base" hangingPunct="0">
        <a:spcBef>
          <a:spcPct val="10000"/>
        </a:spcBef>
        <a:spcAft>
          <a:spcPct val="10000"/>
        </a:spcAft>
        <a:buClr>
          <a:srgbClr val="5675A9"/>
        </a:buClr>
        <a:buSzPct val="75000"/>
        <a:buFont typeface="Wingdings" charset="2"/>
        <a:buChar char="l"/>
        <a:defRPr sz="2000" baseline="0">
          <a:solidFill>
            <a:schemeClr val="bg1"/>
          </a:solidFill>
          <a:latin typeface="Gill Sans"/>
          <a:cs typeface="Gill Sans"/>
        </a:defRPr>
      </a:lvl2pPr>
      <a:lvl3pPr marL="1142824" indent="-228564" algn="l" rtl="0" eaLnBrk="0" fontAlgn="base" hangingPunct="0">
        <a:spcBef>
          <a:spcPct val="20000"/>
        </a:spcBef>
        <a:spcAft>
          <a:spcPct val="0"/>
        </a:spcAft>
        <a:buClr>
          <a:srgbClr val="5675A9"/>
        </a:buClr>
        <a:buChar char="•"/>
        <a:defRPr sz="1800" baseline="0">
          <a:solidFill>
            <a:schemeClr val="bg1"/>
          </a:solidFill>
          <a:latin typeface="Gill Sans"/>
          <a:cs typeface="Gill Sans"/>
        </a:defRPr>
      </a:lvl3pPr>
      <a:lvl4pPr marL="1599954" indent="-228564" algn="l" rtl="0" eaLnBrk="0" fontAlgn="base" hangingPunct="0">
        <a:spcBef>
          <a:spcPct val="20000"/>
        </a:spcBef>
        <a:spcAft>
          <a:spcPct val="0"/>
        </a:spcAft>
        <a:buClr>
          <a:srgbClr val="5675A9"/>
        </a:buClr>
        <a:buChar char="•"/>
        <a:defRPr sz="1600" baseline="0">
          <a:solidFill>
            <a:schemeClr val="bg1"/>
          </a:solidFill>
          <a:latin typeface="Gill Sans"/>
          <a:cs typeface="Gill Sans"/>
        </a:defRPr>
      </a:lvl4pPr>
      <a:lvl5pPr marL="2057085" indent="-228564" algn="l" rtl="0" eaLnBrk="0" fontAlgn="base" hangingPunct="0">
        <a:spcBef>
          <a:spcPct val="20000"/>
        </a:spcBef>
        <a:spcAft>
          <a:spcPct val="0"/>
        </a:spcAft>
        <a:buClr>
          <a:srgbClr val="5675A9"/>
        </a:buClr>
        <a:buChar char="•"/>
        <a:defRPr sz="1600" baseline="0">
          <a:solidFill>
            <a:schemeClr val="bg1"/>
          </a:solidFill>
          <a:latin typeface="Gill Sans"/>
          <a:cs typeface="Gill Sans"/>
        </a:defRPr>
      </a:lvl5pPr>
      <a:lvl6pPr marL="2514215" indent="-228564" algn="l" rtl="0" fontAlgn="base">
        <a:spcBef>
          <a:spcPct val="20000"/>
        </a:spcBef>
        <a:spcAft>
          <a:spcPct val="0"/>
        </a:spcAft>
        <a:buChar char="•"/>
        <a:defRPr sz="1600">
          <a:solidFill>
            <a:schemeClr val="tx2"/>
          </a:solidFill>
          <a:latin typeface="+mn-lt"/>
        </a:defRPr>
      </a:lvl6pPr>
      <a:lvl7pPr marL="2971344" indent="-228564" algn="l" rtl="0" fontAlgn="base">
        <a:spcBef>
          <a:spcPct val="20000"/>
        </a:spcBef>
        <a:spcAft>
          <a:spcPct val="0"/>
        </a:spcAft>
        <a:buChar char="•"/>
        <a:defRPr sz="1600">
          <a:solidFill>
            <a:schemeClr val="tx2"/>
          </a:solidFill>
          <a:latin typeface="+mn-lt"/>
        </a:defRPr>
      </a:lvl7pPr>
      <a:lvl8pPr marL="3428475" indent="-228564" algn="l" rtl="0" fontAlgn="base">
        <a:spcBef>
          <a:spcPct val="20000"/>
        </a:spcBef>
        <a:spcAft>
          <a:spcPct val="0"/>
        </a:spcAft>
        <a:buChar char="•"/>
        <a:defRPr sz="1600">
          <a:solidFill>
            <a:schemeClr val="tx2"/>
          </a:solidFill>
          <a:latin typeface="+mn-lt"/>
        </a:defRPr>
      </a:lvl8pPr>
      <a:lvl9pPr marL="3885603" indent="-228564" algn="l" rtl="0" fontAlgn="base">
        <a:spcBef>
          <a:spcPct val="20000"/>
        </a:spcBef>
        <a:spcAft>
          <a:spcPct val="0"/>
        </a:spcAft>
        <a:buChar char="•"/>
        <a:defRPr sz="1600">
          <a:solidFill>
            <a:schemeClr val="tx2"/>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png"/><Relationship Id="rId3" Type="http://schemas.openxmlformats.org/officeDocument/2006/relationships/image" Target="../media/image31.w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13.jpeg"/><Relationship Id="rId1" Type="http://schemas.openxmlformats.org/officeDocument/2006/relationships/slideLayout" Target="../slideLayouts/slideLayout5.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4"/>
          <p:cNvSpPr>
            <a:spLocks noChangeArrowheads="1"/>
          </p:cNvSpPr>
          <p:nvPr/>
        </p:nvSpPr>
        <p:spPr bwMode="auto">
          <a:xfrm>
            <a:off x="76200" y="1219200"/>
            <a:ext cx="8991600" cy="1371601"/>
          </a:xfrm>
          <a:prstGeom prst="rect">
            <a:avLst/>
          </a:prstGeom>
          <a:noFill/>
          <a:ln w="9525">
            <a:noFill/>
            <a:miter lim="800000"/>
            <a:headEnd/>
            <a:tailEnd/>
          </a:ln>
        </p:spPr>
        <p:txBody>
          <a:bodyPr lIns="91425" tIns="45713" rIns="91425" bIns="45713" anchor="ctr"/>
          <a:lstStyle/>
          <a:p>
            <a:pPr algn="ctr" eaLnBrk="1" hangingPunct="1"/>
            <a:r>
              <a:rPr lang="en-US" sz="3600" dirty="0">
                <a:solidFill>
                  <a:schemeClr val="bg2"/>
                </a:solidFill>
                <a:latin typeface="Gill Sans"/>
                <a:cs typeface="Gill Sans"/>
              </a:rPr>
              <a:t>Big Data Infrastructure</a:t>
            </a:r>
          </a:p>
        </p:txBody>
      </p:sp>
      <p:sp>
        <p:nvSpPr>
          <p:cNvPr id="11" name="Rectangle 3"/>
          <p:cNvSpPr txBox="1">
            <a:spLocks noChangeArrowheads="1"/>
          </p:cNvSpPr>
          <p:nvPr/>
        </p:nvSpPr>
        <p:spPr bwMode="auto">
          <a:xfrm>
            <a:off x="3276600" y="4038600"/>
            <a:ext cx="3886200" cy="11430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algn="r" defTabSz="914259" eaLnBrk="1" hangingPunct="1">
              <a:buClr>
                <a:srgbClr val="5675A9"/>
              </a:buClr>
              <a:buSzPct val="75000"/>
              <a:defRPr/>
            </a:pPr>
            <a:r>
              <a:rPr lang="en-US" sz="2000" b="0" kern="0" dirty="0" smtClean="0">
                <a:solidFill>
                  <a:schemeClr val="bg2"/>
                </a:solidFill>
                <a:latin typeface="Gill Sans"/>
                <a:cs typeface="Gill Sans"/>
              </a:rPr>
              <a:t>Jimmy Lin</a:t>
            </a:r>
          </a:p>
          <a:p>
            <a:pPr algn="r" defTabSz="914259" eaLnBrk="1" hangingPunct="1">
              <a:buClr>
                <a:srgbClr val="5675A9"/>
              </a:buClr>
              <a:buSzPct val="75000"/>
              <a:defRPr/>
            </a:pPr>
            <a:r>
              <a:rPr lang="en-US" sz="2000" b="0" kern="0" dirty="0" smtClean="0">
                <a:solidFill>
                  <a:schemeClr val="bg2"/>
                </a:solidFill>
                <a:latin typeface="Gill Sans"/>
                <a:cs typeface="Gill Sans"/>
              </a:rPr>
              <a:t>University of Maryland</a:t>
            </a:r>
          </a:p>
          <a:p>
            <a:pPr algn="r" defTabSz="914259" eaLnBrk="1" hangingPunct="1">
              <a:buClr>
                <a:srgbClr val="5675A9"/>
              </a:buClr>
              <a:buSzPct val="75000"/>
              <a:defRPr/>
            </a:pPr>
            <a:r>
              <a:rPr lang="en-US" sz="2000" b="0" kern="0" dirty="0" smtClean="0">
                <a:solidFill>
                  <a:schemeClr val="bg2"/>
                </a:solidFill>
                <a:latin typeface="Gill Sans"/>
                <a:cs typeface="Gill Sans"/>
              </a:rPr>
              <a:t>Monday, February 2, 2015</a:t>
            </a:r>
          </a:p>
        </p:txBody>
      </p:sp>
      <p:pic>
        <p:nvPicPr>
          <p:cNvPr id="9" name="Picture 13" descr="creative-commons"/>
          <p:cNvPicPr>
            <a:picLocks noChangeAspect="1" noChangeArrowheads="1"/>
          </p:cNvPicPr>
          <p:nvPr/>
        </p:nvPicPr>
        <p:blipFill>
          <a:blip r:embed="rId2" cstate="print"/>
          <a:srcRect/>
          <a:stretch>
            <a:fillRect/>
          </a:stretch>
        </p:blipFill>
        <p:spPr bwMode="auto">
          <a:xfrm>
            <a:off x="101600" y="6358582"/>
            <a:ext cx="1117600" cy="393700"/>
          </a:xfrm>
          <a:prstGeom prst="rect">
            <a:avLst/>
          </a:prstGeom>
          <a:noFill/>
          <a:ln w="9525">
            <a:noFill/>
            <a:miter lim="800000"/>
            <a:headEnd/>
            <a:tailEnd/>
          </a:ln>
        </p:spPr>
      </p:pic>
      <p:pic>
        <p:nvPicPr>
          <p:cNvPr id="6" name="Picture 5" descr="University_of_Maryland_Se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600" y="4038600"/>
            <a:ext cx="1143000" cy="1143000"/>
          </a:xfrm>
          <a:prstGeom prst="rect">
            <a:avLst/>
          </a:prstGeom>
        </p:spPr>
      </p:pic>
      <p:sp>
        <p:nvSpPr>
          <p:cNvPr id="7" name="Rectangle 14"/>
          <p:cNvSpPr>
            <a:spLocks noChangeArrowheads="1"/>
          </p:cNvSpPr>
          <p:nvPr/>
        </p:nvSpPr>
        <p:spPr bwMode="auto">
          <a:xfrm>
            <a:off x="76200" y="2362200"/>
            <a:ext cx="8991600" cy="914400"/>
          </a:xfrm>
          <a:prstGeom prst="rect">
            <a:avLst/>
          </a:prstGeom>
          <a:noFill/>
          <a:ln w="9525">
            <a:noFill/>
            <a:miter lim="800000"/>
            <a:headEnd/>
            <a:tailEnd/>
          </a:ln>
        </p:spPr>
        <p:txBody>
          <a:bodyPr lIns="91425" tIns="45713" rIns="91425" bIns="45713" anchor="ctr"/>
          <a:lstStyle/>
          <a:p>
            <a:pPr algn="ctr" eaLnBrk="1" hangingPunct="1"/>
            <a:r>
              <a:rPr lang="en-US" sz="2400" b="0" dirty="0">
                <a:solidFill>
                  <a:schemeClr val="bg2"/>
                </a:solidFill>
                <a:latin typeface="Gill Sans"/>
                <a:cs typeface="Gill Sans"/>
              </a:rPr>
              <a:t>Session 2: From Business Intelligence to Data Science</a:t>
            </a:r>
          </a:p>
        </p:txBody>
      </p:sp>
      <p:sp>
        <p:nvSpPr>
          <p:cNvPr id="8" name="Text Box 11"/>
          <p:cNvSpPr txBox="1">
            <a:spLocks noChangeArrowheads="1"/>
          </p:cNvSpPr>
          <p:nvPr/>
        </p:nvSpPr>
        <p:spPr bwMode="auto">
          <a:xfrm>
            <a:off x="1371600" y="6324600"/>
            <a:ext cx="6903753" cy="461665"/>
          </a:xfrm>
          <a:prstGeom prst="rect">
            <a:avLst/>
          </a:prstGeom>
          <a:noFill/>
          <a:ln w="9525">
            <a:noFill/>
            <a:miter lim="800000"/>
            <a:headEnd/>
            <a:tailEnd/>
          </a:ln>
        </p:spPr>
        <p:txBody>
          <a:bodyPr wrap="none">
            <a:spAutoFit/>
          </a:bodyPr>
          <a:lstStyle/>
          <a:p>
            <a:r>
              <a:rPr lang="en-US" sz="1200" b="0" dirty="0">
                <a:solidFill>
                  <a:schemeClr val="bg1"/>
                </a:solidFill>
                <a:latin typeface="Gill Sans"/>
                <a:cs typeface="Gill Sans"/>
              </a:rPr>
              <a:t>This work is licensed under a Creative Commons Attribution-Noncommercial-Share Alike 3.0 United States</a:t>
            </a:r>
            <a:br>
              <a:rPr lang="en-US" sz="1200" b="0" dirty="0">
                <a:solidFill>
                  <a:schemeClr val="bg1"/>
                </a:solidFill>
                <a:latin typeface="Gill Sans"/>
                <a:cs typeface="Gill Sans"/>
              </a:rPr>
            </a:br>
            <a:r>
              <a:rPr lang="en-US" sz="1200" b="0" dirty="0">
                <a:solidFill>
                  <a:schemeClr val="bg1"/>
                </a:solidFill>
                <a:latin typeface="Gill Sans"/>
                <a:cs typeface="Gill Sans"/>
              </a:rPr>
              <a:t>See http://creativecommons.org/licenses/by-nc-sa/3.0/us/ for details</a:t>
            </a:r>
          </a:p>
        </p:txBody>
      </p:sp>
    </p:spTree>
    <p:extLst>
      <p:ext uri="{BB962C8B-B14F-4D97-AF65-F5344CB8AC3E}">
        <p14:creationId xmlns:p14="http://schemas.microsoft.com/office/powerpoint/2010/main" val="382334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ThreeGorgesDam-China2009.jpg"/>
          <p:cNvPicPr>
            <a:picLocks noChangeAspect="1"/>
          </p:cNvPicPr>
          <p:nvPr/>
        </p:nvPicPr>
        <p:blipFill>
          <a:blip r:embed="rId2" cstate="print"/>
          <a:stretch>
            <a:fillRect/>
          </a:stretch>
        </p:blipFill>
        <p:spPr>
          <a:xfrm>
            <a:off x="-1295400" y="-56755"/>
            <a:ext cx="11658601" cy="6914756"/>
          </a:xfrm>
          <a:prstGeom prst="rect">
            <a:avLst/>
          </a:prstGeom>
        </p:spPr>
      </p:pic>
      <p:sp>
        <p:nvSpPr>
          <p:cNvPr id="18" name="Title 1"/>
          <p:cNvSpPr txBox="1">
            <a:spLocks/>
          </p:cNvSpPr>
          <p:nvPr/>
        </p:nvSpPr>
        <p:spPr>
          <a:xfrm>
            <a:off x="4724400" y="228600"/>
            <a:ext cx="3886200" cy="685800"/>
          </a:xfrm>
          <a:prstGeom prst="rect">
            <a:avLst/>
          </a:prstGeo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Gill Sans"/>
                <a:ea typeface="+mj-ea"/>
                <a:cs typeface="Gill Sans"/>
              </a:rPr>
              <a:t>Engineering</a:t>
            </a:r>
            <a:endParaRPr kumimoji="0" lang="en-US" sz="3600" b="0" i="0" u="none" strike="noStrike" kern="0" cap="none" spc="0" normalizeH="0" baseline="0" noProof="0" dirty="0">
              <a:ln>
                <a:noFill/>
              </a:ln>
              <a:solidFill>
                <a:srgbClr val="000000"/>
              </a:solidFill>
              <a:effectLst/>
              <a:uLnTx/>
              <a:uFillTx/>
              <a:latin typeface="Gill Sans"/>
              <a:ea typeface="+mj-ea"/>
              <a:cs typeface="Gill Sans"/>
            </a:endParaRPr>
          </a:p>
        </p:txBody>
      </p:sp>
      <p:sp>
        <p:nvSpPr>
          <p:cNvPr id="20" name="Content Placeholder 2"/>
          <p:cNvSpPr txBox="1">
            <a:spLocks/>
          </p:cNvSpPr>
          <p:nvPr/>
        </p:nvSpPr>
        <p:spPr>
          <a:xfrm>
            <a:off x="3810000" y="914400"/>
            <a:ext cx="4800600" cy="838200"/>
          </a:xfrm>
          <a:prstGeom prst="rect">
            <a:avLst/>
          </a:prstGeom>
        </p:spPr>
        <p:txBody>
          <a:bodyPr/>
          <a:lstStyle/>
          <a:p>
            <a:pPr marL="342848" lvl="0" indent="-342848" algn="r" eaLnBrk="1" hangingPunct="1">
              <a:spcBef>
                <a:spcPct val="25000"/>
              </a:spcBef>
              <a:spcAft>
                <a:spcPct val="25000"/>
              </a:spcAft>
              <a:buClr>
                <a:srgbClr val="5675A9"/>
              </a:buClr>
              <a:buSzPct val="75000"/>
            </a:pPr>
            <a:r>
              <a:rPr lang="en-US" sz="2000" b="0" kern="0" dirty="0" smtClean="0">
                <a:solidFill>
                  <a:schemeClr val="bg1"/>
                </a:solidFill>
                <a:latin typeface="Gill Sans"/>
                <a:cs typeface="Gill Sans"/>
              </a:rPr>
              <a:t>The unreasonable effectiveness of data</a:t>
            </a:r>
          </a:p>
          <a:p>
            <a:pPr marL="342848" lvl="0" indent="-342848" algn="r" eaLnBrk="1" hangingPunct="1">
              <a:spcBef>
                <a:spcPct val="25000"/>
              </a:spcBef>
              <a:spcAft>
                <a:spcPct val="25000"/>
              </a:spcAft>
              <a:buClr>
                <a:srgbClr val="5675A9"/>
              </a:buClr>
              <a:buSzPct val="75000"/>
            </a:pPr>
            <a:r>
              <a:rPr lang="en-US" sz="2000" b="0" kern="0" dirty="0" smtClean="0">
                <a:solidFill>
                  <a:schemeClr val="bg1"/>
                </a:solidFill>
                <a:latin typeface="Gill Sans"/>
                <a:cs typeface="Gill Sans"/>
              </a:rPr>
              <a:t>Count and normalize!</a:t>
            </a:r>
          </a:p>
        </p:txBody>
      </p:sp>
      <p:sp>
        <p:nvSpPr>
          <p:cNvPr id="21" name="TextBox 3"/>
          <p:cNvSpPr txBox="1">
            <a:spLocks noChangeArrowheads="1"/>
          </p:cNvSpPr>
          <p:nvPr/>
        </p:nvSpPr>
        <p:spPr bwMode="auto">
          <a:xfrm>
            <a:off x="6477000" y="6611938"/>
            <a:ext cx="2667000" cy="246221"/>
          </a:xfrm>
          <a:prstGeom prst="rect">
            <a:avLst/>
          </a:prstGeom>
          <a:noFill/>
          <a:ln w="9525">
            <a:noFill/>
            <a:miter lim="800000"/>
            <a:headEnd/>
            <a:tailEnd/>
          </a:ln>
        </p:spPr>
        <p:txBody>
          <a:bodyPr wrap="square">
            <a:spAutoFit/>
          </a:bodyPr>
          <a:lstStyle/>
          <a:p>
            <a:pPr algn="r"/>
            <a:r>
              <a:rPr lang="en-US" sz="1000" b="0" dirty="0">
                <a:solidFill>
                  <a:srgbClr val="FFFFFF"/>
                </a:solidFill>
              </a:rPr>
              <a:t>Source: </a:t>
            </a:r>
            <a:r>
              <a:rPr lang="en-US" sz="1000" b="0" dirty="0" smtClean="0">
                <a:solidFill>
                  <a:srgbClr val="FFFFFF"/>
                </a:solidFill>
              </a:rPr>
              <a:t>Wikipedia (Three Gorges Dam)</a:t>
            </a:r>
          </a:p>
        </p:txBody>
      </p:sp>
    </p:spTree>
    <p:extLst>
      <p:ext uri="{BB962C8B-B14F-4D97-AF65-F5344CB8AC3E}">
        <p14:creationId xmlns:p14="http://schemas.microsoft.com/office/powerpoint/2010/main" val="22053292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dirty="0" smtClean="0"/>
              <a:t>What to do with more data?</a:t>
            </a:r>
          </a:p>
        </p:txBody>
      </p:sp>
      <p:sp>
        <p:nvSpPr>
          <p:cNvPr id="13315" name="Content Placeholder 2"/>
          <p:cNvSpPr>
            <a:spLocks noGrp="1"/>
          </p:cNvSpPr>
          <p:nvPr>
            <p:ph idx="1"/>
          </p:nvPr>
        </p:nvSpPr>
        <p:spPr/>
        <p:txBody>
          <a:bodyPr/>
          <a:lstStyle/>
          <a:p>
            <a:r>
              <a:rPr lang="en-US" dirty="0" smtClean="0"/>
              <a:t>Answering factoid questions</a:t>
            </a:r>
          </a:p>
          <a:p>
            <a:pPr lvl="1"/>
            <a:r>
              <a:rPr lang="en-US" dirty="0" smtClean="0"/>
              <a:t>Pattern matching on the Web</a:t>
            </a:r>
          </a:p>
          <a:p>
            <a:pPr lvl="1"/>
            <a:r>
              <a:rPr lang="en-US" dirty="0" smtClean="0"/>
              <a:t>Works amazingly well</a:t>
            </a:r>
          </a:p>
          <a:p>
            <a:pPr lvl="1"/>
            <a:endParaRPr lang="en-US" dirty="0" smtClean="0"/>
          </a:p>
          <a:p>
            <a:r>
              <a:rPr lang="en-US" dirty="0" smtClean="0"/>
              <a:t>Learning relations</a:t>
            </a:r>
          </a:p>
          <a:p>
            <a:pPr lvl="1"/>
            <a:r>
              <a:rPr lang="en-US" dirty="0" smtClean="0"/>
              <a:t>Start with seed instances</a:t>
            </a:r>
          </a:p>
          <a:p>
            <a:pPr lvl="1"/>
            <a:r>
              <a:rPr lang="en-US" dirty="0" smtClean="0"/>
              <a:t>Search for patterns on the Web</a:t>
            </a:r>
          </a:p>
          <a:p>
            <a:pPr lvl="1"/>
            <a:r>
              <a:rPr lang="en-US" dirty="0" smtClean="0"/>
              <a:t>Using patterns to find more instances</a:t>
            </a:r>
          </a:p>
        </p:txBody>
      </p:sp>
      <p:sp>
        <p:nvSpPr>
          <p:cNvPr id="11268" name="TextBox 3"/>
          <p:cNvSpPr txBox="1">
            <a:spLocks noChangeArrowheads="1"/>
          </p:cNvSpPr>
          <p:nvPr/>
        </p:nvSpPr>
        <p:spPr bwMode="auto">
          <a:xfrm>
            <a:off x="2209800" y="2362200"/>
            <a:ext cx="5469579" cy="369332"/>
          </a:xfrm>
          <a:prstGeom prst="rect">
            <a:avLst/>
          </a:prstGeom>
          <a:noFill/>
          <a:ln w="9525">
            <a:noFill/>
            <a:miter lim="800000"/>
            <a:headEnd/>
            <a:tailEnd/>
          </a:ln>
        </p:spPr>
        <p:txBody>
          <a:bodyPr wrap="none">
            <a:spAutoFit/>
          </a:bodyPr>
          <a:lstStyle/>
          <a:p>
            <a:r>
              <a:rPr lang="en-US" sz="1800" b="0" dirty="0">
                <a:solidFill>
                  <a:schemeClr val="bg1"/>
                </a:solidFill>
                <a:latin typeface="Gill Sans"/>
                <a:cs typeface="Gill Sans"/>
              </a:rPr>
              <a:t>Who shot Abraham Lincoln? </a:t>
            </a:r>
            <a:r>
              <a:rPr lang="en-US" sz="1800" b="0" dirty="0">
                <a:solidFill>
                  <a:schemeClr val="bg1"/>
                </a:solidFill>
                <a:latin typeface="Gill Sans"/>
                <a:cs typeface="Gill Sans"/>
                <a:sym typeface="Symbol" pitchFamily="18" charset="2"/>
              </a:rPr>
              <a:t> </a:t>
            </a:r>
            <a:r>
              <a:rPr lang="en-US" sz="1800" b="0" dirty="0">
                <a:solidFill>
                  <a:srgbClr val="FF0000"/>
                </a:solidFill>
                <a:latin typeface="Gill Sans"/>
                <a:cs typeface="Gill Sans"/>
                <a:sym typeface="Symbol" pitchFamily="18" charset="2"/>
              </a:rPr>
              <a:t>X</a:t>
            </a:r>
            <a:r>
              <a:rPr lang="en-US" sz="1800" b="0" dirty="0">
                <a:solidFill>
                  <a:schemeClr val="bg1"/>
                </a:solidFill>
                <a:latin typeface="Gill Sans"/>
                <a:cs typeface="Gill Sans"/>
                <a:sym typeface="Symbol" pitchFamily="18" charset="2"/>
              </a:rPr>
              <a:t> </a:t>
            </a:r>
            <a:r>
              <a:rPr lang="en-US" sz="1800" b="0" dirty="0">
                <a:solidFill>
                  <a:schemeClr val="bg1"/>
                </a:solidFill>
                <a:latin typeface="Gill Sans"/>
                <a:cs typeface="Gill Sans"/>
              </a:rPr>
              <a:t>shot Abraham Lincoln</a:t>
            </a:r>
          </a:p>
        </p:txBody>
      </p:sp>
      <p:sp>
        <p:nvSpPr>
          <p:cNvPr id="11269" name="TextBox 5"/>
          <p:cNvSpPr txBox="1">
            <a:spLocks noChangeArrowheads="1"/>
          </p:cNvSpPr>
          <p:nvPr/>
        </p:nvSpPr>
        <p:spPr bwMode="auto">
          <a:xfrm>
            <a:off x="1131333" y="5206424"/>
            <a:ext cx="2373867" cy="584776"/>
          </a:xfrm>
          <a:prstGeom prst="rect">
            <a:avLst/>
          </a:prstGeom>
          <a:noFill/>
          <a:ln w="9525">
            <a:noFill/>
            <a:miter lim="800000"/>
            <a:headEnd/>
            <a:tailEnd/>
          </a:ln>
        </p:spPr>
        <p:txBody>
          <a:bodyPr wrap="none">
            <a:spAutoFit/>
          </a:bodyPr>
          <a:lstStyle/>
          <a:p>
            <a:r>
              <a:rPr lang="en-US" b="0" dirty="0">
                <a:solidFill>
                  <a:schemeClr val="bg1"/>
                </a:solidFill>
                <a:latin typeface="Gill Sans"/>
                <a:cs typeface="Gill Sans"/>
              </a:rPr>
              <a:t>Birthday-of(Mozart, 1756)</a:t>
            </a:r>
          </a:p>
          <a:p>
            <a:r>
              <a:rPr lang="en-US" b="0" dirty="0">
                <a:solidFill>
                  <a:schemeClr val="bg1"/>
                </a:solidFill>
                <a:latin typeface="Gill Sans"/>
                <a:cs typeface="Gill Sans"/>
              </a:rPr>
              <a:t>Birthday-of(Einstein, 1879)</a:t>
            </a:r>
          </a:p>
        </p:txBody>
      </p:sp>
      <p:sp>
        <p:nvSpPr>
          <p:cNvPr id="11270" name="TextBox 6"/>
          <p:cNvSpPr txBox="1">
            <a:spLocks noChangeArrowheads="1"/>
          </p:cNvSpPr>
          <p:nvPr/>
        </p:nvSpPr>
        <p:spPr bwMode="auto">
          <a:xfrm>
            <a:off x="3684588" y="4419600"/>
            <a:ext cx="3606276" cy="338554"/>
          </a:xfrm>
          <a:prstGeom prst="rect">
            <a:avLst/>
          </a:prstGeom>
          <a:noFill/>
          <a:ln w="9525">
            <a:noFill/>
            <a:miter lim="800000"/>
            <a:headEnd/>
            <a:tailEnd/>
          </a:ln>
        </p:spPr>
        <p:txBody>
          <a:bodyPr wrap="none">
            <a:spAutoFit/>
          </a:bodyPr>
          <a:lstStyle/>
          <a:p>
            <a:r>
              <a:rPr lang="pt-BR" b="0">
                <a:solidFill>
                  <a:schemeClr val="bg1"/>
                </a:solidFill>
                <a:latin typeface="Gill Sans"/>
                <a:cs typeface="Gill Sans"/>
              </a:rPr>
              <a:t>Wolfgang Amadeus Mozart (1756 - 1791)</a:t>
            </a:r>
            <a:endParaRPr lang="en-US" b="0">
              <a:solidFill>
                <a:schemeClr val="bg1"/>
              </a:solidFill>
              <a:latin typeface="Gill Sans"/>
              <a:cs typeface="Gill Sans"/>
            </a:endParaRPr>
          </a:p>
        </p:txBody>
      </p:sp>
      <p:sp>
        <p:nvSpPr>
          <p:cNvPr id="11271" name="TextBox 8"/>
          <p:cNvSpPr txBox="1">
            <a:spLocks noChangeArrowheads="1"/>
          </p:cNvSpPr>
          <p:nvPr/>
        </p:nvSpPr>
        <p:spPr bwMode="auto">
          <a:xfrm>
            <a:off x="3684588" y="4691063"/>
            <a:ext cx="2327680" cy="338554"/>
          </a:xfrm>
          <a:prstGeom prst="rect">
            <a:avLst/>
          </a:prstGeom>
          <a:noFill/>
          <a:ln w="9525">
            <a:noFill/>
            <a:miter lim="800000"/>
            <a:headEnd/>
            <a:tailEnd/>
          </a:ln>
        </p:spPr>
        <p:txBody>
          <a:bodyPr wrap="none">
            <a:spAutoFit/>
          </a:bodyPr>
          <a:lstStyle/>
          <a:p>
            <a:r>
              <a:rPr lang="pt-BR" b="0">
                <a:solidFill>
                  <a:schemeClr val="bg1"/>
                </a:solidFill>
                <a:latin typeface="Gill Sans"/>
                <a:cs typeface="Gill Sans"/>
              </a:rPr>
              <a:t>Einstein was born in 1879</a:t>
            </a:r>
            <a:endParaRPr lang="en-US" b="0">
              <a:solidFill>
                <a:schemeClr val="bg1"/>
              </a:solidFill>
              <a:latin typeface="Gill Sans"/>
              <a:cs typeface="Gill Sans"/>
            </a:endParaRPr>
          </a:p>
        </p:txBody>
      </p:sp>
      <p:sp>
        <p:nvSpPr>
          <p:cNvPr id="11272" name="TextBox 9"/>
          <p:cNvSpPr txBox="1">
            <a:spLocks noChangeArrowheads="1"/>
          </p:cNvSpPr>
          <p:nvPr/>
        </p:nvSpPr>
        <p:spPr bwMode="auto">
          <a:xfrm>
            <a:off x="4114800" y="5562600"/>
            <a:ext cx="2513629" cy="584776"/>
          </a:xfrm>
          <a:prstGeom prst="rect">
            <a:avLst/>
          </a:prstGeom>
          <a:noFill/>
          <a:ln w="9525">
            <a:noFill/>
            <a:miter lim="800000"/>
            <a:headEnd/>
            <a:tailEnd/>
          </a:ln>
        </p:spPr>
        <p:txBody>
          <a:bodyPr wrap="none">
            <a:spAutoFit/>
          </a:bodyPr>
          <a:lstStyle/>
          <a:p>
            <a:r>
              <a:rPr lang="en-US" b="0">
                <a:solidFill>
                  <a:schemeClr val="bg1"/>
                </a:solidFill>
                <a:latin typeface="Gill Sans"/>
                <a:cs typeface="Gill Sans"/>
              </a:rPr>
              <a:t>PERSON (DATE –</a:t>
            </a:r>
          </a:p>
          <a:p>
            <a:r>
              <a:rPr lang="en-US" b="0">
                <a:solidFill>
                  <a:schemeClr val="bg1"/>
                </a:solidFill>
                <a:latin typeface="Gill Sans"/>
                <a:cs typeface="Gill Sans"/>
              </a:rPr>
              <a:t>PERSON was born in DATE</a:t>
            </a:r>
          </a:p>
        </p:txBody>
      </p:sp>
      <p:sp>
        <p:nvSpPr>
          <p:cNvPr id="11273" name="Right Arrow 10"/>
          <p:cNvSpPr>
            <a:spLocks noChangeArrowheads="1"/>
          </p:cNvSpPr>
          <p:nvPr/>
        </p:nvSpPr>
        <p:spPr bwMode="auto">
          <a:xfrm rot="-1886155">
            <a:off x="3352800" y="4800600"/>
            <a:ext cx="304800" cy="304800"/>
          </a:xfrm>
          <a:prstGeom prst="rightArrow">
            <a:avLst>
              <a:gd name="adj1" fmla="val 50000"/>
              <a:gd name="adj2" fmla="val 50000"/>
            </a:avLst>
          </a:prstGeom>
          <a:ln>
            <a:headEnd/>
            <a:tailEnd/>
          </a:ln>
        </p:spPr>
        <p:style>
          <a:lnRef idx="1">
            <a:schemeClr val="accent4"/>
          </a:lnRef>
          <a:fillRef idx="2">
            <a:schemeClr val="accent4"/>
          </a:fillRef>
          <a:effectRef idx="1">
            <a:schemeClr val="accent4"/>
          </a:effectRef>
          <a:fontRef idx="minor">
            <a:schemeClr val="dk1"/>
          </a:fontRef>
        </p:style>
        <p:txBody>
          <a:bodyPr/>
          <a:lstStyle/>
          <a:p>
            <a:endParaRPr lang="en-US">
              <a:solidFill>
                <a:schemeClr val="bg1"/>
              </a:solidFill>
              <a:latin typeface="Gill Sans"/>
              <a:cs typeface="Gill Sans"/>
            </a:endParaRPr>
          </a:p>
        </p:txBody>
      </p:sp>
      <p:sp>
        <p:nvSpPr>
          <p:cNvPr id="11274" name="Right Arrow 11"/>
          <p:cNvSpPr>
            <a:spLocks noChangeArrowheads="1"/>
          </p:cNvSpPr>
          <p:nvPr/>
        </p:nvSpPr>
        <p:spPr bwMode="auto">
          <a:xfrm rot="5400000">
            <a:off x="4343400" y="5105400"/>
            <a:ext cx="304800" cy="304800"/>
          </a:xfrm>
          <a:prstGeom prst="rightArrow">
            <a:avLst>
              <a:gd name="adj1" fmla="val 50000"/>
              <a:gd name="adj2" fmla="val 50000"/>
            </a:avLst>
          </a:prstGeom>
          <a:ln>
            <a:headEnd/>
            <a:tailEnd/>
          </a:ln>
        </p:spPr>
        <p:style>
          <a:lnRef idx="1">
            <a:schemeClr val="accent4"/>
          </a:lnRef>
          <a:fillRef idx="2">
            <a:schemeClr val="accent4"/>
          </a:fillRef>
          <a:effectRef idx="1">
            <a:schemeClr val="accent4"/>
          </a:effectRef>
          <a:fontRef idx="minor">
            <a:schemeClr val="dk1"/>
          </a:fontRef>
        </p:style>
        <p:txBody>
          <a:bodyPr/>
          <a:lstStyle/>
          <a:p>
            <a:endParaRPr lang="en-US">
              <a:solidFill>
                <a:schemeClr val="bg1"/>
              </a:solidFill>
              <a:latin typeface="Gill Sans"/>
              <a:cs typeface="Gill Sans"/>
            </a:endParaRPr>
          </a:p>
        </p:txBody>
      </p:sp>
      <p:sp>
        <p:nvSpPr>
          <p:cNvPr id="11275" name="Right Arrow 12"/>
          <p:cNvSpPr>
            <a:spLocks noChangeArrowheads="1"/>
          </p:cNvSpPr>
          <p:nvPr/>
        </p:nvSpPr>
        <p:spPr bwMode="auto">
          <a:xfrm rot="-9953443">
            <a:off x="3676650" y="5486400"/>
            <a:ext cx="304800" cy="304800"/>
          </a:xfrm>
          <a:prstGeom prst="rightArrow">
            <a:avLst>
              <a:gd name="adj1" fmla="val 50000"/>
              <a:gd name="adj2" fmla="val 50000"/>
            </a:avLst>
          </a:prstGeom>
          <a:ln>
            <a:headEnd/>
            <a:tailEnd/>
          </a:ln>
        </p:spPr>
        <p:style>
          <a:lnRef idx="1">
            <a:schemeClr val="accent4"/>
          </a:lnRef>
          <a:fillRef idx="2">
            <a:schemeClr val="accent4"/>
          </a:fillRef>
          <a:effectRef idx="1">
            <a:schemeClr val="accent4"/>
          </a:effectRef>
          <a:fontRef idx="minor">
            <a:schemeClr val="dk1"/>
          </a:fontRef>
        </p:style>
        <p:txBody>
          <a:bodyPr/>
          <a:lstStyle/>
          <a:p>
            <a:endParaRPr lang="en-US">
              <a:solidFill>
                <a:schemeClr val="bg1"/>
              </a:solidFill>
              <a:latin typeface="Gill Sans"/>
              <a:cs typeface="Gill Sans"/>
            </a:endParaRPr>
          </a:p>
        </p:txBody>
      </p:sp>
      <p:sp>
        <p:nvSpPr>
          <p:cNvPr id="13324" name="TextBox 13"/>
          <p:cNvSpPr txBox="1">
            <a:spLocks noChangeArrowheads="1"/>
          </p:cNvSpPr>
          <p:nvPr/>
        </p:nvSpPr>
        <p:spPr bwMode="auto">
          <a:xfrm>
            <a:off x="0" y="6442075"/>
            <a:ext cx="4724400" cy="415925"/>
          </a:xfrm>
          <a:prstGeom prst="rect">
            <a:avLst/>
          </a:prstGeom>
          <a:noFill/>
          <a:ln w="9525">
            <a:noFill/>
            <a:miter lim="800000"/>
            <a:headEnd/>
            <a:tailEnd/>
          </a:ln>
        </p:spPr>
        <p:txBody>
          <a:bodyPr>
            <a:spAutoFit/>
          </a:bodyPr>
          <a:lstStyle/>
          <a:p>
            <a:r>
              <a:rPr lang="en-US" sz="1000" b="0" dirty="0">
                <a:solidFill>
                  <a:schemeClr val="bg1"/>
                </a:solidFill>
              </a:rPr>
              <a:t>(Brill et al., TREC 2001; Lin, ACM TOIS 2007)</a:t>
            </a:r>
          </a:p>
          <a:p>
            <a:r>
              <a:rPr lang="en-US" sz="1000" b="0" dirty="0">
                <a:solidFill>
                  <a:schemeClr val="bg1"/>
                </a:solidFill>
              </a:rPr>
              <a:t>(</a:t>
            </a:r>
            <a:r>
              <a:rPr lang="en-US" sz="1000" b="0" dirty="0" err="1">
                <a:solidFill>
                  <a:schemeClr val="bg1"/>
                </a:solidFill>
              </a:rPr>
              <a:t>Agichtein</a:t>
            </a:r>
            <a:r>
              <a:rPr lang="en-US" sz="1000" b="0" dirty="0">
                <a:solidFill>
                  <a:schemeClr val="bg1"/>
                </a:solidFill>
              </a:rPr>
              <a:t> and </a:t>
            </a:r>
            <a:r>
              <a:rPr lang="en-US" sz="1000" b="0" dirty="0" err="1">
                <a:solidFill>
                  <a:schemeClr val="bg1"/>
                </a:solidFill>
              </a:rPr>
              <a:t>Gravano</a:t>
            </a:r>
            <a:r>
              <a:rPr lang="en-US" sz="1000" b="0" dirty="0">
                <a:solidFill>
                  <a:schemeClr val="bg1"/>
                </a:solidFill>
              </a:rPr>
              <a:t>, DL 2000; </a:t>
            </a:r>
            <a:r>
              <a:rPr lang="en-US" sz="1000" b="0" dirty="0" err="1">
                <a:solidFill>
                  <a:schemeClr val="bg1"/>
                </a:solidFill>
              </a:rPr>
              <a:t>Ravichandran</a:t>
            </a:r>
            <a:r>
              <a:rPr lang="en-US" sz="1000" b="0" dirty="0">
                <a:solidFill>
                  <a:schemeClr val="bg1"/>
                </a:solidFill>
              </a:rPr>
              <a:t> and </a:t>
            </a:r>
            <a:r>
              <a:rPr lang="en-US" sz="1000" b="0" dirty="0" err="1">
                <a:solidFill>
                  <a:schemeClr val="bg1"/>
                </a:solidFill>
              </a:rPr>
              <a:t>Hovy</a:t>
            </a:r>
            <a:r>
              <a:rPr lang="en-US" sz="1000" b="0" dirty="0">
                <a:solidFill>
                  <a:schemeClr val="bg1"/>
                </a:solidFill>
              </a:rPr>
              <a:t>, ACL 2002; … )</a:t>
            </a:r>
            <a:endParaRPr lang="en-US" sz="1400" b="0" dirty="0">
              <a:solidFill>
                <a:schemeClr val="bg1"/>
              </a:solidFill>
            </a:endParaRPr>
          </a:p>
        </p:txBody>
      </p:sp>
    </p:spTree>
    <p:extLst>
      <p:ext uri="{BB962C8B-B14F-4D97-AF65-F5344CB8AC3E}">
        <p14:creationId xmlns:p14="http://schemas.microsoft.com/office/powerpoint/2010/main" val="40068557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7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27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2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27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27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2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P spid="11269" grpId="0"/>
      <p:bldP spid="11270" grpId="0"/>
      <p:bldP spid="11271" grpId="0"/>
      <p:bldP spid="11272" grpId="0"/>
      <p:bldP spid="11273" grpId="0" animBg="1"/>
      <p:bldP spid="11274" grpId="0" animBg="1"/>
      <p:bldP spid="1127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29 at 8.26.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7800" y="2743200"/>
            <a:ext cx="18379440" cy="4150678"/>
          </a:xfrm>
          <a:prstGeom prst="rect">
            <a:avLst/>
          </a:prstGeom>
        </p:spPr>
      </p:pic>
      <p:pic>
        <p:nvPicPr>
          <p:cNvPr id="4" name="Picture 3" descr="Screen Shot 2015-01-29 at 8.26.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379440" cy="4150677"/>
          </a:xfrm>
          <a:prstGeom prst="rect">
            <a:avLst/>
          </a:prstGeom>
        </p:spPr>
      </p:pic>
    </p:spTree>
    <p:extLst>
      <p:ext uri="{BB962C8B-B14F-4D97-AF65-F5344CB8AC3E}">
        <p14:creationId xmlns:p14="http://schemas.microsoft.com/office/powerpoint/2010/main" val="2292581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setta_Stone.jpg"/>
          <p:cNvPicPr>
            <a:picLocks noChangeAspect="1"/>
          </p:cNvPicPr>
          <p:nvPr/>
        </p:nvPicPr>
        <p:blipFill>
          <a:blip r:embed="rId2" cstate="print"/>
          <a:stretch>
            <a:fillRect/>
          </a:stretch>
        </p:blipFill>
        <p:spPr>
          <a:xfrm>
            <a:off x="0" y="0"/>
            <a:ext cx="9144000" cy="9134790"/>
          </a:xfrm>
          <a:prstGeom prst="rect">
            <a:avLst/>
          </a:prstGeom>
        </p:spPr>
      </p:pic>
      <p:sp>
        <p:nvSpPr>
          <p:cNvPr id="5" name="TextBox 3"/>
          <p:cNvSpPr txBox="1">
            <a:spLocks noChangeArrowheads="1"/>
          </p:cNvSpPr>
          <p:nvPr/>
        </p:nvSpPr>
        <p:spPr bwMode="auto">
          <a:xfrm>
            <a:off x="0" y="6611938"/>
            <a:ext cx="2743200" cy="246221"/>
          </a:xfrm>
          <a:prstGeom prst="rect">
            <a:avLst/>
          </a:prstGeom>
          <a:noFill/>
          <a:ln w="9525">
            <a:noFill/>
            <a:miter lim="800000"/>
            <a:headEnd/>
            <a:tailEnd/>
          </a:ln>
        </p:spPr>
        <p:txBody>
          <a:bodyPr wrap="square">
            <a:spAutoFit/>
          </a:bodyPr>
          <a:lstStyle/>
          <a:p>
            <a:r>
              <a:rPr lang="en-US" sz="1000" b="0" dirty="0">
                <a:solidFill>
                  <a:srgbClr val="FFFFFF"/>
                </a:solidFill>
              </a:rPr>
              <a:t>Source: </a:t>
            </a:r>
            <a:r>
              <a:rPr lang="en-US" sz="1000" b="0" dirty="0" smtClean="0">
                <a:solidFill>
                  <a:srgbClr val="FFFFFF"/>
                </a:solidFill>
              </a:rPr>
              <a:t>Wikipedia (Rosetta Stone)</a:t>
            </a:r>
          </a:p>
        </p:txBody>
      </p:sp>
    </p:spTree>
    <p:extLst>
      <p:ext uri="{BB962C8B-B14F-4D97-AF65-F5344CB8AC3E}">
        <p14:creationId xmlns:p14="http://schemas.microsoft.com/office/powerpoint/2010/main" val="16765754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dirty="0" smtClean="0"/>
              <a:t>No data like more data!</a:t>
            </a:r>
          </a:p>
        </p:txBody>
      </p:sp>
      <p:grpSp>
        <p:nvGrpSpPr>
          <p:cNvPr id="2" name="Group 8"/>
          <p:cNvGrpSpPr>
            <a:grpSpLocks/>
          </p:cNvGrpSpPr>
          <p:nvPr/>
        </p:nvGrpSpPr>
        <p:grpSpPr bwMode="auto">
          <a:xfrm>
            <a:off x="0" y="1506538"/>
            <a:ext cx="5181600" cy="5199062"/>
            <a:chOff x="864" y="1257"/>
            <a:chExt cx="3264" cy="3275"/>
          </a:xfrm>
        </p:grpSpPr>
        <p:pic>
          <p:nvPicPr>
            <p:cNvPr id="12298" name="Picture 4" descr="BankoBrillDataGraph"/>
            <p:cNvPicPr>
              <a:picLocks noChangeAspect="1" noChangeArrowheads="1"/>
            </p:cNvPicPr>
            <p:nvPr/>
          </p:nvPicPr>
          <p:blipFill>
            <a:blip r:embed="rId2" cstate="print"/>
            <a:srcRect/>
            <a:stretch>
              <a:fillRect/>
            </a:stretch>
          </p:blipFill>
          <p:spPr bwMode="auto">
            <a:xfrm>
              <a:off x="1200" y="1257"/>
              <a:ext cx="2928" cy="2747"/>
            </a:xfrm>
            <a:prstGeom prst="rect">
              <a:avLst/>
            </a:prstGeom>
            <a:noFill/>
            <a:ln w="9525">
              <a:solidFill>
                <a:schemeClr val="bg2"/>
              </a:solidFill>
              <a:miter lim="800000"/>
              <a:headEnd/>
              <a:tailEnd/>
            </a:ln>
          </p:spPr>
        </p:pic>
        <p:sp>
          <p:nvSpPr>
            <p:cNvPr id="12299" name="Text Box 6"/>
            <p:cNvSpPr txBox="1">
              <a:spLocks noChangeArrowheads="1"/>
            </p:cNvSpPr>
            <p:nvPr/>
          </p:nvSpPr>
          <p:spPr bwMode="auto">
            <a:xfrm>
              <a:off x="864" y="4377"/>
              <a:ext cx="1112" cy="155"/>
            </a:xfrm>
            <a:prstGeom prst="rect">
              <a:avLst/>
            </a:prstGeom>
            <a:noFill/>
            <a:ln w="9525">
              <a:noFill/>
              <a:miter lim="800000"/>
              <a:headEnd/>
              <a:tailEnd/>
            </a:ln>
          </p:spPr>
          <p:txBody>
            <a:bodyPr wrap="none">
              <a:spAutoFit/>
            </a:bodyPr>
            <a:lstStyle/>
            <a:p>
              <a:r>
                <a:rPr lang="en-US" sz="1000" b="0" dirty="0">
                  <a:solidFill>
                    <a:schemeClr val="bg1"/>
                  </a:solidFill>
                </a:rPr>
                <a:t>(</a:t>
              </a:r>
              <a:r>
                <a:rPr lang="en-US" sz="1000" b="0" dirty="0" err="1">
                  <a:solidFill>
                    <a:schemeClr val="bg1"/>
                  </a:solidFill>
                </a:rPr>
                <a:t>Banko</a:t>
              </a:r>
              <a:r>
                <a:rPr lang="en-US" sz="1000" b="0" dirty="0">
                  <a:solidFill>
                    <a:schemeClr val="bg1"/>
                  </a:solidFill>
                </a:rPr>
                <a:t> and Brill, ACL 2001)</a:t>
              </a:r>
            </a:p>
          </p:txBody>
        </p:sp>
      </p:grpSp>
      <p:grpSp>
        <p:nvGrpSpPr>
          <p:cNvPr id="3" name="Group 9"/>
          <p:cNvGrpSpPr>
            <a:grpSpLocks/>
          </p:cNvGrpSpPr>
          <p:nvPr/>
        </p:nvGrpSpPr>
        <p:grpSpPr bwMode="auto">
          <a:xfrm>
            <a:off x="0" y="1905000"/>
            <a:ext cx="8705850" cy="4953000"/>
            <a:chOff x="0" y="1508"/>
            <a:chExt cx="5484" cy="3120"/>
          </a:xfrm>
        </p:grpSpPr>
        <p:pic>
          <p:nvPicPr>
            <p:cNvPr id="12296" name="Picture 5" descr="MT-LM-size"/>
            <p:cNvPicPr>
              <a:picLocks noChangeAspect="1" noChangeArrowheads="1"/>
            </p:cNvPicPr>
            <p:nvPr/>
          </p:nvPicPr>
          <p:blipFill>
            <a:blip r:embed="rId3" cstate="print"/>
            <a:srcRect/>
            <a:stretch>
              <a:fillRect/>
            </a:stretch>
          </p:blipFill>
          <p:spPr bwMode="auto">
            <a:xfrm>
              <a:off x="2160" y="1508"/>
              <a:ext cx="3324" cy="2334"/>
            </a:xfrm>
            <a:prstGeom prst="rect">
              <a:avLst/>
            </a:prstGeom>
            <a:solidFill>
              <a:schemeClr val="bg1"/>
            </a:solidFill>
            <a:ln w="9525">
              <a:solidFill>
                <a:schemeClr val="bg2"/>
              </a:solidFill>
              <a:miter lim="800000"/>
              <a:headEnd/>
              <a:tailEnd/>
            </a:ln>
          </p:spPr>
        </p:pic>
        <p:sp>
          <p:nvSpPr>
            <p:cNvPr id="12297" name="Text Box 7"/>
            <p:cNvSpPr txBox="1">
              <a:spLocks noChangeArrowheads="1"/>
            </p:cNvSpPr>
            <p:nvPr/>
          </p:nvSpPr>
          <p:spPr bwMode="auto">
            <a:xfrm>
              <a:off x="0" y="4473"/>
              <a:ext cx="1121" cy="155"/>
            </a:xfrm>
            <a:prstGeom prst="rect">
              <a:avLst/>
            </a:prstGeom>
            <a:noFill/>
            <a:ln w="9525">
              <a:noFill/>
              <a:miter lim="800000"/>
              <a:headEnd/>
              <a:tailEnd/>
            </a:ln>
          </p:spPr>
          <p:txBody>
            <a:bodyPr wrap="none">
              <a:spAutoFit/>
            </a:bodyPr>
            <a:lstStyle/>
            <a:p>
              <a:r>
                <a:rPr lang="en-US" sz="1000" b="0" dirty="0">
                  <a:solidFill>
                    <a:schemeClr val="bg1"/>
                  </a:solidFill>
                </a:rPr>
                <a:t>(</a:t>
              </a:r>
              <a:r>
                <a:rPr lang="en-US" sz="1000" b="0" dirty="0" err="1">
                  <a:solidFill>
                    <a:schemeClr val="bg1"/>
                  </a:solidFill>
                </a:rPr>
                <a:t>Brants</a:t>
              </a:r>
              <a:r>
                <a:rPr lang="en-US" sz="1000" b="0" dirty="0">
                  <a:solidFill>
                    <a:schemeClr val="bg1"/>
                  </a:solidFill>
                </a:rPr>
                <a:t> et al., EMNLP 2007)</a:t>
              </a:r>
              <a:endParaRPr lang="en-US" sz="1800" b="0" dirty="0">
                <a:solidFill>
                  <a:schemeClr val="bg1"/>
                </a:solidFill>
              </a:endParaRPr>
            </a:p>
          </p:txBody>
        </p:sp>
      </p:grpSp>
      <p:sp>
        <p:nvSpPr>
          <p:cNvPr id="10" name="TextBox 9"/>
          <p:cNvSpPr txBox="1"/>
          <p:nvPr/>
        </p:nvSpPr>
        <p:spPr>
          <a:xfrm>
            <a:off x="457200" y="838200"/>
            <a:ext cx="2626290" cy="461665"/>
          </a:xfrm>
          <a:prstGeom prst="rect">
            <a:avLst/>
          </a:prstGeom>
          <a:noFill/>
        </p:spPr>
        <p:txBody>
          <a:bodyPr wrap="none" rtlCol="0">
            <a:spAutoFit/>
          </a:bodyPr>
          <a:lstStyle/>
          <a:p>
            <a:r>
              <a:rPr lang="en-US" sz="2400" b="0" dirty="0" smtClean="0">
                <a:solidFill>
                  <a:schemeClr val="bg1"/>
                </a:solidFill>
                <a:latin typeface="Gill Sans"/>
                <a:cs typeface="Gill Sans"/>
              </a:rPr>
              <a:t>s/knowledge/data/g;</a:t>
            </a:r>
            <a:endParaRPr lang="en-US" sz="2400" b="0" dirty="0">
              <a:solidFill>
                <a:schemeClr val="bg1"/>
              </a:solidFill>
              <a:latin typeface="Gill Sans"/>
              <a:cs typeface="Gill Sans"/>
            </a:endParaRPr>
          </a:p>
        </p:txBody>
      </p:sp>
      <p:cxnSp>
        <p:nvCxnSpPr>
          <p:cNvPr id="11" name="Straight Arrow Connector 10"/>
          <p:cNvCxnSpPr>
            <a:cxnSpLocks noChangeShapeType="1"/>
          </p:cNvCxnSpPr>
          <p:nvPr/>
        </p:nvCxnSpPr>
        <p:spPr bwMode="auto">
          <a:xfrm flipV="1">
            <a:off x="914400" y="2514600"/>
            <a:ext cx="3962400" cy="3276600"/>
          </a:xfrm>
          <a:prstGeom prst="straightConnector1">
            <a:avLst/>
          </a:prstGeom>
          <a:noFill/>
          <a:ln w="114300">
            <a:solidFill>
              <a:srgbClr val="FF0000"/>
            </a:solidFill>
            <a:round/>
            <a:headEnd/>
            <a:tailEnd type="arrow" w="lg" len="lg"/>
          </a:ln>
        </p:spPr>
      </p:cxnSp>
      <p:cxnSp>
        <p:nvCxnSpPr>
          <p:cNvPr id="12" name="Straight Arrow Connector 11"/>
          <p:cNvCxnSpPr>
            <a:cxnSpLocks noChangeShapeType="1"/>
          </p:cNvCxnSpPr>
          <p:nvPr/>
        </p:nvCxnSpPr>
        <p:spPr bwMode="auto">
          <a:xfrm flipV="1">
            <a:off x="5029200" y="1524000"/>
            <a:ext cx="3276600" cy="914400"/>
          </a:xfrm>
          <a:prstGeom prst="straightConnector1">
            <a:avLst/>
          </a:prstGeom>
          <a:noFill/>
          <a:ln w="114300">
            <a:solidFill>
              <a:srgbClr val="FF0000"/>
            </a:solidFill>
            <a:round/>
            <a:headEnd/>
            <a:tailEnd type="arrow" w="lg" len="lg"/>
          </a:ln>
        </p:spPr>
      </p:cxnSp>
    </p:spTree>
    <p:extLst>
      <p:ext uri="{BB962C8B-B14F-4D97-AF65-F5344CB8AC3E}">
        <p14:creationId xmlns:p14="http://schemas.microsoft.com/office/powerpoint/2010/main" val="9696199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unset_over_Shinjuku.jpg"/>
          <p:cNvPicPr>
            <a:picLocks noChangeAspect="1"/>
          </p:cNvPicPr>
          <p:nvPr/>
        </p:nvPicPr>
        <p:blipFill>
          <a:blip r:embed="rId2" cstate="print"/>
          <a:stretch>
            <a:fillRect/>
          </a:stretch>
        </p:blipFill>
        <p:spPr>
          <a:xfrm>
            <a:off x="-838200" y="-38546"/>
            <a:ext cx="10249729" cy="6896546"/>
          </a:xfrm>
          <a:prstGeom prst="rect">
            <a:avLst/>
          </a:prstGeom>
        </p:spPr>
      </p:pic>
      <p:sp>
        <p:nvSpPr>
          <p:cNvPr id="8" name="Title 1"/>
          <p:cNvSpPr txBox="1">
            <a:spLocks/>
          </p:cNvSpPr>
          <p:nvPr/>
        </p:nvSpPr>
        <p:spPr>
          <a:xfrm>
            <a:off x="3581400" y="1219200"/>
            <a:ext cx="4495800" cy="1028700"/>
          </a:xfrm>
          <a:prstGeom prst="rect">
            <a:avLst/>
          </a:prstGeom>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chemeClr val="bg1"/>
                </a:solidFill>
                <a:effectLst/>
                <a:uLnTx/>
                <a:uFillTx/>
                <a:latin typeface="Gill Sans"/>
                <a:ea typeface="+mj-ea"/>
                <a:cs typeface="Gill Sans"/>
              </a:rPr>
              <a:t>Commerce</a:t>
            </a:r>
            <a:endParaRPr kumimoji="0" lang="en-US" sz="3600" b="0" i="0" u="none" strike="noStrike" kern="0" cap="none" spc="0" normalizeH="0" baseline="0" noProof="0" dirty="0">
              <a:ln>
                <a:noFill/>
              </a:ln>
              <a:solidFill>
                <a:schemeClr val="bg1"/>
              </a:solidFill>
              <a:effectLst/>
              <a:uLnTx/>
              <a:uFillTx/>
              <a:latin typeface="Gill Sans"/>
              <a:ea typeface="+mj-ea"/>
              <a:cs typeface="Gill Sans"/>
            </a:endParaRPr>
          </a:p>
        </p:txBody>
      </p:sp>
      <p:sp>
        <p:nvSpPr>
          <p:cNvPr id="12" name="Content Placeholder 2"/>
          <p:cNvSpPr txBox="1">
            <a:spLocks/>
          </p:cNvSpPr>
          <p:nvPr/>
        </p:nvSpPr>
        <p:spPr>
          <a:xfrm>
            <a:off x="1981200" y="228600"/>
            <a:ext cx="5257800" cy="1143000"/>
          </a:xfrm>
          <a:prstGeom prst="rect">
            <a:avLst/>
          </a:prstGeom>
        </p:spPr>
        <p:txBody>
          <a:bodyPr/>
          <a:lstStyle/>
          <a:p>
            <a:pPr marL="342848" lvl="0" indent="-342848" eaLnBrk="1" hangingPunct="1">
              <a:spcBef>
                <a:spcPct val="25000"/>
              </a:spcBef>
              <a:spcAft>
                <a:spcPct val="25000"/>
              </a:spcAft>
              <a:buClr>
                <a:srgbClr val="5675A9"/>
              </a:buClr>
              <a:buSzPct val="75000"/>
            </a:pPr>
            <a:r>
              <a:rPr lang="en-US" sz="2000" b="0" kern="0" dirty="0" smtClean="0">
                <a:solidFill>
                  <a:schemeClr val="bg1"/>
                </a:solidFill>
                <a:latin typeface="Gill Sans"/>
                <a:cs typeface="Gill Sans"/>
              </a:rPr>
              <a:t>Know thy customers</a:t>
            </a:r>
          </a:p>
          <a:p>
            <a:pPr marL="342848" lvl="0" indent="-342848" eaLnBrk="1" hangingPunct="1">
              <a:spcBef>
                <a:spcPct val="25000"/>
              </a:spcBef>
              <a:spcAft>
                <a:spcPct val="25000"/>
              </a:spcAft>
              <a:buClr>
                <a:srgbClr val="5675A9"/>
              </a:buClr>
              <a:buSzPct val="75000"/>
            </a:pPr>
            <a:r>
              <a:rPr lang="en-US" sz="2000" b="0" kern="0" dirty="0" smtClean="0">
                <a:solidFill>
                  <a:schemeClr val="bg1"/>
                </a:solidFill>
                <a:latin typeface="Gill Sans"/>
                <a:cs typeface="Gill Sans"/>
              </a:rPr>
              <a:t>Data </a:t>
            </a:r>
            <a:r>
              <a:rPr lang="en-US" sz="2000" b="0" kern="0" dirty="0" smtClean="0">
                <a:solidFill>
                  <a:schemeClr val="bg1"/>
                </a:solidFill>
                <a:latin typeface="Gill Sans"/>
                <a:cs typeface="Gill Sans"/>
                <a:sym typeface="Symbol"/>
              </a:rPr>
              <a:t> Insights  Competitive advantages </a:t>
            </a:r>
            <a:endParaRPr lang="en-US" sz="2000" b="0" kern="0" dirty="0" smtClean="0">
              <a:solidFill>
                <a:schemeClr val="bg1"/>
              </a:solidFill>
              <a:latin typeface="Gill Sans"/>
              <a:cs typeface="Gill Sans"/>
            </a:endParaRPr>
          </a:p>
        </p:txBody>
      </p:sp>
      <p:sp>
        <p:nvSpPr>
          <p:cNvPr id="13" name="TextBox 3"/>
          <p:cNvSpPr txBox="1">
            <a:spLocks noChangeArrowheads="1"/>
          </p:cNvSpPr>
          <p:nvPr/>
        </p:nvSpPr>
        <p:spPr bwMode="auto">
          <a:xfrm>
            <a:off x="6781800" y="6611938"/>
            <a:ext cx="2362200" cy="246221"/>
          </a:xfrm>
          <a:prstGeom prst="rect">
            <a:avLst/>
          </a:prstGeom>
          <a:noFill/>
          <a:ln w="9525">
            <a:noFill/>
            <a:miter lim="800000"/>
            <a:headEnd/>
            <a:tailEnd/>
          </a:ln>
        </p:spPr>
        <p:txBody>
          <a:bodyPr>
            <a:spAutoFit/>
          </a:bodyPr>
          <a:lstStyle/>
          <a:p>
            <a:pPr algn="r"/>
            <a:r>
              <a:rPr lang="en-US" sz="1000" b="0" dirty="0"/>
              <a:t>Source: </a:t>
            </a:r>
            <a:r>
              <a:rPr lang="en-US" sz="1000" b="0" dirty="0" err="1" smtClean="0"/>
              <a:t>Wikiedia</a:t>
            </a:r>
            <a:r>
              <a:rPr lang="en-US" sz="1000" b="0" dirty="0" smtClean="0"/>
              <a:t> (Shinjuku, Tokyo)</a:t>
            </a:r>
          </a:p>
        </p:txBody>
      </p:sp>
    </p:spTree>
    <p:extLst>
      <p:ext uri="{BB962C8B-B14F-4D97-AF65-F5344CB8AC3E}">
        <p14:creationId xmlns:p14="http://schemas.microsoft.com/office/powerpoint/2010/main" val="30343036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2382560"/>
            <a:ext cx="7619999" cy="1569660"/>
          </a:xfrm>
          <a:prstGeom prst="rect">
            <a:avLst/>
          </a:prstGeom>
          <a:noFill/>
        </p:spPr>
        <p:txBody>
          <a:bodyPr wrap="square" rtlCol="0">
            <a:spAutoFit/>
          </a:bodyPr>
          <a:lstStyle/>
          <a:p>
            <a:r>
              <a:rPr lang="en-US" sz="2400" b="0" dirty="0" smtClean="0">
                <a:solidFill>
                  <a:schemeClr val="bg1"/>
                </a:solidFill>
                <a:latin typeface="Gill Sans"/>
                <a:cs typeface="Gill Sans"/>
              </a:rPr>
              <a:t>An organization </a:t>
            </a:r>
            <a:r>
              <a:rPr lang="en-US" sz="2400" b="0" dirty="0">
                <a:solidFill>
                  <a:schemeClr val="bg1"/>
                </a:solidFill>
                <a:latin typeface="Gill Sans"/>
                <a:cs typeface="Gill Sans"/>
              </a:rPr>
              <a:t>should retain </a:t>
            </a:r>
            <a:r>
              <a:rPr lang="en-US" sz="2400" b="0" dirty="0" smtClean="0">
                <a:solidFill>
                  <a:schemeClr val="bg1"/>
                </a:solidFill>
                <a:latin typeface="Gill Sans"/>
                <a:cs typeface="Gill Sans"/>
              </a:rPr>
              <a:t>data that </a:t>
            </a:r>
            <a:r>
              <a:rPr lang="en-US" sz="2400" b="0" dirty="0">
                <a:solidFill>
                  <a:schemeClr val="bg1"/>
                </a:solidFill>
                <a:latin typeface="Gill Sans"/>
                <a:cs typeface="Gill Sans"/>
              </a:rPr>
              <a:t>result from carrying out its mission and exploit </a:t>
            </a:r>
            <a:r>
              <a:rPr lang="en-US" sz="2400" b="0" dirty="0" smtClean="0">
                <a:solidFill>
                  <a:schemeClr val="bg1"/>
                </a:solidFill>
                <a:latin typeface="Gill Sans"/>
                <a:cs typeface="Gill Sans"/>
              </a:rPr>
              <a:t>those data </a:t>
            </a:r>
            <a:r>
              <a:rPr lang="en-US" sz="2400" b="0" dirty="0">
                <a:solidFill>
                  <a:schemeClr val="bg1"/>
                </a:solidFill>
                <a:latin typeface="Gill Sans"/>
                <a:cs typeface="Gill Sans"/>
              </a:rPr>
              <a:t>to generate insights that benefit the </a:t>
            </a:r>
            <a:r>
              <a:rPr lang="en-US" sz="2400" b="0" dirty="0" smtClean="0">
                <a:solidFill>
                  <a:schemeClr val="bg1"/>
                </a:solidFill>
                <a:latin typeface="Gill Sans"/>
                <a:cs typeface="Gill Sans"/>
              </a:rPr>
              <a:t>organization, for example, market analysis, strategic planning, decision making, etc.</a:t>
            </a:r>
            <a:endParaRPr lang="en-US" sz="2400" b="0" dirty="0">
              <a:solidFill>
                <a:schemeClr val="bg1"/>
              </a:solidFill>
              <a:latin typeface="Gill Sans"/>
              <a:cs typeface="Gill Sans"/>
            </a:endParaRPr>
          </a:p>
        </p:txBody>
      </p:sp>
      <p:sp>
        <p:nvSpPr>
          <p:cNvPr id="3" name="TextBox 2"/>
          <p:cNvSpPr txBox="1"/>
          <p:nvPr/>
        </p:nvSpPr>
        <p:spPr>
          <a:xfrm>
            <a:off x="762000" y="1752600"/>
            <a:ext cx="7619999" cy="523220"/>
          </a:xfrm>
          <a:prstGeom prst="rect">
            <a:avLst/>
          </a:prstGeom>
          <a:noFill/>
        </p:spPr>
        <p:txBody>
          <a:bodyPr wrap="square" rtlCol="0">
            <a:spAutoFit/>
          </a:bodyPr>
          <a:lstStyle/>
          <a:p>
            <a:r>
              <a:rPr lang="en-US" sz="2800" dirty="0" smtClean="0">
                <a:solidFill>
                  <a:schemeClr val="bg1"/>
                </a:solidFill>
                <a:latin typeface="Gill Sans"/>
                <a:cs typeface="Gill Sans"/>
              </a:rPr>
              <a:t>Business Intelligence</a:t>
            </a:r>
            <a:endParaRPr lang="en-US" sz="2800" dirty="0">
              <a:solidFill>
                <a:schemeClr val="bg1"/>
              </a:solidFill>
              <a:latin typeface="Gill Sans"/>
              <a:cs typeface="Gill Sans"/>
            </a:endParaRPr>
          </a:p>
        </p:txBody>
      </p:sp>
      <p:sp>
        <p:nvSpPr>
          <p:cNvPr id="4" name="TextBox 3"/>
          <p:cNvSpPr txBox="1"/>
          <p:nvPr/>
        </p:nvSpPr>
        <p:spPr>
          <a:xfrm rot="20704901">
            <a:off x="4045075" y="4308760"/>
            <a:ext cx="2209800" cy="830997"/>
          </a:xfrm>
          <a:prstGeom prst="rect">
            <a:avLst/>
          </a:prstGeom>
          <a:noFill/>
        </p:spPr>
        <p:txBody>
          <a:bodyPr wrap="square" rtlCol="0">
            <a:spAutoFit/>
          </a:bodyPr>
          <a:lstStyle/>
          <a:p>
            <a:r>
              <a:rPr lang="en-US" sz="4800" dirty="0" smtClean="0">
                <a:solidFill>
                  <a:srgbClr val="FF0000"/>
                </a:solidFill>
                <a:latin typeface="Gill Sans"/>
                <a:cs typeface="Gill Sans"/>
              </a:rPr>
              <a:t>Duh!?</a:t>
            </a:r>
            <a:endParaRPr lang="en-US" sz="4800" dirty="0">
              <a:solidFill>
                <a:srgbClr val="FF0000"/>
              </a:solidFill>
              <a:latin typeface="Gill Sans"/>
              <a:cs typeface="Gill Sans"/>
            </a:endParaRPr>
          </a:p>
        </p:txBody>
      </p:sp>
    </p:spTree>
    <p:extLst>
      <p:ext uri="{BB962C8B-B14F-4D97-AF65-F5344CB8AC3E}">
        <p14:creationId xmlns:p14="http://schemas.microsoft.com/office/powerpoint/2010/main" val="428542165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0" y="6611938"/>
            <a:ext cx="4419600" cy="246221"/>
          </a:xfrm>
          <a:prstGeom prst="rect">
            <a:avLst/>
          </a:prstGeom>
          <a:noFill/>
          <a:ln w="9525">
            <a:noFill/>
            <a:miter lim="800000"/>
            <a:headEnd/>
            <a:tailEnd/>
          </a:ln>
        </p:spPr>
        <p:txBody>
          <a:bodyPr wrap="square">
            <a:spAutoFit/>
          </a:bodyPr>
          <a:lstStyle/>
          <a:p>
            <a:r>
              <a:rPr lang="en-US" sz="1000" b="0" dirty="0">
                <a:solidFill>
                  <a:schemeClr val="bg1"/>
                </a:solidFill>
              </a:rPr>
              <a:t>Source: </a:t>
            </a:r>
            <a:r>
              <a:rPr lang="en-US" sz="1000" b="0" dirty="0" smtClean="0">
                <a:solidFill>
                  <a:schemeClr val="bg1"/>
                </a:solidFill>
              </a:rPr>
              <a:t>Wikipedia</a:t>
            </a:r>
            <a:endParaRPr lang="en-US" sz="1000" b="0" dirty="0">
              <a:solidFill>
                <a:schemeClr val="bg1"/>
              </a:solidFill>
            </a:endParaRPr>
          </a:p>
        </p:txBody>
      </p:sp>
      <p:pic>
        <p:nvPicPr>
          <p:cNvPr id="3" name="Picture 2" descr="Edgar_F_Cod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1219200"/>
            <a:ext cx="3124200" cy="4441991"/>
          </a:xfrm>
          <a:prstGeom prst="rect">
            <a:avLst/>
          </a:prstGeom>
        </p:spPr>
      </p:pic>
    </p:spTree>
    <p:extLst>
      <p:ext uri="{BB962C8B-B14F-4D97-AF65-F5344CB8AC3E}">
        <p14:creationId xmlns:p14="http://schemas.microsoft.com/office/powerpoint/2010/main" val="23763712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Database Workloads</a:t>
            </a:r>
            <a:endParaRPr lang="en-US" dirty="0"/>
          </a:p>
        </p:txBody>
      </p:sp>
      <p:sp>
        <p:nvSpPr>
          <p:cNvPr id="3" name="Content Placeholder 2"/>
          <p:cNvSpPr>
            <a:spLocks noGrp="1"/>
          </p:cNvSpPr>
          <p:nvPr>
            <p:ph idx="1"/>
          </p:nvPr>
        </p:nvSpPr>
        <p:spPr/>
        <p:txBody>
          <a:bodyPr/>
          <a:lstStyle/>
          <a:p>
            <a:r>
              <a:rPr lang="en-US" dirty="0" smtClean="0"/>
              <a:t>OLTP (online transaction processing)</a:t>
            </a:r>
          </a:p>
          <a:p>
            <a:pPr lvl="1"/>
            <a:r>
              <a:rPr lang="en-US" dirty="0" smtClean="0"/>
              <a:t>Typical applications: e-commerce, banking, airline reservations</a:t>
            </a:r>
          </a:p>
          <a:p>
            <a:pPr lvl="1"/>
            <a:r>
              <a:rPr lang="en-US" dirty="0" smtClean="0"/>
              <a:t>User facing: real-time, low latency, highly-concurrent</a:t>
            </a:r>
          </a:p>
          <a:p>
            <a:pPr lvl="1"/>
            <a:r>
              <a:rPr lang="en-US" dirty="0" smtClean="0"/>
              <a:t>Tasks: relatively small set of “standard” transactional queries</a:t>
            </a:r>
          </a:p>
          <a:p>
            <a:pPr lvl="1"/>
            <a:r>
              <a:rPr lang="en-US" dirty="0" smtClean="0"/>
              <a:t>Data access pattern: random reads, updates, writes (involving relatively small amounts of data)</a:t>
            </a:r>
          </a:p>
          <a:p>
            <a:r>
              <a:rPr lang="en-US" dirty="0" smtClean="0"/>
              <a:t>OLAP (online analytical processing)</a:t>
            </a:r>
          </a:p>
          <a:p>
            <a:pPr lvl="1"/>
            <a:r>
              <a:rPr lang="en-US" dirty="0" smtClean="0"/>
              <a:t>Typical applications: business intelligence, data mining</a:t>
            </a:r>
          </a:p>
          <a:p>
            <a:pPr lvl="1"/>
            <a:r>
              <a:rPr lang="en-US" dirty="0" smtClean="0"/>
              <a:t>Back-end processing: batch workloads, less concurrency</a:t>
            </a:r>
          </a:p>
          <a:p>
            <a:pPr lvl="1"/>
            <a:r>
              <a:rPr lang="en-US" dirty="0" smtClean="0"/>
              <a:t>Tasks: complex analytical queries, often ad hoc</a:t>
            </a:r>
          </a:p>
          <a:p>
            <a:pPr lvl="1"/>
            <a:r>
              <a:rPr lang="en-US" dirty="0" smtClean="0"/>
              <a:t>Data access pattern: table scans, large amounts of data per query</a:t>
            </a:r>
          </a:p>
          <a:p>
            <a:pPr lvl="1"/>
            <a:endParaRPr lang="en-US" dirty="0" smtClean="0"/>
          </a:p>
        </p:txBody>
      </p:sp>
    </p:spTree>
    <p:extLst>
      <p:ext uri="{BB962C8B-B14F-4D97-AF65-F5344CB8AC3E}">
        <p14:creationId xmlns:p14="http://schemas.microsoft.com/office/powerpoint/2010/main" val="81901049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Database or Two?</a:t>
            </a:r>
            <a:endParaRPr lang="en-US" dirty="0"/>
          </a:p>
        </p:txBody>
      </p:sp>
      <p:sp>
        <p:nvSpPr>
          <p:cNvPr id="3" name="Content Placeholder 2"/>
          <p:cNvSpPr>
            <a:spLocks noGrp="1"/>
          </p:cNvSpPr>
          <p:nvPr>
            <p:ph idx="1"/>
          </p:nvPr>
        </p:nvSpPr>
        <p:spPr/>
        <p:txBody>
          <a:bodyPr/>
          <a:lstStyle/>
          <a:p>
            <a:r>
              <a:rPr lang="en-US" dirty="0" smtClean="0"/>
              <a:t>Downsides of co-existing OLTP and OLAP workloads</a:t>
            </a:r>
          </a:p>
          <a:p>
            <a:pPr lvl="1"/>
            <a:r>
              <a:rPr lang="en-US" dirty="0" smtClean="0"/>
              <a:t>Poor memory management</a:t>
            </a:r>
          </a:p>
          <a:p>
            <a:pPr lvl="1"/>
            <a:r>
              <a:rPr lang="en-US" dirty="0" smtClean="0"/>
              <a:t>Conflicting data access patterns</a:t>
            </a:r>
          </a:p>
          <a:p>
            <a:pPr lvl="1"/>
            <a:r>
              <a:rPr lang="en-US" dirty="0" smtClean="0"/>
              <a:t>Variable latency</a:t>
            </a:r>
          </a:p>
          <a:p>
            <a:r>
              <a:rPr lang="en-US" dirty="0" smtClean="0"/>
              <a:t>Solution: separate databases</a:t>
            </a:r>
          </a:p>
          <a:p>
            <a:pPr lvl="1"/>
            <a:r>
              <a:rPr lang="en-US" dirty="0" smtClean="0"/>
              <a:t>User-facing OLTP database for high-volume transactions</a:t>
            </a:r>
          </a:p>
          <a:p>
            <a:pPr lvl="1"/>
            <a:r>
              <a:rPr lang="en-US" dirty="0" smtClean="0"/>
              <a:t>Data warehouse for OLAP workloads</a:t>
            </a:r>
          </a:p>
          <a:p>
            <a:pPr lvl="1"/>
            <a:r>
              <a:rPr lang="en-US" dirty="0" smtClean="0"/>
              <a:t>How do we connect the two?</a:t>
            </a:r>
            <a:endParaRPr lang="en-US" dirty="0"/>
          </a:p>
        </p:txBody>
      </p:sp>
    </p:spTree>
    <p:extLst>
      <p:ext uri="{BB962C8B-B14F-4D97-AF65-F5344CB8AC3E}">
        <p14:creationId xmlns:p14="http://schemas.microsoft.com/office/powerpoint/2010/main" val="156691373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ount_Everest_as_seen_from_Drukair2.jpg"/>
          <p:cNvPicPr>
            <a:picLocks noChangeAspect="1"/>
          </p:cNvPicPr>
          <p:nvPr/>
        </p:nvPicPr>
        <p:blipFill>
          <a:blip r:embed="rId2"/>
          <a:stretch>
            <a:fillRect/>
          </a:stretch>
        </p:blipFill>
        <p:spPr>
          <a:xfrm>
            <a:off x="-1295400" y="-33957"/>
            <a:ext cx="12115800" cy="6910613"/>
          </a:xfrm>
          <a:prstGeom prst="rect">
            <a:avLst/>
          </a:prstGeom>
        </p:spPr>
      </p:pic>
      <p:sp>
        <p:nvSpPr>
          <p:cNvPr id="5" name="TextBox 3"/>
          <p:cNvSpPr txBox="1">
            <a:spLocks noChangeArrowheads="1"/>
          </p:cNvSpPr>
          <p:nvPr/>
        </p:nvSpPr>
        <p:spPr bwMode="auto">
          <a:xfrm>
            <a:off x="0" y="6611938"/>
            <a:ext cx="2362200" cy="246062"/>
          </a:xfrm>
          <a:prstGeom prst="rect">
            <a:avLst/>
          </a:prstGeom>
          <a:noFill/>
          <a:ln w="9525">
            <a:noFill/>
            <a:miter lim="800000"/>
            <a:headEnd/>
            <a:tailEnd/>
          </a:ln>
        </p:spPr>
        <p:txBody>
          <a:bodyPr>
            <a:spAutoFit/>
          </a:bodyPr>
          <a:lstStyle/>
          <a:p>
            <a:r>
              <a:rPr lang="en-US" sz="1000" b="0" dirty="0"/>
              <a:t>Source: </a:t>
            </a:r>
            <a:r>
              <a:rPr lang="en-US" sz="1000" b="0" dirty="0" smtClean="0"/>
              <a:t>Wikipedia (Everest)</a:t>
            </a:r>
            <a:endParaRPr lang="en-US" sz="1000" b="0" dirty="0"/>
          </a:p>
        </p:txBody>
      </p:sp>
      <p:sp>
        <p:nvSpPr>
          <p:cNvPr id="7" name="Title 1"/>
          <p:cNvSpPr txBox="1">
            <a:spLocks/>
          </p:cNvSpPr>
          <p:nvPr/>
        </p:nvSpPr>
        <p:spPr>
          <a:xfrm>
            <a:off x="152400" y="304800"/>
            <a:ext cx="4495800" cy="1028700"/>
          </a:xfrm>
          <a:prstGeom prst="rect">
            <a:avLst/>
          </a:prstGeo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i="0" u="none" strike="noStrike" kern="0" cap="none" spc="0" normalizeH="0" baseline="0" noProof="0" dirty="0" smtClean="0">
                <a:ln>
                  <a:noFill/>
                </a:ln>
                <a:effectLst/>
                <a:uLnTx/>
                <a:uFillTx/>
                <a:latin typeface="Gill Sans"/>
                <a:ea typeface="+mj-ea"/>
                <a:cs typeface="Gill Sans"/>
              </a:rPr>
              <a:t>Why big data?</a:t>
            </a:r>
            <a:endParaRPr kumimoji="0" lang="en-US" sz="3200" i="0" u="none" strike="noStrike" kern="0" cap="none" spc="0" normalizeH="0" baseline="0" noProof="0" dirty="0">
              <a:ln>
                <a:noFill/>
              </a:ln>
              <a:effectLst/>
              <a:uLnTx/>
              <a:uFillTx/>
              <a:latin typeface="Gill Sans"/>
              <a:ea typeface="+mj-ea"/>
              <a:cs typeface="Gill Sans"/>
            </a:endParaRPr>
          </a:p>
        </p:txBody>
      </p:sp>
      <p:sp>
        <p:nvSpPr>
          <p:cNvPr id="8" name="Title 1"/>
          <p:cNvSpPr txBox="1">
            <a:spLocks/>
          </p:cNvSpPr>
          <p:nvPr/>
        </p:nvSpPr>
        <p:spPr>
          <a:xfrm>
            <a:off x="4800600" y="304800"/>
            <a:ext cx="3429000" cy="609600"/>
          </a:xfrm>
          <a:prstGeom prst="rect">
            <a:avLst/>
          </a:prstGeom>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effectLst/>
                <a:uLnTx/>
                <a:uFillTx/>
                <a:latin typeface="Gill Sans"/>
                <a:ea typeface="+mj-ea"/>
                <a:cs typeface="Gill Sans"/>
              </a:rPr>
              <a:t>Science</a:t>
            </a:r>
            <a:endParaRPr kumimoji="0" lang="en-US" sz="3200" b="0" i="0" u="none" strike="noStrike" kern="0" cap="none" spc="0" normalizeH="0" baseline="0" noProof="0" dirty="0">
              <a:ln>
                <a:noFill/>
              </a:ln>
              <a:effectLst/>
              <a:uLnTx/>
              <a:uFillTx/>
              <a:latin typeface="Gill Sans"/>
              <a:ea typeface="+mj-ea"/>
              <a:cs typeface="Gill Sans"/>
            </a:endParaRPr>
          </a:p>
        </p:txBody>
      </p:sp>
      <p:sp>
        <p:nvSpPr>
          <p:cNvPr id="9" name="Title 1"/>
          <p:cNvSpPr txBox="1">
            <a:spLocks/>
          </p:cNvSpPr>
          <p:nvPr/>
        </p:nvSpPr>
        <p:spPr>
          <a:xfrm>
            <a:off x="4800600" y="838200"/>
            <a:ext cx="3429000" cy="609600"/>
          </a:xfrm>
          <a:prstGeom prst="rect">
            <a:avLst/>
          </a:prstGeom>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effectLst/>
                <a:uLnTx/>
                <a:uFillTx/>
                <a:latin typeface="Gill Sans"/>
                <a:ea typeface="+mj-ea"/>
                <a:cs typeface="Gill Sans"/>
              </a:rPr>
              <a:t>Engineering</a:t>
            </a:r>
            <a:endParaRPr kumimoji="0" lang="en-US" sz="3200" b="0" i="0" u="none" strike="noStrike" kern="0" cap="none" spc="0" normalizeH="0" baseline="0" noProof="0" dirty="0">
              <a:ln>
                <a:noFill/>
              </a:ln>
              <a:effectLst/>
              <a:uLnTx/>
              <a:uFillTx/>
              <a:latin typeface="Gill Sans"/>
              <a:ea typeface="+mj-ea"/>
              <a:cs typeface="Gill Sans"/>
            </a:endParaRPr>
          </a:p>
        </p:txBody>
      </p:sp>
      <p:sp>
        <p:nvSpPr>
          <p:cNvPr id="10" name="Title 1"/>
          <p:cNvSpPr txBox="1">
            <a:spLocks/>
          </p:cNvSpPr>
          <p:nvPr/>
        </p:nvSpPr>
        <p:spPr>
          <a:xfrm>
            <a:off x="4800600" y="1371600"/>
            <a:ext cx="3429000" cy="609600"/>
          </a:xfrm>
          <a:prstGeom prst="rect">
            <a:avLst/>
          </a:prstGeom>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effectLst/>
                <a:uLnTx/>
                <a:uFillTx/>
                <a:latin typeface="Gill Sans"/>
                <a:ea typeface="+mj-ea"/>
                <a:cs typeface="Gill Sans"/>
              </a:rPr>
              <a:t>Commerce</a:t>
            </a:r>
            <a:endParaRPr kumimoji="0" lang="en-US" sz="3200" b="0" i="0" u="none" strike="noStrike" kern="0" cap="none" spc="0" normalizeH="0" baseline="0" noProof="0" dirty="0">
              <a:ln>
                <a:noFill/>
              </a:ln>
              <a:effectLst/>
              <a:uLnTx/>
              <a:uFillTx/>
              <a:latin typeface="Gill Sans"/>
              <a:ea typeface="+mj-ea"/>
              <a:cs typeface="Gill Sans"/>
            </a:endParaRPr>
          </a:p>
        </p:txBody>
      </p:sp>
    </p:spTree>
    <p:extLst>
      <p:ext uri="{BB962C8B-B14F-4D97-AF65-F5344CB8AC3E}">
        <p14:creationId xmlns:p14="http://schemas.microsoft.com/office/powerpoint/2010/main" val="17364854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arehouse_md1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bwMode="auto">
          <a:xfrm>
            <a:off x="0" y="5410200"/>
            <a:ext cx="9144000" cy="1028700"/>
          </a:xfrm>
          <a:prstGeom prst="rect">
            <a:avLst/>
          </a:prstGeom>
          <a:noFill/>
          <a:ln w="9525">
            <a:noFill/>
            <a:miter lim="800000"/>
            <a:headEnd/>
            <a:tailEnd/>
          </a:ln>
        </p:spPr>
        <p:txBody>
          <a:bodyPr vert="horz" wrap="square" lIns="91425" tIns="45713" rIns="91425" bIns="45713" numCol="1" anchor="ctr" anchorCtr="0" compatLnSpc="1">
            <a:prstTxWarp prst="textNoShape">
              <a:avLst/>
            </a:prstTxWarp>
          </a:bodyPr>
          <a:lstStyle>
            <a:lvl1pPr algn="l" rtl="0" eaLnBrk="0" fontAlgn="base" hangingPunct="0">
              <a:spcBef>
                <a:spcPct val="0"/>
              </a:spcBef>
              <a:spcAft>
                <a:spcPct val="0"/>
              </a:spcAft>
              <a:defRPr sz="3200" b="1" baseline="0">
                <a:solidFill>
                  <a:schemeClr val="bg1"/>
                </a:solidFill>
                <a:latin typeface="Gill Sans"/>
                <a:ea typeface="+mj-ea"/>
                <a:cs typeface="Gill Sans"/>
              </a:defRPr>
            </a:lvl1pPr>
            <a:lvl2pPr algn="l" rtl="0" eaLnBrk="0" fontAlgn="base" hangingPunct="0">
              <a:spcBef>
                <a:spcPct val="0"/>
              </a:spcBef>
              <a:spcAft>
                <a:spcPct val="0"/>
              </a:spcAft>
              <a:defRPr sz="3200">
                <a:solidFill>
                  <a:schemeClr val="tx1"/>
                </a:solidFill>
                <a:latin typeface="Arial Black" pitchFamily="34" charset="0"/>
              </a:defRPr>
            </a:lvl2pPr>
            <a:lvl3pPr algn="l" rtl="0" eaLnBrk="0" fontAlgn="base" hangingPunct="0">
              <a:spcBef>
                <a:spcPct val="0"/>
              </a:spcBef>
              <a:spcAft>
                <a:spcPct val="0"/>
              </a:spcAft>
              <a:defRPr sz="3200">
                <a:solidFill>
                  <a:schemeClr val="tx1"/>
                </a:solidFill>
                <a:latin typeface="Arial Black" pitchFamily="34" charset="0"/>
              </a:defRPr>
            </a:lvl3pPr>
            <a:lvl4pPr algn="l" rtl="0" eaLnBrk="0" fontAlgn="base" hangingPunct="0">
              <a:spcBef>
                <a:spcPct val="0"/>
              </a:spcBef>
              <a:spcAft>
                <a:spcPct val="0"/>
              </a:spcAft>
              <a:defRPr sz="3200">
                <a:solidFill>
                  <a:schemeClr val="tx1"/>
                </a:solidFill>
                <a:latin typeface="Arial Black" pitchFamily="34" charset="0"/>
              </a:defRPr>
            </a:lvl4pPr>
            <a:lvl5pPr algn="l" rtl="0" eaLnBrk="0" fontAlgn="base" hangingPunct="0">
              <a:spcBef>
                <a:spcPct val="0"/>
              </a:spcBef>
              <a:spcAft>
                <a:spcPct val="0"/>
              </a:spcAft>
              <a:defRPr sz="3200">
                <a:solidFill>
                  <a:schemeClr val="tx1"/>
                </a:solidFill>
                <a:latin typeface="Arial Black" pitchFamily="34" charset="0"/>
              </a:defRPr>
            </a:lvl5pPr>
            <a:lvl6pPr marL="457130" algn="l" rtl="0" fontAlgn="base">
              <a:spcBef>
                <a:spcPct val="0"/>
              </a:spcBef>
              <a:spcAft>
                <a:spcPct val="0"/>
              </a:spcAft>
              <a:defRPr sz="3200">
                <a:solidFill>
                  <a:srgbClr val="663300"/>
                </a:solidFill>
                <a:latin typeface="Arial Black" pitchFamily="34" charset="0"/>
              </a:defRPr>
            </a:lvl6pPr>
            <a:lvl7pPr marL="914259" algn="l" rtl="0" fontAlgn="base">
              <a:spcBef>
                <a:spcPct val="0"/>
              </a:spcBef>
              <a:spcAft>
                <a:spcPct val="0"/>
              </a:spcAft>
              <a:defRPr sz="3200">
                <a:solidFill>
                  <a:srgbClr val="663300"/>
                </a:solidFill>
                <a:latin typeface="Arial Black" pitchFamily="34" charset="0"/>
              </a:defRPr>
            </a:lvl7pPr>
            <a:lvl8pPr marL="1371390" algn="l" rtl="0" fontAlgn="base">
              <a:spcBef>
                <a:spcPct val="0"/>
              </a:spcBef>
              <a:spcAft>
                <a:spcPct val="0"/>
              </a:spcAft>
              <a:defRPr sz="3200">
                <a:solidFill>
                  <a:srgbClr val="663300"/>
                </a:solidFill>
                <a:latin typeface="Arial Black" pitchFamily="34" charset="0"/>
              </a:defRPr>
            </a:lvl8pPr>
            <a:lvl9pPr marL="1828519" algn="l" rtl="0" fontAlgn="base">
              <a:spcBef>
                <a:spcPct val="0"/>
              </a:spcBef>
              <a:spcAft>
                <a:spcPct val="0"/>
              </a:spcAft>
              <a:defRPr sz="3200">
                <a:solidFill>
                  <a:srgbClr val="663300"/>
                </a:solidFill>
                <a:latin typeface="Arial Black" pitchFamily="34" charset="0"/>
              </a:defRPr>
            </a:lvl9pPr>
          </a:lstStyle>
          <a:p>
            <a:pPr algn="ctr"/>
            <a:r>
              <a:rPr lang="en-US" dirty="0" smtClean="0">
                <a:solidFill>
                  <a:schemeClr val="tx1"/>
                </a:solidFill>
              </a:rPr>
              <a:t>Data Warehousing</a:t>
            </a:r>
            <a:endParaRPr lang="en-US" dirty="0">
              <a:solidFill>
                <a:schemeClr val="tx1"/>
              </a:solidFill>
            </a:endParaRPr>
          </a:p>
        </p:txBody>
      </p:sp>
      <p:sp>
        <p:nvSpPr>
          <p:cNvPr id="9" name="TextBox 8"/>
          <p:cNvSpPr txBox="1">
            <a:spLocks noChangeArrowheads="1"/>
          </p:cNvSpPr>
          <p:nvPr/>
        </p:nvSpPr>
        <p:spPr bwMode="auto">
          <a:xfrm>
            <a:off x="0" y="6611938"/>
            <a:ext cx="4419600" cy="246221"/>
          </a:xfrm>
          <a:prstGeom prst="rect">
            <a:avLst/>
          </a:prstGeom>
          <a:noFill/>
          <a:ln w="9525">
            <a:noFill/>
            <a:miter lim="800000"/>
            <a:headEnd/>
            <a:tailEnd/>
          </a:ln>
        </p:spPr>
        <p:txBody>
          <a:bodyPr wrap="square">
            <a:spAutoFit/>
          </a:bodyPr>
          <a:lstStyle/>
          <a:p>
            <a:r>
              <a:rPr lang="en-US" sz="1000" b="0" dirty="0">
                <a:solidFill>
                  <a:srgbClr val="FFFFFF"/>
                </a:solidFill>
              </a:rPr>
              <a:t>Source: </a:t>
            </a:r>
            <a:r>
              <a:rPr lang="en-US" sz="1000" b="0" dirty="0" smtClean="0">
                <a:solidFill>
                  <a:srgbClr val="FFFFFF"/>
                </a:solidFill>
              </a:rPr>
              <a:t>Wikipedia (Warehouse)</a:t>
            </a:r>
            <a:endParaRPr lang="en-US" sz="1000" b="0" dirty="0">
              <a:solidFill>
                <a:srgbClr val="FFFFFF"/>
              </a:solidFill>
            </a:endParaRPr>
          </a:p>
        </p:txBody>
      </p:sp>
    </p:spTree>
    <p:extLst>
      <p:ext uri="{BB962C8B-B14F-4D97-AF65-F5344CB8AC3E}">
        <p14:creationId xmlns:p14="http://schemas.microsoft.com/office/powerpoint/2010/main" val="40994538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OLTP/OLAP Architecture</a:t>
            </a:r>
            <a:endParaRPr lang="en-US" dirty="0"/>
          </a:p>
        </p:txBody>
      </p:sp>
      <p:sp>
        <p:nvSpPr>
          <p:cNvPr id="4" name="Rectangle 3"/>
          <p:cNvSpPr/>
          <p:nvPr/>
        </p:nvSpPr>
        <p:spPr bwMode="auto">
          <a:xfrm>
            <a:off x="1371600" y="2438400"/>
            <a:ext cx="2057400" cy="20574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bg2"/>
                </a:solidFill>
                <a:effectLst/>
                <a:latin typeface="Gill Sans"/>
                <a:cs typeface="Gill Sans"/>
              </a:rPr>
              <a:t>OLTP</a:t>
            </a:r>
          </a:p>
        </p:txBody>
      </p:sp>
      <p:sp>
        <p:nvSpPr>
          <p:cNvPr id="5" name="Rectangle 4"/>
          <p:cNvSpPr/>
          <p:nvPr/>
        </p:nvSpPr>
        <p:spPr bwMode="auto">
          <a:xfrm>
            <a:off x="5943600" y="2438400"/>
            <a:ext cx="2057400" cy="2057400"/>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bg2"/>
                </a:solidFill>
                <a:effectLst/>
                <a:latin typeface="Gill Sans"/>
                <a:cs typeface="Gill Sans"/>
              </a:rPr>
              <a:t>OLAP</a:t>
            </a:r>
          </a:p>
        </p:txBody>
      </p:sp>
      <p:cxnSp>
        <p:nvCxnSpPr>
          <p:cNvPr id="7" name="Straight Arrow Connector 6"/>
          <p:cNvCxnSpPr>
            <a:stCxn id="4" idx="3"/>
            <a:endCxn id="5" idx="1"/>
          </p:cNvCxnSpPr>
          <p:nvPr/>
        </p:nvCxnSpPr>
        <p:spPr bwMode="auto">
          <a:xfrm>
            <a:off x="3429000" y="3467100"/>
            <a:ext cx="2514600" cy="1588"/>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
        <p:nvSpPr>
          <p:cNvPr id="8" name="TextBox 7"/>
          <p:cNvSpPr txBox="1"/>
          <p:nvPr/>
        </p:nvSpPr>
        <p:spPr>
          <a:xfrm>
            <a:off x="3276601" y="2667000"/>
            <a:ext cx="2819399" cy="677108"/>
          </a:xfrm>
          <a:prstGeom prst="rect">
            <a:avLst/>
          </a:prstGeom>
          <a:noFill/>
        </p:spPr>
        <p:txBody>
          <a:bodyPr wrap="square" rtlCol="0">
            <a:spAutoFit/>
          </a:bodyPr>
          <a:lstStyle/>
          <a:p>
            <a:pPr algn="ctr"/>
            <a:r>
              <a:rPr lang="en-US" sz="2400" dirty="0" smtClean="0">
                <a:solidFill>
                  <a:schemeClr val="bg2"/>
                </a:solidFill>
                <a:latin typeface="Gill Sans"/>
                <a:cs typeface="Gill Sans"/>
              </a:rPr>
              <a:t>ETL</a:t>
            </a:r>
            <a:r>
              <a:rPr lang="en-US" sz="1400" dirty="0" smtClean="0">
                <a:solidFill>
                  <a:schemeClr val="bg2"/>
                </a:solidFill>
                <a:latin typeface="Gill Sans"/>
                <a:cs typeface="Gill Sans"/>
              </a:rPr>
              <a:t/>
            </a:r>
            <a:br>
              <a:rPr lang="en-US" sz="1400" dirty="0" smtClean="0">
                <a:solidFill>
                  <a:schemeClr val="bg2"/>
                </a:solidFill>
                <a:latin typeface="Gill Sans"/>
                <a:cs typeface="Gill Sans"/>
              </a:rPr>
            </a:br>
            <a:r>
              <a:rPr lang="en-US" sz="1400" b="0" dirty="0" smtClean="0">
                <a:solidFill>
                  <a:schemeClr val="bg2"/>
                </a:solidFill>
                <a:latin typeface="Gill Sans"/>
                <a:cs typeface="Gill Sans"/>
              </a:rPr>
              <a:t>(Extract, Transform, and Load)</a:t>
            </a:r>
            <a:endParaRPr lang="en-US" sz="1400" b="0" dirty="0">
              <a:solidFill>
                <a:schemeClr val="bg2"/>
              </a:solidFill>
              <a:latin typeface="Gill Sans"/>
              <a:cs typeface="Gill Sans"/>
            </a:endParaRPr>
          </a:p>
        </p:txBody>
      </p:sp>
    </p:spTree>
    <p:extLst>
      <p:ext uri="{BB962C8B-B14F-4D97-AF65-F5344CB8AC3E}">
        <p14:creationId xmlns:p14="http://schemas.microsoft.com/office/powerpoint/2010/main" val="71224701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OLTP/OLAP Integration</a:t>
            </a:r>
            <a:endParaRPr lang="en-US" dirty="0"/>
          </a:p>
        </p:txBody>
      </p:sp>
      <p:sp>
        <p:nvSpPr>
          <p:cNvPr id="3" name="Content Placeholder 2"/>
          <p:cNvSpPr>
            <a:spLocks noGrp="1"/>
          </p:cNvSpPr>
          <p:nvPr>
            <p:ph idx="1"/>
          </p:nvPr>
        </p:nvSpPr>
        <p:spPr/>
        <p:txBody>
          <a:bodyPr/>
          <a:lstStyle/>
          <a:p>
            <a:r>
              <a:rPr lang="en-US" dirty="0" smtClean="0"/>
              <a:t>OLTP database for user-facing transactions</a:t>
            </a:r>
          </a:p>
          <a:p>
            <a:r>
              <a:rPr lang="en-US" dirty="0" smtClean="0"/>
              <a:t>Extract-Transform-Load (ETL)</a:t>
            </a:r>
          </a:p>
          <a:p>
            <a:pPr lvl="1"/>
            <a:r>
              <a:rPr lang="en-US" dirty="0" smtClean="0"/>
              <a:t>Extract records from source</a:t>
            </a:r>
          </a:p>
          <a:p>
            <a:pPr lvl="1"/>
            <a:r>
              <a:rPr lang="en-US" dirty="0" smtClean="0"/>
              <a:t>Transform: clean data, check integrity, aggregate, etc.</a:t>
            </a:r>
          </a:p>
          <a:p>
            <a:pPr lvl="1"/>
            <a:r>
              <a:rPr lang="en-US" dirty="0" smtClean="0"/>
              <a:t>Load into OLAP database</a:t>
            </a:r>
          </a:p>
          <a:p>
            <a:r>
              <a:rPr lang="en-US" dirty="0" smtClean="0"/>
              <a:t>OLAP database for data warehousing</a:t>
            </a:r>
          </a:p>
        </p:txBody>
      </p:sp>
    </p:spTree>
    <p:extLst>
      <p:ext uri="{BB962C8B-B14F-4D97-AF65-F5344CB8AC3E}">
        <p14:creationId xmlns:p14="http://schemas.microsoft.com/office/powerpoint/2010/main" val="14960944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you actually do?</a:t>
            </a:r>
            <a:endParaRPr lang="en-US" dirty="0"/>
          </a:p>
        </p:txBody>
      </p:sp>
      <p:sp>
        <p:nvSpPr>
          <p:cNvPr id="3" name="Content Placeholder 2"/>
          <p:cNvSpPr>
            <a:spLocks noGrp="1"/>
          </p:cNvSpPr>
          <p:nvPr>
            <p:ph idx="1"/>
          </p:nvPr>
        </p:nvSpPr>
        <p:spPr/>
        <p:txBody>
          <a:bodyPr/>
          <a:lstStyle/>
          <a:p>
            <a:r>
              <a:rPr lang="en-US" dirty="0" smtClean="0"/>
              <a:t>Dashboards, report generation</a:t>
            </a:r>
          </a:p>
          <a:p>
            <a:r>
              <a:rPr lang="en-US" i="1" dirty="0" smtClean="0"/>
              <a:t>Ad hoc </a:t>
            </a:r>
            <a:r>
              <a:rPr lang="en-US" dirty="0" smtClean="0"/>
              <a:t>analyses</a:t>
            </a:r>
          </a:p>
        </p:txBody>
      </p:sp>
    </p:spTree>
    <p:extLst>
      <p:ext uri="{BB962C8B-B14F-4D97-AF65-F5344CB8AC3E}">
        <p14:creationId xmlns:p14="http://schemas.microsoft.com/office/powerpoint/2010/main" val="12474817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 of Data Warehouses</a:t>
            </a:r>
            <a:endParaRPr lang="en-US" dirty="0"/>
          </a:p>
        </p:txBody>
      </p:sp>
      <p:pic>
        <p:nvPicPr>
          <p:cNvPr id="3" name="Picture 2" descr="Star-schema-examp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330817"/>
            <a:ext cx="7239000" cy="4384183"/>
          </a:xfrm>
          <a:prstGeom prst="rect">
            <a:avLst/>
          </a:prstGeom>
        </p:spPr>
      </p:pic>
      <p:sp>
        <p:nvSpPr>
          <p:cNvPr id="5" name="TextBox 4"/>
          <p:cNvSpPr txBox="1"/>
          <p:nvPr/>
        </p:nvSpPr>
        <p:spPr>
          <a:xfrm>
            <a:off x="403507" y="4401741"/>
            <a:ext cx="5463893" cy="1846659"/>
          </a:xfrm>
          <a:prstGeom prst="rect">
            <a:avLst/>
          </a:prstGeom>
          <a:noFill/>
        </p:spPr>
        <p:txBody>
          <a:bodyPr wrap="none" rtlCol="0">
            <a:spAutoFit/>
          </a:bodyPr>
          <a:lstStyle/>
          <a:p>
            <a:r>
              <a:rPr lang="en-US" sz="1400" b="0" dirty="0" smtClean="0">
                <a:solidFill>
                  <a:schemeClr val="bg1"/>
                </a:solidFill>
                <a:latin typeface="Andale Mono"/>
                <a:cs typeface="Andale Mono"/>
              </a:rPr>
              <a:t>SELECT  </a:t>
            </a:r>
            <a:r>
              <a:rPr lang="en-US" sz="1400" b="0" dirty="0" err="1">
                <a:solidFill>
                  <a:schemeClr val="bg1"/>
                </a:solidFill>
                <a:latin typeface="Andale Mono"/>
                <a:cs typeface="Andale Mono"/>
              </a:rPr>
              <a:t>P.Brand</a:t>
            </a:r>
            <a:r>
              <a:rPr lang="en-US" sz="1400" b="0" dirty="0" smtClean="0">
                <a:solidFill>
                  <a:schemeClr val="bg1"/>
                </a:solidFill>
                <a:latin typeface="Andale Mono"/>
                <a:cs typeface="Andale Mono"/>
              </a:rPr>
              <a:t>, </a:t>
            </a:r>
            <a:r>
              <a:rPr lang="en-US" sz="1400" b="0" dirty="0" err="1" smtClean="0">
                <a:solidFill>
                  <a:schemeClr val="bg1"/>
                </a:solidFill>
                <a:latin typeface="Andale Mono"/>
                <a:cs typeface="Andale Mono"/>
              </a:rPr>
              <a:t>S.Country</a:t>
            </a:r>
            <a:r>
              <a:rPr lang="en-US" sz="1400" b="0" dirty="0">
                <a:solidFill>
                  <a:schemeClr val="bg1"/>
                </a:solidFill>
                <a:latin typeface="Andale Mono"/>
                <a:cs typeface="Andale Mono"/>
              </a:rPr>
              <a:t>,</a:t>
            </a:r>
          </a:p>
          <a:p>
            <a:r>
              <a:rPr lang="en-US" sz="1400" b="0" dirty="0">
                <a:solidFill>
                  <a:schemeClr val="bg1"/>
                </a:solidFill>
                <a:latin typeface="Andale Mono"/>
                <a:cs typeface="Andale Mono"/>
              </a:rPr>
              <a:t>        SUM(</a:t>
            </a:r>
            <a:r>
              <a:rPr lang="en-US" sz="1400" b="0" dirty="0" err="1">
                <a:solidFill>
                  <a:schemeClr val="bg1"/>
                </a:solidFill>
                <a:latin typeface="Andale Mono"/>
                <a:cs typeface="Andale Mono"/>
              </a:rPr>
              <a:t>F.Units_Sold</a:t>
            </a:r>
            <a:r>
              <a:rPr lang="en-US" sz="1400" b="0" dirty="0">
                <a:solidFill>
                  <a:schemeClr val="bg1"/>
                </a:solidFill>
                <a:latin typeface="Andale Mono"/>
                <a:cs typeface="Andale Mono"/>
              </a:rPr>
              <a:t>)</a:t>
            </a:r>
          </a:p>
          <a:p>
            <a:r>
              <a:rPr lang="en-US" sz="1400" b="0" dirty="0">
                <a:solidFill>
                  <a:schemeClr val="bg1"/>
                </a:solidFill>
                <a:latin typeface="Andale Mono"/>
                <a:cs typeface="Andale Mono"/>
              </a:rPr>
              <a:t>FROM </a:t>
            </a:r>
            <a:r>
              <a:rPr lang="en-US" sz="1400" b="0" dirty="0" err="1">
                <a:solidFill>
                  <a:schemeClr val="bg1"/>
                </a:solidFill>
                <a:latin typeface="Andale Mono"/>
                <a:cs typeface="Andale Mono"/>
              </a:rPr>
              <a:t>Fact_Sales</a:t>
            </a:r>
            <a:r>
              <a:rPr lang="en-US" sz="1400" b="0" dirty="0">
                <a:solidFill>
                  <a:schemeClr val="bg1"/>
                </a:solidFill>
                <a:latin typeface="Andale Mono"/>
                <a:cs typeface="Andale Mono"/>
              </a:rPr>
              <a:t> F</a:t>
            </a:r>
          </a:p>
          <a:p>
            <a:r>
              <a:rPr lang="en-US" sz="1400" b="0" dirty="0">
                <a:solidFill>
                  <a:schemeClr val="bg1"/>
                </a:solidFill>
                <a:latin typeface="Andale Mono"/>
                <a:cs typeface="Andale Mono"/>
              </a:rPr>
              <a:t>INNER JOIN </a:t>
            </a:r>
            <a:r>
              <a:rPr lang="en-US" sz="1400" b="0" dirty="0" err="1">
                <a:solidFill>
                  <a:schemeClr val="bg1"/>
                </a:solidFill>
                <a:latin typeface="Andale Mono"/>
                <a:cs typeface="Andale Mono"/>
              </a:rPr>
              <a:t>Dim_Date</a:t>
            </a:r>
            <a:r>
              <a:rPr lang="en-US" sz="1400" b="0" dirty="0">
                <a:solidFill>
                  <a:schemeClr val="bg1"/>
                </a:solidFill>
                <a:latin typeface="Andale Mono"/>
                <a:cs typeface="Andale Mono"/>
              </a:rPr>
              <a:t> D    ON </a:t>
            </a:r>
            <a:r>
              <a:rPr lang="en-US" sz="1400" b="0" dirty="0" err="1">
                <a:solidFill>
                  <a:schemeClr val="bg1"/>
                </a:solidFill>
                <a:latin typeface="Andale Mono"/>
                <a:cs typeface="Andale Mono"/>
              </a:rPr>
              <a:t>F.Date_Id</a:t>
            </a:r>
            <a:r>
              <a:rPr lang="en-US" sz="1400" b="0" dirty="0">
                <a:solidFill>
                  <a:schemeClr val="bg1"/>
                </a:solidFill>
                <a:latin typeface="Andale Mono"/>
                <a:cs typeface="Andale Mono"/>
              </a:rPr>
              <a:t> = </a:t>
            </a:r>
            <a:r>
              <a:rPr lang="en-US" sz="1400" b="0" dirty="0" err="1">
                <a:solidFill>
                  <a:schemeClr val="bg1"/>
                </a:solidFill>
                <a:latin typeface="Andale Mono"/>
                <a:cs typeface="Andale Mono"/>
              </a:rPr>
              <a:t>D.Id</a:t>
            </a:r>
            <a:endParaRPr lang="en-US" sz="1400" b="0" dirty="0">
              <a:solidFill>
                <a:schemeClr val="bg1"/>
              </a:solidFill>
              <a:latin typeface="Andale Mono"/>
              <a:cs typeface="Andale Mono"/>
            </a:endParaRPr>
          </a:p>
          <a:p>
            <a:r>
              <a:rPr lang="en-US" sz="1400" b="0" dirty="0">
                <a:solidFill>
                  <a:schemeClr val="bg1"/>
                </a:solidFill>
                <a:latin typeface="Andale Mono"/>
                <a:cs typeface="Andale Mono"/>
              </a:rPr>
              <a:t>INNER JOIN </a:t>
            </a:r>
            <a:r>
              <a:rPr lang="en-US" sz="1400" b="0" dirty="0" err="1">
                <a:solidFill>
                  <a:schemeClr val="bg1"/>
                </a:solidFill>
                <a:latin typeface="Andale Mono"/>
                <a:cs typeface="Andale Mono"/>
              </a:rPr>
              <a:t>Dim_Store</a:t>
            </a:r>
            <a:r>
              <a:rPr lang="en-US" sz="1400" b="0" dirty="0">
                <a:solidFill>
                  <a:schemeClr val="bg1"/>
                </a:solidFill>
                <a:latin typeface="Andale Mono"/>
                <a:cs typeface="Andale Mono"/>
              </a:rPr>
              <a:t> S   ON </a:t>
            </a:r>
            <a:r>
              <a:rPr lang="en-US" sz="1400" b="0" dirty="0" err="1">
                <a:solidFill>
                  <a:schemeClr val="bg1"/>
                </a:solidFill>
                <a:latin typeface="Andale Mono"/>
                <a:cs typeface="Andale Mono"/>
              </a:rPr>
              <a:t>F.Store_Id</a:t>
            </a:r>
            <a:r>
              <a:rPr lang="en-US" sz="1400" b="0" dirty="0">
                <a:solidFill>
                  <a:schemeClr val="bg1"/>
                </a:solidFill>
                <a:latin typeface="Andale Mono"/>
                <a:cs typeface="Andale Mono"/>
              </a:rPr>
              <a:t> = </a:t>
            </a:r>
            <a:r>
              <a:rPr lang="en-US" sz="1400" b="0" dirty="0" err="1">
                <a:solidFill>
                  <a:schemeClr val="bg1"/>
                </a:solidFill>
                <a:latin typeface="Andale Mono"/>
                <a:cs typeface="Andale Mono"/>
              </a:rPr>
              <a:t>S.Id</a:t>
            </a:r>
            <a:endParaRPr lang="en-US" sz="1400" b="0" dirty="0">
              <a:solidFill>
                <a:schemeClr val="bg1"/>
              </a:solidFill>
              <a:latin typeface="Andale Mono"/>
              <a:cs typeface="Andale Mono"/>
            </a:endParaRPr>
          </a:p>
          <a:p>
            <a:r>
              <a:rPr lang="en-US" sz="1400" b="0" dirty="0">
                <a:solidFill>
                  <a:schemeClr val="bg1"/>
                </a:solidFill>
                <a:latin typeface="Andale Mono"/>
                <a:cs typeface="Andale Mono"/>
              </a:rPr>
              <a:t>INNER JOIN </a:t>
            </a:r>
            <a:r>
              <a:rPr lang="en-US" sz="1400" b="0" dirty="0" err="1">
                <a:solidFill>
                  <a:schemeClr val="bg1"/>
                </a:solidFill>
                <a:latin typeface="Andale Mono"/>
                <a:cs typeface="Andale Mono"/>
              </a:rPr>
              <a:t>Dim_Product</a:t>
            </a:r>
            <a:r>
              <a:rPr lang="en-US" sz="1400" b="0" dirty="0">
                <a:solidFill>
                  <a:schemeClr val="bg1"/>
                </a:solidFill>
                <a:latin typeface="Andale Mono"/>
                <a:cs typeface="Andale Mono"/>
              </a:rPr>
              <a:t> P ON </a:t>
            </a:r>
            <a:r>
              <a:rPr lang="en-US" sz="1400" b="0" dirty="0" err="1">
                <a:solidFill>
                  <a:schemeClr val="bg1"/>
                </a:solidFill>
                <a:latin typeface="Andale Mono"/>
                <a:cs typeface="Andale Mono"/>
              </a:rPr>
              <a:t>F.Product_Id</a:t>
            </a:r>
            <a:r>
              <a:rPr lang="en-US" sz="1400" b="0" dirty="0">
                <a:solidFill>
                  <a:schemeClr val="bg1"/>
                </a:solidFill>
                <a:latin typeface="Andale Mono"/>
                <a:cs typeface="Andale Mono"/>
              </a:rPr>
              <a:t> = </a:t>
            </a:r>
            <a:r>
              <a:rPr lang="en-US" sz="1400" b="0" dirty="0" err="1">
                <a:solidFill>
                  <a:schemeClr val="bg1"/>
                </a:solidFill>
                <a:latin typeface="Andale Mono"/>
                <a:cs typeface="Andale Mono"/>
              </a:rPr>
              <a:t>P.Id</a:t>
            </a:r>
            <a:endParaRPr lang="en-US" sz="1400" b="0" dirty="0">
              <a:solidFill>
                <a:schemeClr val="bg1"/>
              </a:solidFill>
              <a:latin typeface="Andale Mono"/>
              <a:cs typeface="Andale Mono"/>
            </a:endParaRPr>
          </a:p>
          <a:p>
            <a:r>
              <a:rPr lang="en-US" sz="1400" b="0" dirty="0" smtClean="0">
                <a:solidFill>
                  <a:schemeClr val="bg1"/>
                </a:solidFill>
                <a:latin typeface="Andale Mono"/>
                <a:cs typeface="Andale Mono"/>
              </a:rPr>
              <a:t>WHERE D.YEAR </a:t>
            </a:r>
            <a:r>
              <a:rPr lang="en-US" sz="1400" b="0" dirty="0">
                <a:solidFill>
                  <a:schemeClr val="bg1"/>
                </a:solidFill>
                <a:latin typeface="Andale Mono"/>
                <a:cs typeface="Andale Mono"/>
              </a:rPr>
              <a:t>= </a:t>
            </a:r>
            <a:r>
              <a:rPr lang="en-US" sz="1400" b="0" dirty="0" smtClean="0">
                <a:solidFill>
                  <a:schemeClr val="bg1"/>
                </a:solidFill>
                <a:latin typeface="Andale Mono"/>
                <a:cs typeface="Andale Mono"/>
              </a:rPr>
              <a:t>1997 AND </a:t>
            </a:r>
            <a:r>
              <a:rPr lang="en-US" sz="1400" b="0" dirty="0" err="1">
                <a:solidFill>
                  <a:schemeClr val="bg1"/>
                </a:solidFill>
                <a:latin typeface="Andale Mono"/>
                <a:cs typeface="Andale Mono"/>
              </a:rPr>
              <a:t>P.Product_Category</a:t>
            </a:r>
            <a:r>
              <a:rPr lang="en-US" sz="1400" b="0" dirty="0">
                <a:solidFill>
                  <a:schemeClr val="bg1"/>
                </a:solidFill>
                <a:latin typeface="Andale Mono"/>
                <a:cs typeface="Andale Mono"/>
              </a:rPr>
              <a:t> = '</a:t>
            </a:r>
            <a:r>
              <a:rPr lang="en-US" sz="1400" b="0" dirty="0" err="1">
                <a:solidFill>
                  <a:schemeClr val="bg1"/>
                </a:solidFill>
                <a:latin typeface="Andale Mono"/>
                <a:cs typeface="Andale Mono"/>
              </a:rPr>
              <a:t>tv</a:t>
            </a:r>
            <a:r>
              <a:rPr lang="en-US" sz="1400" b="0" dirty="0">
                <a:solidFill>
                  <a:schemeClr val="bg1"/>
                </a:solidFill>
                <a:latin typeface="Andale Mono"/>
                <a:cs typeface="Andale Mono"/>
              </a:rPr>
              <a:t>'</a:t>
            </a:r>
          </a:p>
          <a:p>
            <a:r>
              <a:rPr lang="en-US" sz="1400" b="0" dirty="0">
                <a:solidFill>
                  <a:schemeClr val="bg1"/>
                </a:solidFill>
                <a:latin typeface="Andale Mono"/>
                <a:cs typeface="Andale Mono"/>
              </a:rPr>
              <a:t>GROUP </a:t>
            </a:r>
            <a:r>
              <a:rPr lang="en-US" sz="1400" b="0" dirty="0" smtClean="0">
                <a:solidFill>
                  <a:schemeClr val="bg1"/>
                </a:solidFill>
                <a:latin typeface="Andale Mono"/>
                <a:cs typeface="Andale Mono"/>
              </a:rPr>
              <a:t>BY </a:t>
            </a:r>
            <a:r>
              <a:rPr lang="en-US" sz="1400" b="0" dirty="0" err="1" smtClean="0">
                <a:solidFill>
                  <a:schemeClr val="bg1"/>
                </a:solidFill>
                <a:latin typeface="Andale Mono"/>
                <a:cs typeface="Andale Mono"/>
              </a:rPr>
              <a:t>P.Brand</a:t>
            </a:r>
            <a:r>
              <a:rPr lang="en-US" sz="1400" b="0" dirty="0" smtClean="0">
                <a:solidFill>
                  <a:schemeClr val="bg1"/>
                </a:solidFill>
                <a:latin typeface="Andale Mono"/>
                <a:cs typeface="Andale Mono"/>
              </a:rPr>
              <a:t>, </a:t>
            </a:r>
            <a:r>
              <a:rPr lang="en-US" sz="1400" b="0" dirty="0" err="1" smtClean="0">
                <a:solidFill>
                  <a:schemeClr val="bg1"/>
                </a:solidFill>
                <a:latin typeface="Andale Mono"/>
                <a:cs typeface="Andale Mono"/>
              </a:rPr>
              <a:t>S.Country</a:t>
            </a:r>
            <a:r>
              <a:rPr lang="en-US" sz="1400" b="0" dirty="0" smtClean="0">
                <a:solidFill>
                  <a:schemeClr val="bg1"/>
                </a:solidFill>
                <a:latin typeface="Andale Mono"/>
                <a:cs typeface="Andale Mono"/>
              </a:rPr>
              <a:t>;</a:t>
            </a:r>
            <a:endParaRPr lang="en-US" sz="1400" b="0" dirty="0">
              <a:solidFill>
                <a:schemeClr val="bg1"/>
              </a:solidFill>
              <a:latin typeface="Andale Mono"/>
              <a:cs typeface="Andale Mono"/>
            </a:endParaRPr>
          </a:p>
        </p:txBody>
      </p:sp>
      <p:sp>
        <p:nvSpPr>
          <p:cNvPr id="6" name="TextBox 5"/>
          <p:cNvSpPr txBox="1">
            <a:spLocks noChangeArrowheads="1"/>
          </p:cNvSpPr>
          <p:nvPr/>
        </p:nvSpPr>
        <p:spPr bwMode="auto">
          <a:xfrm>
            <a:off x="0" y="6611938"/>
            <a:ext cx="4419600" cy="246221"/>
          </a:xfrm>
          <a:prstGeom prst="rect">
            <a:avLst/>
          </a:prstGeom>
          <a:noFill/>
          <a:ln w="9525">
            <a:noFill/>
            <a:miter lim="800000"/>
            <a:headEnd/>
            <a:tailEnd/>
          </a:ln>
        </p:spPr>
        <p:txBody>
          <a:bodyPr wrap="square">
            <a:spAutoFit/>
          </a:bodyPr>
          <a:lstStyle/>
          <a:p>
            <a:r>
              <a:rPr lang="en-US" sz="1000" b="0" dirty="0">
                <a:solidFill>
                  <a:schemeClr val="bg2"/>
                </a:solidFill>
              </a:rPr>
              <a:t>Source: </a:t>
            </a:r>
            <a:r>
              <a:rPr lang="en-US" sz="1000" b="0" dirty="0" smtClean="0">
                <a:solidFill>
                  <a:schemeClr val="bg2"/>
                </a:solidFill>
              </a:rPr>
              <a:t>Wikipedia (Star Schema)</a:t>
            </a:r>
            <a:endParaRPr lang="en-US" sz="1000" b="0" dirty="0">
              <a:solidFill>
                <a:schemeClr val="bg2"/>
              </a:solidFill>
            </a:endParaRPr>
          </a:p>
        </p:txBody>
      </p:sp>
    </p:spTree>
    <p:extLst>
      <p:ext uri="{BB962C8B-B14F-4D97-AF65-F5344CB8AC3E}">
        <p14:creationId xmlns:p14="http://schemas.microsoft.com/office/powerpoint/2010/main" val="221729675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OLAP Cubes</a:t>
            </a:r>
            <a:endParaRPr lang="en-US" dirty="0"/>
          </a:p>
        </p:txBody>
      </p:sp>
      <p:sp>
        <p:nvSpPr>
          <p:cNvPr id="4" name="Cube 3"/>
          <p:cNvSpPr/>
          <p:nvPr/>
        </p:nvSpPr>
        <p:spPr bwMode="auto">
          <a:xfrm>
            <a:off x="817262" y="1611868"/>
            <a:ext cx="4114800" cy="4114800"/>
          </a:xfrm>
          <a:prstGeom prst="cube">
            <a:avLst>
              <a:gd name="adj" fmla="val 29012"/>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5" name="TextBox 4"/>
          <p:cNvSpPr txBox="1"/>
          <p:nvPr/>
        </p:nvSpPr>
        <p:spPr>
          <a:xfrm>
            <a:off x="817262" y="5650468"/>
            <a:ext cx="2895600" cy="369332"/>
          </a:xfrm>
          <a:prstGeom prst="rect">
            <a:avLst/>
          </a:prstGeom>
          <a:noFill/>
        </p:spPr>
        <p:txBody>
          <a:bodyPr wrap="square" rtlCol="0">
            <a:spAutoFit/>
          </a:bodyPr>
          <a:lstStyle/>
          <a:p>
            <a:pPr algn="ctr"/>
            <a:r>
              <a:rPr lang="en-US" sz="1800" b="0" dirty="0" smtClean="0">
                <a:solidFill>
                  <a:schemeClr val="bg2"/>
                </a:solidFill>
                <a:latin typeface="Gill Sans"/>
                <a:cs typeface="Gill Sans"/>
              </a:rPr>
              <a:t>store</a:t>
            </a:r>
            <a:endParaRPr lang="en-US" sz="1100" b="0" dirty="0">
              <a:solidFill>
                <a:schemeClr val="bg2"/>
              </a:solidFill>
              <a:latin typeface="Gill Sans"/>
              <a:cs typeface="Gill Sans"/>
            </a:endParaRPr>
          </a:p>
        </p:txBody>
      </p:sp>
      <p:sp>
        <p:nvSpPr>
          <p:cNvPr id="6" name="TextBox 5"/>
          <p:cNvSpPr txBox="1"/>
          <p:nvPr/>
        </p:nvSpPr>
        <p:spPr>
          <a:xfrm rot="16200000">
            <a:off x="-826871" y="4094202"/>
            <a:ext cx="2895600" cy="369332"/>
          </a:xfrm>
          <a:prstGeom prst="rect">
            <a:avLst/>
          </a:prstGeom>
          <a:noFill/>
        </p:spPr>
        <p:txBody>
          <a:bodyPr wrap="square" rtlCol="0">
            <a:spAutoFit/>
          </a:bodyPr>
          <a:lstStyle/>
          <a:p>
            <a:pPr algn="ctr"/>
            <a:r>
              <a:rPr lang="en-US" sz="1800" b="0" dirty="0" smtClean="0">
                <a:solidFill>
                  <a:schemeClr val="bg2"/>
                </a:solidFill>
                <a:latin typeface="Gill Sans"/>
                <a:cs typeface="Gill Sans"/>
              </a:rPr>
              <a:t>product</a:t>
            </a:r>
            <a:endParaRPr lang="en-US" sz="1100" b="0" dirty="0">
              <a:solidFill>
                <a:schemeClr val="bg2"/>
              </a:solidFill>
              <a:latin typeface="Gill Sans"/>
              <a:cs typeface="Gill Sans"/>
            </a:endParaRPr>
          </a:p>
        </p:txBody>
      </p:sp>
      <p:sp>
        <p:nvSpPr>
          <p:cNvPr id="7" name="TextBox 6"/>
          <p:cNvSpPr txBox="1"/>
          <p:nvPr/>
        </p:nvSpPr>
        <p:spPr>
          <a:xfrm rot="18900000">
            <a:off x="-217272" y="1971930"/>
            <a:ext cx="2895600" cy="369332"/>
          </a:xfrm>
          <a:prstGeom prst="rect">
            <a:avLst/>
          </a:prstGeom>
          <a:noFill/>
        </p:spPr>
        <p:txBody>
          <a:bodyPr wrap="square" rtlCol="0">
            <a:spAutoFit/>
          </a:bodyPr>
          <a:lstStyle/>
          <a:p>
            <a:pPr algn="ctr"/>
            <a:r>
              <a:rPr lang="en-US" sz="1800" b="0" dirty="0" smtClean="0">
                <a:solidFill>
                  <a:schemeClr val="bg2"/>
                </a:solidFill>
                <a:latin typeface="Gill Sans"/>
                <a:cs typeface="Gill Sans"/>
              </a:rPr>
              <a:t>time</a:t>
            </a:r>
            <a:endParaRPr lang="en-US" sz="1100" b="0" dirty="0">
              <a:solidFill>
                <a:schemeClr val="bg2"/>
              </a:solidFill>
              <a:latin typeface="Gill Sans"/>
              <a:cs typeface="Gill Sans"/>
            </a:endParaRPr>
          </a:p>
        </p:txBody>
      </p:sp>
      <p:sp>
        <p:nvSpPr>
          <p:cNvPr id="8" name="TextBox 7"/>
          <p:cNvSpPr txBox="1"/>
          <p:nvPr/>
        </p:nvSpPr>
        <p:spPr>
          <a:xfrm>
            <a:off x="5715000" y="2971800"/>
            <a:ext cx="2133600" cy="461665"/>
          </a:xfrm>
          <a:prstGeom prst="rect">
            <a:avLst/>
          </a:prstGeom>
          <a:noFill/>
        </p:spPr>
        <p:txBody>
          <a:bodyPr wrap="square" rtlCol="0">
            <a:spAutoFit/>
          </a:bodyPr>
          <a:lstStyle/>
          <a:p>
            <a:r>
              <a:rPr lang="en-US" sz="2400" b="0" dirty="0" smtClean="0">
                <a:solidFill>
                  <a:schemeClr val="bg2"/>
                </a:solidFill>
                <a:latin typeface="Gill Sans"/>
                <a:cs typeface="Gill Sans"/>
              </a:rPr>
              <a:t>slice and dice</a:t>
            </a:r>
            <a:endParaRPr lang="en-US" sz="1400" b="0" dirty="0">
              <a:solidFill>
                <a:schemeClr val="bg2"/>
              </a:solidFill>
              <a:latin typeface="Gill Sans"/>
              <a:cs typeface="Gill Sans"/>
            </a:endParaRPr>
          </a:p>
        </p:txBody>
      </p:sp>
      <p:sp>
        <p:nvSpPr>
          <p:cNvPr id="9" name="TextBox 8"/>
          <p:cNvSpPr txBox="1"/>
          <p:nvPr/>
        </p:nvSpPr>
        <p:spPr>
          <a:xfrm>
            <a:off x="5410200" y="2438400"/>
            <a:ext cx="3352800" cy="461665"/>
          </a:xfrm>
          <a:prstGeom prst="rect">
            <a:avLst/>
          </a:prstGeom>
          <a:noFill/>
        </p:spPr>
        <p:txBody>
          <a:bodyPr wrap="square" rtlCol="0">
            <a:spAutoFit/>
          </a:bodyPr>
          <a:lstStyle/>
          <a:p>
            <a:r>
              <a:rPr lang="en-US" sz="2400" dirty="0" smtClean="0">
                <a:solidFill>
                  <a:schemeClr val="bg2"/>
                </a:solidFill>
                <a:latin typeface="Gill Sans"/>
                <a:cs typeface="Gill Sans"/>
              </a:rPr>
              <a:t>Common operations</a:t>
            </a:r>
            <a:endParaRPr lang="en-US" sz="1400" dirty="0">
              <a:solidFill>
                <a:schemeClr val="bg2"/>
              </a:solidFill>
              <a:latin typeface="Gill Sans"/>
              <a:cs typeface="Gill Sans"/>
            </a:endParaRPr>
          </a:p>
        </p:txBody>
      </p:sp>
      <p:sp>
        <p:nvSpPr>
          <p:cNvPr id="10" name="TextBox 9"/>
          <p:cNvSpPr txBox="1"/>
          <p:nvPr/>
        </p:nvSpPr>
        <p:spPr>
          <a:xfrm>
            <a:off x="5715000" y="3419445"/>
            <a:ext cx="2590800" cy="461665"/>
          </a:xfrm>
          <a:prstGeom prst="rect">
            <a:avLst/>
          </a:prstGeom>
          <a:noFill/>
        </p:spPr>
        <p:txBody>
          <a:bodyPr wrap="square" rtlCol="0">
            <a:spAutoFit/>
          </a:bodyPr>
          <a:lstStyle/>
          <a:p>
            <a:r>
              <a:rPr lang="en-US" sz="2400" b="0" dirty="0" smtClean="0">
                <a:solidFill>
                  <a:schemeClr val="bg2"/>
                </a:solidFill>
                <a:latin typeface="Gill Sans"/>
                <a:cs typeface="Gill Sans"/>
              </a:rPr>
              <a:t>roll up/drill down</a:t>
            </a:r>
            <a:endParaRPr lang="en-US" sz="1400" b="0" dirty="0">
              <a:solidFill>
                <a:schemeClr val="bg2"/>
              </a:solidFill>
              <a:latin typeface="Gill Sans"/>
              <a:cs typeface="Gill Sans"/>
            </a:endParaRPr>
          </a:p>
        </p:txBody>
      </p:sp>
      <p:sp>
        <p:nvSpPr>
          <p:cNvPr id="11" name="TextBox 10"/>
          <p:cNvSpPr txBox="1"/>
          <p:nvPr/>
        </p:nvSpPr>
        <p:spPr>
          <a:xfrm>
            <a:off x="5715000" y="3867090"/>
            <a:ext cx="2133600" cy="461665"/>
          </a:xfrm>
          <a:prstGeom prst="rect">
            <a:avLst/>
          </a:prstGeom>
          <a:noFill/>
        </p:spPr>
        <p:txBody>
          <a:bodyPr wrap="square" rtlCol="0">
            <a:spAutoFit/>
          </a:bodyPr>
          <a:lstStyle/>
          <a:p>
            <a:r>
              <a:rPr lang="en-US" sz="2400" b="0" dirty="0" smtClean="0">
                <a:solidFill>
                  <a:schemeClr val="bg2"/>
                </a:solidFill>
                <a:latin typeface="Gill Sans"/>
                <a:cs typeface="Gill Sans"/>
              </a:rPr>
              <a:t>pivot</a:t>
            </a:r>
            <a:endParaRPr lang="en-US" sz="1400" b="0" dirty="0">
              <a:solidFill>
                <a:schemeClr val="bg2"/>
              </a:solidFill>
              <a:latin typeface="Gill Sans"/>
              <a:cs typeface="Gill Sans"/>
            </a:endParaRPr>
          </a:p>
        </p:txBody>
      </p:sp>
    </p:spTree>
    <p:extLst>
      <p:ext uri="{BB962C8B-B14F-4D97-AF65-F5344CB8AC3E}">
        <p14:creationId xmlns:p14="http://schemas.microsoft.com/office/powerpoint/2010/main" val="40183274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OLAP Cubes: Research Challenges</a:t>
            </a:r>
            <a:endParaRPr lang="en-US" dirty="0"/>
          </a:p>
        </p:txBody>
      </p:sp>
      <p:sp>
        <p:nvSpPr>
          <p:cNvPr id="3" name="Content Placeholder 2"/>
          <p:cNvSpPr>
            <a:spLocks noGrp="1"/>
          </p:cNvSpPr>
          <p:nvPr>
            <p:ph idx="1"/>
          </p:nvPr>
        </p:nvSpPr>
        <p:spPr/>
        <p:txBody>
          <a:bodyPr/>
          <a:lstStyle/>
          <a:p>
            <a:r>
              <a:rPr lang="en-US" dirty="0" smtClean="0"/>
              <a:t>Fundamentally, lots of group-</a:t>
            </a:r>
            <a:r>
              <a:rPr lang="en-US" dirty="0" err="1" smtClean="0"/>
              <a:t>bys</a:t>
            </a:r>
            <a:r>
              <a:rPr lang="en-US" dirty="0" smtClean="0"/>
              <a:t> and aggregations</a:t>
            </a:r>
          </a:p>
          <a:p>
            <a:pPr lvl="1"/>
            <a:r>
              <a:rPr lang="en-US" dirty="0" smtClean="0"/>
              <a:t>How to take advantage of schema structure to avoid repeated work?</a:t>
            </a:r>
          </a:p>
          <a:p>
            <a:r>
              <a:rPr lang="en-US" dirty="0" smtClean="0"/>
              <a:t>Cube materialization</a:t>
            </a:r>
          </a:p>
          <a:p>
            <a:pPr lvl="1"/>
            <a:r>
              <a:rPr lang="en-US" dirty="0" smtClean="0"/>
              <a:t>Realistic to materialize the entire cube?</a:t>
            </a:r>
          </a:p>
          <a:p>
            <a:pPr lvl="1"/>
            <a:r>
              <a:rPr lang="en-US" dirty="0" smtClean="0"/>
              <a:t>If not, how/when/what to materialize?</a:t>
            </a:r>
          </a:p>
          <a:p>
            <a:endParaRPr lang="en-US" dirty="0" smtClean="0"/>
          </a:p>
          <a:p>
            <a:endParaRPr lang="en-US" dirty="0"/>
          </a:p>
        </p:txBody>
      </p:sp>
    </p:spTree>
    <p:extLst>
      <p:ext uri="{BB962C8B-B14F-4D97-AF65-F5344CB8AC3E}">
        <p14:creationId xmlns:p14="http://schemas.microsoft.com/office/powerpoint/2010/main" val="10777028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2895600"/>
            <a:ext cx="9144000" cy="1028700"/>
          </a:xfrm>
        </p:spPr>
        <p:txBody>
          <a:bodyPr/>
          <a:lstStyle/>
          <a:p>
            <a:pPr algn="ctr"/>
            <a:r>
              <a:rPr lang="en-US" sz="3200" dirty="0" smtClean="0">
                <a:latin typeface="Gill Sans"/>
              </a:rPr>
              <a:t>Fast forward…</a:t>
            </a:r>
            <a:endParaRPr lang="en-US" sz="3200" dirty="0">
              <a:latin typeface="Gill Sans"/>
            </a:endParaRPr>
          </a:p>
        </p:txBody>
      </p:sp>
    </p:spTree>
    <p:extLst>
      <p:ext uri="{BB962C8B-B14F-4D97-AF65-F5344CB8AC3E}">
        <p14:creationId xmlns:p14="http://schemas.microsoft.com/office/powerpoint/2010/main" val="35807136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aceboo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207"/>
            <a:ext cx="10820400" cy="6859207"/>
          </a:xfrm>
          <a:prstGeom prst="rect">
            <a:avLst/>
          </a:prstGeom>
        </p:spPr>
      </p:pic>
      <p:sp>
        <p:nvSpPr>
          <p:cNvPr id="6" name="TextBox 5"/>
          <p:cNvSpPr txBox="1"/>
          <p:nvPr/>
        </p:nvSpPr>
        <p:spPr>
          <a:xfrm>
            <a:off x="1219200" y="5257800"/>
            <a:ext cx="7620000" cy="1077218"/>
          </a:xfrm>
          <a:prstGeom prst="rect">
            <a:avLst/>
          </a:prstGeom>
          <a:noFill/>
        </p:spPr>
        <p:txBody>
          <a:bodyPr wrap="square" rtlCol="0">
            <a:spAutoFit/>
          </a:bodyPr>
          <a:lstStyle/>
          <a:p>
            <a:r>
              <a:rPr lang="en-US" b="0" dirty="0" smtClean="0">
                <a:solidFill>
                  <a:srgbClr val="FFFFFF"/>
                </a:solidFill>
                <a:latin typeface="Gill Sans"/>
                <a:cs typeface="Gill Sans"/>
              </a:rPr>
              <a:t>“On the first day of logging the Facebook clickstream, more than 400 gigabytes of data was collected. The load, index, and aggregation processes for this data set really taxed the Oracle data warehouse. Even after significant tuning, we were unable to aggregate a day of clickstream data in less than 24 hours.” </a:t>
            </a:r>
          </a:p>
        </p:txBody>
      </p:sp>
      <p:sp>
        <p:nvSpPr>
          <p:cNvPr id="7" name="TextBox 6"/>
          <p:cNvSpPr txBox="1"/>
          <p:nvPr/>
        </p:nvSpPr>
        <p:spPr>
          <a:xfrm>
            <a:off x="381000" y="4572000"/>
            <a:ext cx="6553200" cy="584776"/>
          </a:xfrm>
          <a:prstGeom prst="rect">
            <a:avLst/>
          </a:prstGeom>
          <a:noFill/>
        </p:spPr>
        <p:txBody>
          <a:bodyPr wrap="square" rtlCol="0">
            <a:spAutoFit/>
          </a:bodyPr>
          <a:lstStyle/>
          <a:p>
            <a:r>
              <a:rPr lang="en-US" b="0" dirty="0" smtClean="0">
                <a:solidFill>
                  <a:srgbClr val="FFFFFF"/>
                </a:solidFill>
                <a:latin typeface="Gill Sans"/>
                <a:cs typeface="Gill Sans"/>
              </a:rPr>
              <a:t>Jeff </a:t>
            </a:r>
            <a:r>
              <a:rPr lang="en-US" b="0" dirty="0" err="1" smtClean="0">
                <a:solidFill>
                  <a:srgbClr val="FFFFFF"/>
                </a:solidFill>
                <a:latin typeface="Gill Sans"/>
                <a:cs typeface="Gill Sans"/>
              </a:rPr>
              <a:t>Hammerbacher</a:t>
            </a:r>
            <a:r>
              <a:rPr lang="en-US" b="0" dirty="0" smtClean="0">
                <a:solidFill>
                  <a:srgbClr val="FFFFFF"/>
                </a:solidFill>
                <a:latin typeface="Gill Sans"/>
                <a:cs typeface="Gill Sans"/>
              </a:rPr>
              <a:t>, Information Platforms and the Rise of the Data Scientist. </a:t>
            </a:r>
            <a:br>
              <a:rPr lang="en-US" b="0" dirty="0" smtClean="0">
                <a:solidFill>
                  <a:srgbClr val="FFFFFF"/>
                </a:solidFill>
                <a:latin typeface="Gill Sans"/>
                <a:cs typeface="Gill Sans"/>
              </a:rPr>
            </a:br>
            <a:r>
              <a:rPr lang="en-US" b="0" dirty="0" smtClean="0">
                <a:solidFill>
                  <a:srgbClr val="FFFFFF"/>
                </a:solidFill>
                <a:latin typeface="Gill Sans"/>
                <a:cs typeface="Gill Sans"/>
              </a:rPr>
              <a:t>In, </a:t>
            </a:r>
            <a:r>
              <a:rPr lang="en-US" b="0" i="1" dirty="0" smtClean="0">
                <a:solidFill>
                  <a:srgbClr val="FFFFFF"/>
                </a:solidFill>
                <a:latin typeface="Gill Sans"/>
                <a:cs typeface="Gill Sans"/>
              </a:rPr>
              <a:t>Beautiful Data</a:t>
            </a:r>
            <a:r>
              <a:rPr lang="en-US" b="0" dirty="0" smtClean="0">
                <a:solidFill>
                  <a:srgbClr val="FFFFFF"/>
                </a:solidFill>
                <a:latin typeface="Gill Sans"/>
                <a:cs typeface="Gill Sans"/>
              </a:rPr>
              <a:t>, O’Reilly, 2009. </a:t>
            </a:r>
            <a:endParaRPr lang="en-US" sz="1050" b="0" dirty="0">
              <a:solidFill>
                <a:srgbClr val="FFFFFF"/>
              </a:solidFill>
              <a:latin typeface="Gill Sans"/>
              <a:cs typeface="Gill Sans"/>
            </a:endParaRPr>
          </a:p>
        </p:txBody>
      </p:sp>
    </p:spTree>
    <p:extLst>
      <p:ext uri="{BB962C8B-B14F-4D97-AF65-F5344CB8AC3E}">
        <p14:creationId xmlns:p14="http://schemas.microsoft.com/office/powerpoint/2010/main" val="3332919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ETL Bottleneck</a:t>
            </a:r>
            <a:endParaRPr lang="en-US" dirty="0"/>
          </a:p>
        </p:txBody>
      </p:sp>
      <p:sp>
        <p:nvSpPr>
          <p:cNvPr id="3" name="Content Placeholder 2"/>
          <p:cNvSpPr>
            <a:spLocks noGrp="1"/>
          </p:cNvSpPr>
          <p:nvPr>
            <p:ph idx="1"/>
          </p:nvPr>
        </p:nvSpPr>
        <p:spPr/>
        <p:txBody>
          <a:bodyPr/>
          <a:lstStyle/>
          <a:p>
            <a:r>
              <a:rPr lang="en-US" dirty="0" smtClean="0"/>
              <a:t>ETL is typically a nightly task:</a:t>
            </a:r>
          </a:p>
          <a:p>
            <a:pPr lvl="1"/>
            <a:r>
              <a:rPr lang="en-US" dirty="0" smtClean="0"/>
              <a:t>What happens if processing 24 hours of data takes longer than 24 hours?</a:t>
            </a:r>
          </a:p>
          <a:p>
            <a:r>
              <a:rPr lang="en-US" dirty="0" smtClean="0"/>
              <a:t>Hadoop is perfect:</a:t>
            </a:r>
          </a:p>
          <a:p>
            <a:pPr lvl="1"/>
            <a:r>
              <a:rPr lang="en-US" dirty="0" smtClean="0"/>
              <a:t>Ingest is limited by speed of HDFS</a:t>
            </a:r>
          </a:p>
          <a:p>
            <a:pPr lvl="1"/>
            <a:r>
              <a:rPr lang="en-US" dirty="0" smtClean="0"/>
              <a:t>Scales out with more nodes</a:t>
            </a:r>
          </a:p>
          <a:p>
            <a:pPr lvl="1"/>
            <a:r>
              <a:rPr lang="en-US" dirty="0" smtClean="0"/>
              <a:t>Massively parallel</a:t>
            </a:r>
          </a:p>
          <a:p>
            <a:pPr lvl="1"/>
            <a:r>
              <a:rPr lang="en-US" dirty="0" smtClean="0"/>
              <a:t>Ability to use any processing tool</a:t>
            </a:r>
          </a:p>
          <a:p>
            <a:pPr lvl="1"/>
            <a:r>
              <a:rPr lang="en-US" dirty="0" smtClean="0"/>
              <a:t>Cheaper than parallel databases</a:t>
            </a:r>
          </a:p>
          <a:p>
            <a:pPr lvl="1"/>
            <a:r>
              <a:rPr lang="en-US" dirty="0" smtClean="0"/>
              <a:t>ETL is a batch process anyway!</a:t>
            </a:r>
          </a:p>
        </p:txBody>
      </p:sp>
    </p:spTree>
    <p:extLst>
      <p:ext uri="{BB962C8B-B14F-4D97-AF65-F5344CB8AC3E}">
        <p14:creationId xmlns:p14="http://schemas.microsoft.com/office/powerpoint/2010/main" val="254322331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hc10.jpg"/>
          <p:cNvPicPr>
            <a:picLocks noChangeAspect="1"/>
          </p:cNvPicPr>
          <p:nvPr/>
        </p:nvPicPr>
        <p:blipFill>
          <a:blip r:embed="rId3"/>
          <a:stretch>
            <a:fillRect/>
          </a:stretch>
        </p:blipFill>
        <p:spPr>
          <a:xfrm>
            <a:off x="-762000" y="-24630"/>
            <a:ext cx="10667999" cy="6907260"/>
          </a:xfrm>
          <a:prstGeom prst="rect">
            <a:avLst/>
          </a:prstGeom>
        </p:spPr>
      </p:pic>
      <p:sp>
        <p:nvSpPr>
          <p:cNvPr id="11" name="Content Placeholder 2"/>
          <p:cNvSpPr txBox="1">
            <a:spLocks/>
          </p:cNvSpPr>
          <p:nvPr/>
        </p:nvSpPr>
        <p:spPr>
          <a:xfrm>
            <a:off x="762000" y="5791200"/>
            <a:ext cx="3657600" cy="838200"/>
          </a:xfrm>
          <a:prstGeom prst="rect">
            <a:avLst/>
          </a:prstGeom>
        </p:spPr>
        <p:txBody>
          <a:bodyPr/>
          <a:lstStyle/>
          <a:p>
            <a:pPr marL="342848" lvl="0" indent="-342848" eaLnBrk="1" hangingPunct="1">
              <a:spcBef>
                <a:spcPct val="25000"/>
              </a:spcBef>
              <a:spcAft>
                <a:spcPct val="25000"/>
              </a:spcAft>
              <a:buClr>
                <a:srgbClr val="5675A9"/>
              </a:buClr>
              <a:buSzPct val="75000"/>
            </a:pPr>
            <a:r>
              <a:rPr lang="en-US" sz="2000" b="0" kern="0" dirty="0" smtClean="0">
                <a:solidFill>
                  <a:srgbClr val="FFFFFF"/>
                </a:solidFill>
                <a:latin typeface="Gill Sans"/>
                <a:cs typeface="Gill Sans"/>
              </a:rPr>
              <a:t>Emergence of the 4</a:t>
            </a:r>
            <a:r>
              <a:rPr lang="en-US" sz="2000" b="0" kern="0" baseline="30000" dirty="0" smtClean="0">
                <a:solidFill>
                  <a:srgbClr val="FFFFFF"/>
                </a:solidFill>
                <a:latin typeface="Gill Sans"/>
                <a:cs typeface="Gill Sans"/>
              </a:rPr>
              <a:t>th</a:t>
            </a:r>
            <a:r>
              <a:rPr lang="en-US" sz="2000" b="0" kern="0" dirty="0" smtClean="0">
                <a:solidFill>
                  <a:srgbClr val="FFFFFF"/>
                </a:solidFill>
                <a:latin typeface="Gill Sans"/>
                <a:cs typeface="Gill Sans"/>
              </a:rPr>
              <a:t> Paradigm</a:t>
            </a:r>
          </a:p>
          <a:p>
            <a:pPr marL="342848" lvl="0" indent="-342848" eaLnBrk="1" hangingPunct="1">
              <a:spcBef>
                <a:spcPct val="25000"/>
              </a:spcBef>
              <a:spcAft>
                <a:spcPct val="25000"/>
              </a:spcAft>
              <a:buClr>
                <a:srgbClr val="5675A9"/>
              </a:buClr>
              <a:buSzPct val="75000"/>
            </a:pPr>
            <a:r>
              <a:rPr kumimoji="0" lang="en-US" sz="2000" b="0" i="0" u="none" strike="noStrike" kern="0" cap="none" spc="0" normalizeH="0" baseline="0" noProof="0" dirty="0" smtClean="0">
                <a:ln>
                  <a:noFill/>
                </a:ln>
                <a:solidFill>
                  <a:srgbClr val="FFFFFF"/>
                </a:solidFill>
                <a:effectLst/>
                <a:uLnTx/>
                <a:uFillTx/>
                <a:latin typeface="Gill Sans"/>
                <a:cs typeface="Gill Sans"/>
              </a:rPr>
              <a:t>Data-intensive</a:t>
            </a:r>
            <a:r>
              <a:rPr kumimoji="0" lang="en-US" sz="2000" b="0" i="0" u="none" strike="noStrike" kern="0" cap="none" spc="0" normalizeH="0" noProof="0" dirty="0" smtClean="0">
                <a:ln>
                  <a:noFill/>
                </a:ln>
                <a:solidFill>
                  <a:srgbClr val="FFFFFF"/>
                </a:solidFill>
                <a:effectLst/>
                <a:uLnTx/>
                <a:uFillTx/>
                <a:latin typeface="Gill Sans"/>
                <a:cs typeface="Gill Sans"/>
              </a:rPr>
              <a:t> e-Science</a:t>
            </a:r>
            <a:endParaRPr kumimoji="0" lang="en-US" sz="2000" b="0" i="0" u="none" strike="noStrike" kern="0" cap="none" spc="0" normalizeH="0" baseline="0" noProof="0" dirty="0" smtClean="0">
              <a:ln>
                <a:noFill/>
              </a:ln>
              <a:solidFill>
                <a:srgbClr val="FFFFFF"/>
              </a:solidFill>
              <a:effectLst/>
              <a:uLnTx/>
              <a:uFillTx/>
              <a:latin typeface="Gill Sans"/>
              <a:cs typeface="Gill Sans"/>
            </a:endParaRPr>
          </a:p>
        </p:txBody>
      </p:sp>
      <p:sp>
        <p:nvSpPr>
          <p:cNvPr id="10" name="TextBox 9"/>
          <p:cNvSpPr txBox="1">
            <a:spLocks noChangeArrowheads="1"/>
          </p:cNvSpPr>
          <p:nvPr/>
        </p:nvSpPr>
        <p:spPr bwMode="auto">
          <a:xfrm>
            <a:off x="6781800" y="6611938"/>
            <a:ext cx="2362200" cy="246062"/>
          </a:xfrm>
          <a:prstGeom prst="rect">
            <a:avLst/>
          </a:prstGeom>
          <a:noFill/>
          <a:ln w="9525">
            <a:noFill/>
            <a:miter lim="800000"/>
            <a:headEnd/>
            <a:tailEnd/>
          </a:ln>
        </p:spPr>
        <p:txBody>
          <a:bodyPr>
            <a:spAutoFit/>
          </a:bodyPr>
          <a:lstStyle/>
          <a:p>
            <a:pPr algn="r"/>
            <a:r>
              <a:rPr lang="en-US" sz="1000" b="0" dirty="0" err="1" smtClean="0"/>
              <a:t>Maximilien</a:t>
            </a:r>
            <a:r>
              <a:rPr lang="en-US" sz="1000" b="0" dirty="0" smtClean="0"/>
              <a:t> Brice, © CERN</a:t>
            </a:r>
            <a:endParaRPr lang="en-US" sz="1000" b="0" dirty="0"/>
          </a:p>
        </p:txBody>
      </p:sp>
      <p:sp>
        <p:nvSpPr>
          <p:cNvPr id="7" name="Title 1"/>
          <p:cNvSpPr txBox="1">
            <a:spLocks/>
          </p:cNvSpPr>
          <p:nvPr/>
        </p:nvSpPr>
        <p:spPr>
          <a:xfrm>
            <a:off x="381000" y="5105400"/>
            <a:ext cx="3886200" cy="685800"/>
          </a:xfrm>
          <a:prstGeom prst="rect">
            <a:avLst/>
          </a:prstGeom>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FFFFFF"/>
                </a:solidFill>
                <a:effectLst/>
                <a:uLnTx/>
                <a:uFillTx/>
                <a:latin typeface="Gill Sans"/>
                <a:ea typeface="+mj-ea"/>
                <a:cs typeface="Gill Sans"/>
              </a:rPr>
              <a:t>Science</a:t>
            </a:r>
            <a:endParaRPr kumimoji="0" lang="en-US" sz="3600" b="0" i="0" u="none" strike="noStrike" kern="0" cap="none" spc="0" normalizeH="0" baseline="0" noProof="0" dirty="0">
              <a:ln>
                <a:noFill/>
              </a:ln>
              <a:solidFill>
                <a:srgbClr val="FFFFFF"/>
              </a:solidFill>
              <a:effectLst/>
              <a:uLnTx/>
              <a:uFillTx/>
              <a:latin typeface="Gill Sans"/>
              <a:ea typeface="+mj-ea"/>
              <a:cs typeface="Gill Sans"/>
            </a:endParaRPr>
          </a:p>
        </p:txBody>
      </p:sp>
    </p:spTree>
    <p:extLst>
      <p:ext uri="{BB962C8B-B14F-4D97-AF65-F5344CB8AC3E}">
        <p14:creationId xmlns:p14="http://schemas.microsoft.com/office/powerpoint/2010/main" val="33332924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changed?</a:t>
            </a:r>
            <a:endParaRPr lang="en-US" dirty="0"/>
          </a:p>
        </p:txBody>
      </p:sp>
      <p:sp>
        <p:nvSpPr>
          <p:cNvPr id="3" name="Content Placeholder 2"/>
          <p:cNvSpPr>
            <a:spLocks noGrp="1"/>
          </p:cNvSpPr>
          <p:nvPr>
            <p:ph idx="1"/>
          </p:nvPr>
        </p:nvSpPr>
        <p:spPr/>
        <p:txBody>
          <a:bodyPr/>
          <a:lstStyle/>
          <a:p>
            <a:r>
              <a:rPr lang="en-US" dirty="0" smtClean="0"/>
              <a:t>Dropping cost of disks</a:t>
            </a:r>
          </a:p>
          <a:p>
            <a:pPr lvl="1"/>
            <a:r>
              <a:rPr lang="en-US" dirty="0" smtClean="0"/>
              <a:t>Cheaper to store everything than to figure out what to throw away</a:t>
            </a:r>
          </a:p>
          <a:p>
            <a:r>
              <a:rPr lang="en-US" dirty="0" smtClean="0"/>
              <a:t>Types of data collected</a:t>
            </a:r>
          </a:p>
          <a:p>
            <a:pPr lvl="1"/>
            <a:r>
              <a:rPr lang="en-US" dirty="0" smtClean="0"/>
              <a:t>From data that’s </a:t>
            </a:r>
            <a:r>
              <a:rPr lang="en-US" i="1" dirty="0" smtClean="0"/>
              <a:t>obviously</a:t>
            </a:r>
            <a:r>
              <a:rPr lang="en-US" dirty="0" smtClean="0"/>
              <a:t> valuable to data whose value is less apparent</a:t>
            </a:r>
          </a:p>
          <a:p>
            <a:r>
              <a:rPr lang="en-US" dirty="0" smtClean="0"/>
              <a:t>Rise of social media and user-generated content</a:t>
            </a:r>
          </a:p>
          <a:p>
            <a:pPr lvl="1"/>
            <a:r>
              <a:rPr lang="en-US" dirty="0" smtClean="0"/>
              <a:t>Large increase in data volume</a:t>
            </a:r>
          </a:p>
          <a:p>
            <a:r>
              <a:rPr lang="en-US" dirty="0" smtClean="0"/>
              <a:t>Growing maturity of data mining techniques</a:t>
            </a:r>
          </a:p>
          <a:p>
            <a:pPr lvl="1"/>
            <a:r>
              <a:rPr lang="en-US" dirty="0" smtClean="0"/>
              <a:t>Demonstrates value of data analytics</a:t>
            </a:r>
          </a:p>
          <a:p>
            <a:endParaRPr lang="en-US" dirty="0"/>
          </a:p>
        </p:txBody>
      </p:sp>
    </p:spTree>
    <p:extLst>
      <p:ext uri="{BB962C8B-B14F-4D97-AF65-F5344CB8AC3E}">
        <p14:creationId xmlns:p14="http://schemas.microsoft.com/office/powerpoint/2010/main" val="17820096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0" y="1750367"/>
            <a:ext cx="2514600" cy="461665"/>
          </a:xfrm>
          <a:prstGeom prst="rect">
            <a:avLst/>
          </a:prstGeom>
          <a:noFill/>
          <a:ln>
            <a:noFill/>
          </a:ln>
        </p:spPr>
        <p:txBody>
          <a:bodyPr wrap="square" rtlCol="0">
            <a:spAutoFit/>
          </a:bodyPr>
          <a:lstStyle/>
          <a:p>
            <a:pPr algn="ctr"/>
            <a:r>
              <a:rPr lang="en-US" sz="2400" b="0" dirty="0" smtClean="0">
                <a:solidFill>
                  <a:srgbClr val="000000"/>
                </a:solidFill>
                <a:latin typeface="Gill Sans"/>
                <a:cs typeface="Gill Sans"/>
              </a:rPr>
              <a:t>a useful service</a:t>
            </a:r>
            <a:endParaRPr lang="en-US" sz="2400" b="0" dirty="0">
              <a:solidFill>
                <a:srgbClr val="000000"/>
              </a:solidFill>
              <a:latin typeface="Gill Sans"/>
              <a:cs typeface="Gill Sans"/>
            </a:endParaRPr>
          </a:p>
        </p:txBody>
      </p:sp>
      <p:sp>
        <p:nvSpPr>
          <p:cNvPr id="4" name="TextBox 3"/>
          <p:cNvSpPr txBox="1"/>
          <p:nvPr/>
        </p:nvSpPr>
        <p:spPr>
          <a:xfrm>
            <a:off x="5486400" y="3960167"/>
            <a:ext cx="3124200" cy="830997"/>
          </a:xfrm>
          <a:prstGeom prst="rect">
            <a:avLst/>
          </a:prstGeom>
          <a:noFill/>
          <a:ln>
            <a:noFill/>
          </a:ln>
        </p:spPr>
        <p:txBody>
          <a:bodyPr wrap="square" rtlCol="0">
            <a:spAutoFit/>
          </a:bodyPr>
          <a:lstStyle/>
          <a:p>
            <a:pPr algn="ctr"/>
            <a:r>
              <a:rPr lang="en-US" sz="2400" b="0" dirty="0" smtClean="0">
                <a:solidFill>
                  <a:srgbClr val="000000"/>
                </a:solidFill>
                <a:latin typeface="Gill Sans"/>
                <a:cs typeface="Gill Sans"/>
              </a:rPr>
              <a:t>analyze user behavior to extract insights</a:t>
            </a:r>
            <a:endParaRPr lang="en-US" sz="2400" b="0" dirty="0">
              <a:solidFill>
                <a:srgbClr val="000000"/>
              </a:solidFill>
              <a:latin typeface="Gill Sans"/>
              <a:cs typeface="Gill Sans"/>
            </a:endParaRPr>
          </a:p>
        </p:txBody>
      </p:sp>
      <p:sp>
        <p:nvSpPr>
          <p:cNvPr id="5" name="TextBox 4"/>
          <p:cNvSpPr txBox="1"/>
          <p:nvPr/>
        </p:nvSpPr>
        <p:spPr>
          <a:xfrm>
            <a:off x="762000" y="3960167"/>
            <a:ext cx="2438400" cy="830997"/>
          </a:xfrm>
          <a:prstGeom prst="rect">
            <a:avLst/>
          </a:prstGeom>
          <a:noFill/>
          <a:ln>
            <a:noFill/>
          </a:ln>
        </p:spPr>
        <p:txBody>
          <a:bodyPr wrap="square" rtlCol="0">
            <a:spAutoFit/>
          </a:bodyPr>
          <a:lstStyle/>
          <a:p>
            <a:pPr algn="ctr"/>
            <a:r>
              <a:rPr lang="en-US" sz="2400" b="0" dirty="0" smtClean="0">
                <a:solidFill>
                  <a:srgbClr val="000000"/>
                </a:solidFill>
                <a:latin typeface="Gill Sans"/>
                <a:cs typeface="Gill Sans"/>
              </a:rPr>
              <a:t>transform insights into action</a:t>
            </a:r>
            <a:endParaRPr lang="en-US" sz="2400" b="0" dirty="0">
              <a:solidFill>
                <a:srgbClr val="000000"/>
              </a:solidFill>
              <a:latin typeface="Gill Sans"/>
              <a:cs typeface="Gill Sans"/>
            </a:endParaRPr>
          </a:p>
        </p:txBody>
      </p:sp>
      <p:sp>
        <p:nvSpPr>
          <p:cNvPr id="7" name="Right Arrow 6"/>
          <p:cNvSpPr/>
          <p:nvPr/>
        </p:nvSpPr>
        <p:spPr bwMode="auto">
          <a:xfrm rot="3600000">
            <a:off x="5050762" y="2759404"/>
            <a:ext cx="1538377" cy="762000"/>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9" name="Right Arrow 8"/>
          <p:cNvSpPr/>
          <p:nvPr/>
        </p:nvSpPr>
        <p:spPr bwMode="auto">
          <a:xfrm rot="7200000" flipH="1">
            <a:off x="2459961" y="2683204"/>
            <a:ext cx="1538377" cy="762000"/>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10" name="Right Arrow 9"/>
          <p:cNvSpPr/>
          <p:nvPr/>
        </p:nvSpPr>
        <p:spPr bwMode="auto">
          <a:xfrm flipH="1">
            <a:off x="3643223" y="4036367"/>
            <a:ext cx="1538377" cy="762000"/>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11" name="TextBox 10"/>
          <p:cNvSpPr txBox="1"/>
          <p:nvPr/>
        </p:nvSpPr>
        <p:spPr>
          <a:xfrm>
            <a:off x="3276600" y="2359967"/>
            <a:ext cx="2514600" cy="1446550"/>
          </a:xfrm>
          <a:prstGeom prst="rect">
            <a:avLst/>
          </a:prstGeom>
          <a:noFill/>
          <a:ln>
            <a:noFill/>
          </a:ln>
        </p:spPr>
        <p:txBody>
          <a:bodyPr wrap="square" rtlCol="0">
            <a:spAutoFit/>
          </a:bodyPr>
          <a:lstStyle/>
          <a:p>
            <a:pPr algn="ctr"/>
            <a:r>
              <a:rPr lang="en-US" sz="7200" dirty="0" smtClean="0">
                <a:solidFill>
                  <a:srgbClr val="000000"/>
                </a:solidFill>
                <a:latin typeface="Gill Sans"/>
                <a:cs typeface="Gill Sans"/>
              </a:rPr>
              <a:t>$</a:t>
            </a:r>
            <a:r>
              <a:rPr lang="en-US" sz="2400" b="0" dirty="0" smtClean="0">
                <a:solidFill>
                  <a:srgbClr val="000000"/>
                </a:solidFill>
                <a:latin typeface="Gill Sans"/>
                <a:cs typeface="Gill Sans"/>
              </a:rPr>
              <a:t/>
            </a:r>
            <a:br>
              <a:rPr lang="en-US" sz="2400" b="0" dirty="0" smtClean="0">
                <a:solidFill>
                  <a:srgbClr val="000000"/>
                </a:solidFill>
                <a:latin typeface="Gill Sans"/>
                <a:cs typeface="Gill Sans"/>
              </a:rPr>
            </a:br>
            <a:r>
              <a:rPr lang="en-US" b="0" dirty="0" smtClean="0">
                <a:solidFill>
                  <a:srgbClr val="000000"/>
                </a:solidFill>
                <a:latin typeface="Gill Sans"/>
                <a:cs typeface="Gill Sans"/>
              </a:rPr>
              <a:t>(hopefully)</a:t>
            </a:r>
            <a:endParaRPr lang="en-US" b="0" dirty="0">
              <a:solidFill>
                <a:srgbClr val="000000"/>
              </a:solidFill>
              <a:latin typeface="Gill Sans"/>
              <a:cs typeface="Gill Sans"/>
            </a:endParaRPr>
          </a:p>
        </p:txBody>
      </p:sp>
      <p:sp>
        <p:nvSpPr>
          <p:cNvPr id="3" name="Title 2"/>
          <p:cNvSpPr>
            <a:spLocks noGrp="1"/>
          </p:cNvSpPr>
          <p:nvPr>
            <p:ph type="title"/>
          </p:nvPr>
        </p:nvSpPr>
        <p:spPr/>
        <p:txBody>
          <a:bodyPr/>
          <a:lstStyle/>
          <a:p>
            <a:r>
              <a:rPr lang="en-US" dirty="0" smtClean="0"/>
              <a:t>Virtuous Product Cycle</a:t>
            </a:r>
            <a:endParaRPr lang="en-US" dirty="0"/>
          </a:p>
        </p:txBody>
      </p:sp>
    </p:spTree>
    <p:extLst>
      <p:ext uri="{BB962C8B-B14F-4D97-AF65-F5344CB8AC3E}">
        <p14:creationId xmlns:p14="http://schemas.microsoft.com/office/powerpoint/2010/main" val="164004590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animBg="1"/>
      <p:bldP spid="9" grpId="0" animBg="1"/>
      <p:bldP spid="10" grpId="0" animBg="1"/>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you actually do?</a:t>
            </a:r>
            <a:endParaRPr lang="en-US" dirty="0"/>
          </a:p>
        </p:txBody>
      </p:sp>
      <p:sp>
        <p:nvSpPr>
          <p:cNvPr id="3" name="Content Placeholder 2"/>
          <p:cNvSpPr>
            <a:spLocks noGrp="1"/>
          </p:cNvSpPr>
          <p:nvPr>
            <p:ph idx="1"/>
          </p:nvPr>
        </p:nvSpPr>
        <p:spPr/>
        <p:txBody>
          <a:bodyPr/>
          <a:lstStyle/>
          <a:p>
            <a:r>
              <a:rPr lang="en-US" dirty="0" smtClean="0"/>
              <a:t>Dashboards, report generation</a:t>
            </a:r>
          </a:p>
          <a:p>
            <a:r>
              <a:rPr lang="en-US" i="1" dirty="0" smtClean="0"/>
              <a:t>Ad hoc </a:t>
            </a:r>
            <a:r>
              <a:rPr lang="en-US" dirty="0" smtClean="0"/>
              <a:t>analyses</a:t>
            </a:r>
          </a:p>
          <a:p>
            <a:pPr lvl="1"/>
            <a:r>
              <a:rPr lang="en-US" dirty="0" smtClean="0"/>
              <a:t>“Descriptive”</a:t>
            </a:r>
          </a:p>
          <a:p>
            <a:pPr lvl="1"/>
            <a:r>
              <a:rPr lang="en-US" dirty="0" smtClean="0"/>
              <a:t>“Predictive”</a:t>
            </a:r>
          </a:p>
          <a:p>
            <a:r>
              <a:rPr lang="en-US" dirty="0" smtClean="0"/>
              <a:t>Data products</a:t>
            </a:r>
          </a:p>
        </p:txBody>
      </p:sp>
    </p:spTree>
    <p:extLst>
      <p:ext uri="{BB962C8B-B14F-4D97-AF65-F5344CB8AC3E}">
        <p14:creationId xmlns:p14="http://schemas.microsoft.com/office/powerpoint/2010/main" val="14060189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0" y="1750367"/>
            <a:ext cx="2514600" cy="461665"/>
          </a:xfrm>
          <a:prstGeom prst="rect">
            <a:avLst/>
          </a:prstGeom>
          <a:noFill/>
          <a:ln>
            <a:noFill/>
          </a:ln>
        </p:spPr>
        <p:txBody>
          <a:bodyPr wrap="square" rtlCol="0">
            <a:spAutoFit/>
          </a:bodyPr>
          <a:lstStyle/>
          <a:p>
            <a:pPr algn="ctr"/>
            <a:r>
              <a:rPr lang="en-US" sz="2400" b="0" dirty="0" smtClean="0">
                <a:solidFill>
                  <a:srgbClr val="000000"/>
                </a:solidFill>
                <a:latin typeface="Gill Sans"/>
                <a:cs typeface="Gill Sans"/>
              </a:rPr>
              <a:t>a useful service</a:t>
            </a:r>
            <a:endParaRPr lang="en-US" sz="2400" b="0" dirty="0">
              <a:solidFill>
                <a:srgbClr val="000000"/>
              </a:solidFill>
              <a:latin typeface="Gill Sans"/>
              <a:cs typeface="Gill Sans"/>
            </a:endParaRPr>
          </a:p>
        </p:txBody>
      </p:sp>
      <p:sp>
        <p:nvSpPr>
          <p:cNvPr id="4" name="TextBox 3"/>
          <p:cNvSpPr txBox="1"/>
          <p:nvPr/>
        </p:nvSpPr>
        <p:spPr>
          <a:xfrm>
            <a:off x="5486400" y="3960167"/>
            <a:ext cx="3124200" cy="830997"/>
          </a:xfrm>
          <a:prstGeom prst="rect">
            <a:avLst/>
          </a:prstGeom>
          <a:noFill/>
          <a:ln>
            <a:noFill/>
          </a:ln>
        </p:spPr>
        <p:txBody>
          <a:bodyPr wrap="square" rtlCol="0">
            <a:spAutoFit/>
          </a:bodyPr>
          <a:lstStyle/>
          <a:p>
            <a:pPr algn="ctr"/>
            <a:r>
              <a:rPr lang="en-US" sz="2400" b="0" dirty="0" smtClean="0">
                <a:solidFill>
                  <a:srgbClr val="000000"/>
                </a:solidFill>
                <a:latin typeface="Gill Sans"/>
                <a:cs typeface="Gill Sans"/>
              </a:rPr>
              <a:t>analyze user behavior to extract insights</a:t>
            </a:r>
            <a:endParaRPr lang="en-US" sz="2400" b="0" dirty="0">
              <a:solidFill>
                <a:srgbClr val="000000"/>
              </a:solidFill>
              <a:latin typeface="Gill Sans"/>
              <a:cs typeface="Gill Sans"/>
            </a:endParaRPr>
          </a:p>
        </p:txBody>
      </p:sp>
      <p:sp>
        <p:nvSpPr>
          <p:cNvPr id="5" name="TextBox 4"/>
          <p:cNvSpPr txBox="1"/>
          <p:nvPr/>
        </p:nvSpPr>
        <p:spPr>
          <a:xfrm>
            <a:off x="762000" y="3960167"/>
            <a:ext cx="2438400" cy="830997"/>
          </a:xfrm>
          <a:prstGeom prst="rect">
            <a:avLst/>
          </a:prstGeom>
          <a:noFill/>
          <a:ln>
            <a:noFill/>
          </a:ln>
        </p:spPr>
        <p:txBody>
          <a:bodyPr wrap="square" rtlCol="0">
            <a:spAutoFit/>
          </a:bodyPr>
          <a:lstStyle/>
          <a:p>
            <a:pPr algn="ctr"/>
            <a:r>
              <a:rPr lang="en-US" sz="2400" b="0" dirty="0" smtClean="0">
                <a:solidFill>
                  <a:srgbClr val="000000"/>
                </a:solidFill>
                <a:latin typeface="Gill Sans"/>
                <a:cs typeface="Gill Sans"/>
              </a:rPr>
              <a:t>transform insights into action</a:t>
            </a:r>
            <a:endParaRPr lang="en-US" sz="2400" b="0" dirty="0">
              <a:solidFill>
                <a:srgbClr val="000000"/>
              </a:solidFill>
              <a:latin typeface="Gill Sans"/>
              <a:cs typeface="Gill Sans"/>
            </a:endParaRPr>
          </a:p>
        </p:txBody>
      </p:sp>
      <p:sp>
        <p:nvSpPr>
          <p:cNvPr id="7" name="Right Arrow 6"/>
          <p:cNvSpPr/>
          <p:nvPr/>
        </p:nvSpPr>
        <p:spPr bwMode="auto">
          <a:xfrm rot="3600000">
            <a:off x="5050762" y="2759404"/>
            <a:ext cx="1538377" cy="762000"/>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9" name="Right Arrow 8"/>
          <p:cNvSpPr/>
          <p:nvPr/>
        </p:nvSpPr>
        <p:spPr bwMode="auto">
          <a:xfrm rot="7200000" flipH="1">
            <a:off x="2459961" y="2683204"/>
            <a:ext cx="1538377" cy="762000"/>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10" name="Right Arrow 9"/>
          <p:cNvSpPr/>
          <p:nvPr/>
        </p:nvSpPr>
        <p:spPr bwMode="auto">
          <a:xfrm flipH="1">
            <a:off x="3643223" y="4036367"/>
            <a:ext cx="1538377" cy="762000"/>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11" name="TextBox 10"/>
          <p:cNvSpPr txBox="1"/>
          <p:nvPr/>
        </p:nvSpPr>
        <p:spPr>
          <a:xfrm>
            <a:off x="3276600" y="2359967"/>
            <a:ext cx="2514600" cy="1446550"/>
          </a:xfrm>
          <a:prstGeom prst="rect">
            <a:avLst/>
          </a:prstGeom>
          <a:noFill/>
          <a:ln>
            <a:noFill/>
          </a:ln>
        </p:spPr>
        <p:txBody>
          <a:bodyPr wrap="square" rtlCol="0">
            <a:spAutoFit/>
          </a:bodyPr>
          <a:lstStyle/>
          <a:p>
            <a:pPr algn="ctr"/>
            <a:r>
              <a:rPr lang="en-US" sz="7200" dirty="0" smtClean="0">
                <a:solidFill>
                  <a:srgbClr val="000000"/>
                </a:solidFill>
                <a:latin typeface="Gill Sans"/>
                <a:cs typeface="Gill Sans"/>
              </a:rPr>
              <a:t>$</a:t>
            </a:r>
            <a:r>
              <a:rPr lang="en-US" sz="2400" b="0" dirty="0" smtClean="0">
                <a:solidFill>
                  <a:srgbClr val="000000"/>
                </a:solidFill>
                <a:latin typeface="Gill Sans"/>
                <a:cs typeface="Gill Sans"/>
              </a:rPr>
              <a:t/>
            </a:r>
            <a:br>
              <a:rPr lang="en-US" sz="2400" b="0" dirty="0" smtClean="0">
                <a:solidFill>
                  <a:srgbClr val="000000"/>
                </a:solidFill>
                <a:latin typeface="Gill Sans"/>
                <a:cs typeface="Gill Sans"/>
              </a:rPr>
            </a:br>
            <a:r>
              <a:rPr lang="en-US" b="0" dirty="0" smtClean="0">
                <a:solidFill>
                  <a:srgbClr val="000000"/>
                </a:solidFill>
                <a:latin typeface="Gill Sans"/>
                <a:cs typeface="Gill Sans"/>
              </a:rPr>
              <a:t>(hopefully)</a:t>
            </a:r>
            <a:endParaRPr lang="en-US" b="0" dirty="0">
              <a:solidFill>
                <a:srgbClr val="000000"/>
              </a:solidFill>
              <a:latin typeface="Gill Sans"/>
              <a:cs typeface="Gill Sans"/>
            </a:endParaRPr>
          </a:p>
        </p:txBody>
      </p:sp>
      <p:sp>
        <p:nvSpPr>
          <p:cNvPr id="12" name="TextBox 11"/>
          <p:cNvSpPr txBox="1"/>
          <p:nvPr/>
        </p:nvSpPr>
        <p:spPr>
          <a:xfrm>
            <a:off x="5562600" y="4948535"/>
            <a:ext cx="3124200" cy="461665"/>
          </a:xfrm>
          <a:prstGeom prst="rect">
            <a:avLst/>
          </a:prstGeom>
          <a:noFill/>
          <a:ln>
            <a:noFill/>
          </a:ln>
        </p:spPr>
        <p:txBody>
          <a:bodyPr wrap="square" rtlCol="0">
            <a:spAutoFit/>
          </a:bodyPr>
          <a:lstStyle/>
          <a:p>
            <a:pPr algn="ctr"/>
            <a:r>
              <a:rPr lang="en-US" sz="2400" dirty="0" smtClean="0">
                <a:solidFill>
                  <a:srgbClr val="000000"/>
                </a:solidFill>
                <a:latin typeface="Gill Sans"/>
                <a:cs typeface="Gill Sans"/>
              </a:rPr>
              <a:t>data science</a:t>
            </a:r>
            <a:endParaRPr lang="en-US" sz="2400" dirty="0">
              <a:solidFill>
                <a:srgbClr val="000000"/>
              </a:solidFill>
              <a:latin typeface="Gill Sans"/>
              <a:cs typeface="Gill Sans"/>
            </a:endParaRPr>
          </a:p>
        </p:txBody>
      </p:sp>
      <p:sp>
        <p:nvSpPr>
          <p:cNvPr id="13" name="TextBox 12"/>
          <p:cNvSpPr txBox="1"/>
          <p:nvPr/>
        </p:nvSpPr>
        <p:spPr>
          <a:xfrm>
            <a:off x="304800" y="4948535"/>
            <a:ext cx="3124200" cy="461665"/>
          </a:xfrm>
          <a:prstGeom prst="rect">
            <a:avLst/>
          </a:prstGeom>
          <a:noFill/>
          <a:ln>
            <a:noFill/>
          </a:ln>
        </p:spPr>
        <p:txBody>
          <a:bodyPr wrap="square" rtlCol="0">
            <a:spAutoFit/>
          </a:bodyPr>
          <a:lstStyle/>
          <a:p>
            <a:pPr algn="ctr"/>
            <a:r>
              <a:rPr lang="en-US" sz="2400" dirty="0" smtClean="0">
                <a:solidFill>
                  <a:srgbClr val="000000"/>
                </a:solidFill>
                <a:latin typeface="Gill Sans"/>
                <a:cs typeface="Gill Sans"/>
              </a:rPr>
              <a:t>data products</a:t>
            </a:r>
            <a:endParaRPr lang="en-US" sz="2400" dirty="0">
              <a:solidFill>
                <a:srgbClr val="000000"/>
              </a:solidFill>
              <a:latin typeface="Gill Sans"/>
              <a:cs typeface="Gill Sans"/>
            </a:endParaRPr>
          </a:p>
        </p:txBody>
      </p:sp>
      <p:sp>
        <p:nvSpPr>
          <p:cNvPr id="3" name="Title 2"/>
          <p:cNvSpPr>
            <a:spLocks noGrp="1"/>
          </p:cNvSpPr>
          <p:nvPr>
            <p:ph type="title"/>
          </p:nvPr>
        </p:nvSpPr>
        <p:spPr/>
        <p:txBody>
          <a:bodyPr/>
          <a:lstStyle/>
          <a:p>
            <a:r>
              <a:rPr lang="en-US" dirty="0" smtClean="0"/>
              <a:t>Virtuous Product Cycle</a:t>
            </a:r>
            <a:endParaRPr lang="en-US" dirty="0"/>
          </a:p>
        </p:txBody>
      </p:sp>
    </p:spTree>
    <p:extLst>
      <p:ext uri="{BB962C8B-B14F-4D97-AF65-F5344CB8AC3E}">
        <p14:creationId xmlns:p14="http://schemas.microsoft.com/office/powerpoint/2010/main" val="313599036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_Navy_031002-F-2828D-227_Secretary_of_Defense,_Donald_H._Rumsfeld_responds_to_a_reporter's_question_during_a_Pentagon_press_briefing.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0931" y="1"/>
            <a:ext cx="10524931" cy="6858000"/>
          </a:xfrm>
          <a:prstGeom prst="rect">
            <a:avLst/>
          </a:prstGeom>
        </p:spPr>
      </p:pic>
      <p:sp>
        <p:nvSpPr>
          <p:cNvPr id="5" name="TextBox 4"/>
          <p:cNvSpPr txBox="1"/>
          <p:nvPr/>
        </p:nvSpPr>
        <p:spPr>
          <a:xfrm>
            <a:off x="1981200" y="5200471"/>
            <a:ext cx="6477000" cy="1200329"/>
          </a:xfrm>
          <a:prstGeom prst="rect">
            <a:avLst/>
          </a:prstGeom>
          <a:noFill/>
        </p:spPr>
        <p:txBody>
          <a:bodyPr wrap="square" rtlCol="0">
            <a:spAutoFit/>
          </a:bodyPr>
          <a:lstStyle/>
          <a:p>
            <a:r>
              <a:rPr lang="en-US" sz="1800" b="0" dirty="0" smtClean="0">
                <a:latin typeface="Gill Sans"/>
                <a:cs typeface="Gill Sans"/>
              </a:rPr>
              <a:t>“there </a:t>
            </a:r>
            <a:r>
              <a:rPr lang="en-US" sz="1800" b="0" dirty="0">
                <a:latin typeface="Gill Sans"/>
                <a:cs typeface="Gill Sans"/>
              </a:rPr>
              <a:t>are known </a:t>
            </a:r>
            <a:r>
              <a:rPr lang="en-US" sz="1800" b="0" dirty="0" err="1">
                <a:latin typeface="Gill Sans"/>
                <a:cs typeface="Gill Sans"/>
              </a:rPr>
              <a:t>knowns</a:t>
            </a:r>
            <a:r>
              <a:rPr lang="en-US" sz="1800" b="0" dirty="0">
                <a:latin typeface="Gill Sans"/>
                <a:cs typeface="Gill Sans"/>
              </a:rPr>
              <a:t>; there are things we know we </a:t>
            </a:r>
            <a:r>
              <a:rPr lang="en-US" sz="1800" b="0" dirty="0" smtClean="0">
                <a:latin typeface="Gill Sans"/>
                <a:cs typeface="Gill Sans"/>
              </a:rPr>
              <a:t>know. We </a:t>
            </a:r>
            <a:r>
              <a:rPr lang="en-US" sz="1800" b="0" dirty="0">
                <a:latin typeface="Gill Sans"/>
                <a:cs typeface="Gill Sans"/>
              </a:rPr>
              <a:t>also know there are known unknowns; that is to say we know there are some things we do not know. But there are unknown </a:t>
            </a:r>
            <a:r>
              <a:rPr lang="en-US" sz="1800" b="0" dirty="0" smtClean="0">
                <a:latin typeface="Gill Sans"/>
                <a:cs typeface="Gill Sans"/>
              </a:rPr>
              <a:t>unknowns – </a:t>
            </a:r>
            <a:r>
              <a:rPr lang="en-US" sz="1800" b="0" dirty="0">
                <a:latin typeface="Gill Sans"/>
                <a:cs typeface="Gill Sans"/>
              </a:rPr>
              <a:t>the ones we don't know we don't </a:t>
            </a:r>
            <a:r>
              <a:rPr lang="en-US" sz="1800" b="0" dirty="0" smtClean="0">
                <a:latin typeface="Gill Sans"/>
                <a:cs typeface="Gill Sans"/>
              </a:rPr>
              <a:t>know…” – Donald Rumsfeld</a:t>
            </a:r>
            <a:endParaRPr lang="en-US" sz="1800" b="0" dirty="0">
              <a:latin typeface="Gill Sans"/>
              <a:cs typeface="Gill Sans"/>
            </a:endParaRPr>
          </a:p>
        </p:txBody>
      </p:sp>
      <p:sp>
        <p:nvSpPr>
          <p:cNvPr id="6" name="TextBox 5"/>
          <p:cNvSpPr txBox="1">
            <a:spLocks noChangeArrowheads="1"/>
          </p:cNvSpPr>
          <p:nvPr/>
        </p:nvSpPr>
        <p:spPr bwMode="auto">
          <a:xfrm>
            <a:off x="0" y="6611938"/>
            <a:ext cx="4419600" cy="246221"/>
          </a:xfrm>
          <a:prstGeom prst="rect">
            <a:avLst/>
          </a:prstGeom>
          <a:noFill/>
          <a:ln w="9525">
            <a:noFill/>
            <a:miter lim="800000"/>
            <a:headEnd/>
            <a:tailEnd/>
          </a:ln>
        </p:spPr>
        <p:txBody>
          <a:bodyPr wrap="square">
            <a:spAutoFit/>
          </a:bodyPr>
          <a:lstStyle/>
          <a:p>
            <a:r>
              <a:rPr lang="en-US" sz="1000" b="0" dirty="0">
                <a:solidFill>
                  <a:srgbClr val="FFFFFF"/>
                </a:solidFill>
              </a:rPr>
              <a:t>Source: </a:t>
            </a:r>
            <a:r>
              <a:rPr lang="en-US" sz="1000" b="0" dirty="0" smtClean="0">
                <a:solidFill>
                  <a:srgbClr val="FFFFFF"/>
                </a:solidFill>
              </a:rPr>
              <a:t>Wikipedia</a:t>
            </a:r>
            <a:endParaRPr lang="en-US" sz="1000" b="0" dirty="0">
              <a:solidFill>
                <a:srgbClr val="FFFFFF"/>
              </a:solidFill>
            </a:endParaRPr>
          </a:p>
        </p:txBody>
      </p:sp>
    </p:spTree>
    <p:extLst>
      <p:ext uri="{BB962C8B-B14F-4D97-AF65-F5344CB8AC3E}">
        <p14:creationId xmlns:p14="http://schemas.microsoft.com/office/powerpoint/2010/main" val="50154656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Known and Unknown Unknowns</a:t>
            </a:r>
            <a:endParaRPr lang="en-US" dirty="0"/>
          </a:p>
        </p:txBody>
      </p:sp>
      <p:sp>
        <p:nvSpPr>
          <p:cNvPr id="3" name="Content Placeholder 2"/>
          <p:cNvSpPr>
            <a:spLocks noGrp="1"/>
          </p:cNvSpPr>
          <p:nvPr>
            <p:ph idx="1"/>
          </p:nvPr>
        </p:nvSpPr>
        <p:spPr/>
        <p:txBody>
          <a:bodyPr/>
          <a:lstStyle/>
          <a:p>
            <a:r>
              <a:rPr lang="en-US" dirty="0" smtClean="0"/>
              <a:t>Databases are great if you know what questions to ask</a:t>
            </a:r>
          </a:p>
          <a:p>
            <a:pPr lvl="1"/>
            <a:r>
              <a:rPr lang="en-US" dirty="0" smtClean="0"/>
              <a:t>“Known unknowns”</a:t>
            </a:r>
          </a:p>
          <a:p>
            <a:r>
              <a:rPr lang="en-US" smtClean="0"/>
              <a:t>What </a:t>
            </a:r>
            <a:r>
              <a:rPr lang="en-US" dirty="0" smtClean="0"/>
              <a:t>if you don’t know what you’re looking for?</a:t>
            </a:r>
          </a:p>
          <a:p>
            <a:pPr lvl="1"/>
            <a:r>
              <a:rPr lang="en-US" dirty="0" smtClean="0"/>
              <a:t>“Unknown unknowns”</a:t>
            </a:r>
          </a:p>
          <a:p>
            <a:endParaRPr lang="en-US" dirty="0" smtClean="0"/>
          </a:p>
          <a:p>
            <a:pPr lvl="1"/>
            <a:endParaRPr lang="en-US" dirty="0"/>
          </a:p>
        </p:txBody>
      </p:sp>
    </p:spTree>
    <p:extLst>
      <p:ext uri="{BB962C8B-B14F-4D97-AF65-F5344CB8AC3E}">
        <p14:creationId xmlns:p14="http://schemas.microsoft.com/office/powerpoint/2010/main" val="20248273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OLTP/OLAP Architecture</a:t>
            </a:r>
            <a:endParaRPr lang="en-US" dirty="0"/>
          </a:p>
        </p:txBody>
      </p:sp>
      <p:sp>
        <p:nvSpPr>
          <p:cNvPr id="4" name="Rectangle 3"/>
          <p:cNvSpPr/>
          <p:nvPr/>
        </p:nvSpPr>
        <p:spPr bwMode="auto">
          <a:xfrm>
            <a:off x="1371600" y="2438400"/>
            <a:ext cx="2057400" cy="20574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bg2"/>
                </a:solidFill>
                <a:effectLst/>
                <a:latin typeface="Gill Sans"/>
                <a:cs typeface="Gill Sans"/>
              </a:rPr>
              <a:t>OLTP</a:t>
            </a:r>
          </a:p>
        </p:txBody>
      </p:sp>
      <p:sp>
        <p:nvSpPr>
          <p:cNvPr id="5" name="Rectangle 4"/>
          <p:cNvSpPr/>
          <p:nvPr/>
        </p:nvSpPr>
        <p:spPr bwMode="auto">
          <a:xfrm>
            <a:off x="5943600" y="2438400"/>
            <a:ext cx="2057400" cy="2057400"/>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bg2"/>
                </a:solidFill>
                <a:effectLst/>
                <a:latin typeface="Gill Sans"/>
                <a:cs typeface="Gill Sans"/>
              </a:rPr>
              <a:t>OLAP</a:t>
            </a:r>
          </a:p>
        </p:txBody>
      </p:sp>
      <p:cxnSp>
        <p:nvCxnSpPr>
          <p:cNvPr id="7" name="Straight Arrow Connector 6"/>
          <p:cNvCxnSpPr>
            <a:stCxn id="4" idx="3"/>
            <a:endCxn id="5" idx="1"/>
          </p:cNvCxnSpPr>
          <p:nvPr/>
        </p:nvCxnSpPr>
        <p:spPr bwMode="auto">
          <a:xfrm>
            <a:off x="3429000" y="3467100"/>
            <a:ext cx="2514600" cy="1588"/>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
        <p:nvSpPr>
          <p:cNvPr id="8" name="TextBox 7"/>
          <p:cNvSpPr txBox="1"/>
          <p:nvPr/>
        </p:nvSpPr>
        <p:spPr>
          <a:xfrm>
            <a:off x="3276601" y="2667000"/>
            <a:ext cx="2819399" cy="677108"/>
          </a:xfrm>
          <a:prstGeom prst="rect">
            <a:avLst/>
          </a:prstGeom>
          <a:noFill/>
        </p:spPr>
        <p:txBody>
          <a:bodyPr wrap="square" rtlCol="0">
            <a:spAutoFit/>
          </a:bodyPr>
          <a:lstStyle/>
          <a:p>
            <a:pPr algn="ctr"/>
            <a:r>
              <a:rPr lang="en-US" sz="2400" dirty="0" smtClean="0">
                <a:solidFill>
                  <a:schemeClr val="bg2"/>
                </a:solidFill>
                <a:latin typeface="Gill Sans"/>
                <a:cs typeface="Gill Sans"/>
              </a:rPr>
              <a:t>ETL</a:t>
            </a:r>
            <a:r>
              <a:rPr lang="en-US" sz="1400" dirty="0" smtClean="0">
                <a:solidFill>
                  <a:schemeClr val="bg2"/>
                </a:solidFill>
                <a:latin typeface="Gill Sans"/>
                <a:cs typeface="Gill Sans"/>
              </a:rPr>
              <a:t/>
            </a:r>
            <a:br>
              <a:rPr lang="en-US" sz="1400" dirty="0" smtClean="0">
                <a:solidFill>
                  <a:schemeClr val="bg2"/>
                </a:solidFill>
                <a:latin typeface="Gill Sans"/>
                <a:cs typeface="Gill Sans"/>
              </a:rPr>
            </a:br>
            <a:r>
              <a:rPr lang="en-US" sz="1400" b="0" dirty="0" smtClean="0">
                <a:solidFill>
                  <a:schemeClr val="bg2"/>
                </a:solidFill>
                <a:latin typeface="Gill Sans"/>
                <a:cs typeface="Gill Sans"/>
              </a:rPr>
              <a:t>(Extract, Transform, and Load)</a:t>
            </a:r>
            <a:endParaRPr lang="en-US" sz="1400" b="0" dirty="0">
              <a:solidFill>
                <a:schemeClr val="bg2"/>
              </a:solidFill>
              <a:latin typeface="Gill Sans"/>
              <a:cs typeface="Gill Sans"/>
            </a:endParaRPr>
          </a:p>
        </p:txBody>
      </p:sp>
    </p:spTree>
    <p:extLst>
      <p:ext uri="{BB962C8B-B14F-4D97-AF65-F5344CB8AC3E}">
        <p14:creationId xmlns:p14="http://schemas.microsoft.com/office/powerpoint/2010/main" val="14475442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OLTP/OLAP/Hadoop Architecture</a:t>
            </a:r>
            <a:endParaRPr lang="en-US" dirty="0"/>
          </a:p>
        </p:txBody>
      </p:sp>
      <p:sp>
        <p:nvSpPr>
          <p:cNvPr id="4" name="Rectangle 3"/>
          <p:cNvSpPr/>
          <p:nvPr/>
        </p:nvSpPr>
        <p:spPr bwMode="auto">
          <a:xfrm>
            <a:off x="457200" y="2438400"/>
            <a:ext cx="2057400" cy="20574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bg2"/>
                </a:solidFill>
                <a:effectLst/>
                <a:latin typeface="Gill Sans"/>
                <a:cs typeface="Gill Sans"/>
              </a:rPr>
              <a:t>OLTP</a:t>
            </a:r>
          </a:p>
        </p:txBody>
      </p:sp>
      <p:sp>
        <p:nvSpPr>
          <p:cNvPr id="5" name="Rectangle 4"/>
          <p:cNvSpPr/>
          <p:nvPr/>
        </p:nvSpPr>
        <p:spPr bwMode="auto">
          <a:xfrm>
            <a:off x="6705600" y="2438400"/>
            <a:ext cx="2057400" cy="2057400"/>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bg2"/>
                </a:solidFill>
                <a:effectLst/>
                <a:latin typeface="Gill Sans"/>
                <a:cs typeface="Gill Sans"/>
              </a:rPr>
              <a:t>OLAP</a:t>
            </a:r>
          </a:p>
        </p:txBody>
      </p:sp>
      <p:cxnSp>
        <p:nvCxnSpPr>
          <p:cNvPr id="7" name="Straight Arrow Connector 6"/>
          <p:cNvCxnSpPr>
            <a:stCxn id="4" idx="3"/>
            <a:endCxn id="11" idx="1"/>
          </p:cNvCxnSpPr>
          <p:nvPr/>
        </p:nvCxnSpPr>
        <p:spPr bwMode="auto">
          <a:xfrm>
            <a:off x="2514600" y="3467100"/>
            <a:ext cx="2362200" cy="0"/>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
        <p:nvSpPr>
          <p:cNvPr id="8" name="TextBox 7"/>
          <p:cNvSpPr txBox="1"/>
          <p:nvPr/>
        </p:nvSpPr>
        <p:spPr>
          <a:xfrm>
            <a:off x="2286001" y="2667000"/>
            <a:ext cx="2819399" cy="677108"/>
          </a:xfrm>
          <a:prstGeom prst="rect">
            <a:avLst/>
          </a:prstGeom>
          <a:noFill/>
        </p:spPr>
        <p:txBody>
          <a:bodyPr wrap="square" rtlCol="0">
            <a:spAutoFit/>
          </a:bodyPr>
          <a:lstStyle/>
          <a:p>
            <a:pPr algn="ctr"/>
            <a:r>
              <a:rPr lang="en-US" sz="2400" dirty="0" smtClean="0">
                <a:solidFill>
                  <a:schemeClr val="bg2"/>
                </a:solidFill>
                <a:latin typeface="Gill Sans"/>
                <a:cs typeface="Gill Sans"/>
              </a:rPr>
              <a:t>ETL</a:t>
            </a:r>
            <a:r>
              <a:rPr lang="en-US" sz="1400" dirty="0" smtClean="0">
                <a:solidFill>
                  <a:schemeClr val="bg2"/>
                </a:solidFill>
                <a:latin typeface="Gill Sans"/>
                <a:cs typeface="Gill Sans"/>
              </a:rPr>
              <a:t/>
            </a:r>
            <a:br>
              <a:rPr lang="en-US" sz="1400" dirty="0" smtClean="0">
                <a:solidFill>
                  <a:schemeClr val="bg2"/>
                </a:solidFill>
                <a:latin typeface="Gill Sans"/>
                <a:cs typeface="Gill Sans"/>
              </a:rPr>
            </a:br>
            <a:r>
              <a:rPr lang="en-US" sz="1400" b="0" dirty="0" smtClean="0">
                <a:solidFill>
                  <a:schemeClr val="bg2"/>
                </a:solidFill>
                <a:latin typeface="Gill Sans"/>
                <a:cs typeface="Gill Sans"/>
              </a:rPr>
              <a:t>(Extract, Transform, and Load)</a:t>
            </a:r>
            <a:endParaRPr lang="en-US" sz="1400" b="0" dirty="0">
              <a:solidFill>
                <a:schemeClr val="bg2"/>
              </a:solidFill>
              <a:latin typeface="Gill Sans"/>
              <a:cs typeface="Gill Sans"/>
            </a:endParaRPr>
          </a:p>
        </p:txBody>
      </p:sp>
      <p:sp>
        <p:nvSpPr>
          <p:cNvPr id="11" name="Rectangle 10"/>
          <p:cNvSpPr/>
          <p:nvPr/>
        </p:nvSpPr>
        <p:spPr bwMode="auto">
          <a:xfrm>
            <a:off x="4876800" y="2438400"/>
            <a:ext cx="1752600" cy="20574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bg2"/>
                </a:solidFill>
                <a:effectLst/>
                <a:latin typeface="Gill Sans"/>
                <a:cs typeface="Gill Sans"/>
              </a:rPr>
              <a:t>Hadoop</a:t>
            </a:r>
          </a:p>
        </p:txBody>
      </p:sp>
    </p:spTree>
    <p:extLst>
      <p:ext uri="{BB962C8B-B14F-4D97-AF65-F5344CB8AC3E}">
        <p14:creationId xmlns:p14="http://schemas.microsoft.com/office/powerpoint/2010/main" val="18635580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ETL: </a:t>
            </a:r>
            <a:r>
              <a:rPr lang="en-US" dirty="0" err="1" smtClean="0"/>
              <a:t>Redux</a:t>
            </a:r>
            <a:endParaRPr lang="en-US" dirty="0"/>
          </a:p>
        </p:txBody>
      </p:sp>
      <p:sp>
        <p:nvSpPr>
          <p:cNvPr id="3" name="Content Placeholder 2"/>
          <p:cNvSpPr>
            <a:spLocks noGrp="1"/>
          </p:cNvSpPr>
          <p:nvPr>
            <p:ph idx="1"/>
          </p:nvPr>
        </p:nvSpPr>
        <p:spPr/>
        <p:txBody>
          <a:bodyPr/>
          <a:lstStyle/>
          <a:p>
            <a:r>
              <a:rPr lang="en-US" dirty="0" smtClean="0"/>
              <a:t>Often, with noisy datasets, ETL </a:t>
            </a:r>
            <a:r>
              <a:rPr lang="en-US" i="1" dirty="0" smtClean="0"/>
              <a:t>is</a:t>
            </a:r>
            <a:r>
              <a:rPr lang="en-US" dirty="0" smtClean="0"/>
              <a:t> the analysis!</a:t>
            </a:r>
          </a:p>
          <a:p>
            <a:r>
              <a:rPr lang="en-US" dirty="0" smtClean="0"/>
              <a:t>Note that ETL necessarily involves brute force data scans</a:t>
            </a:r>
          </a:p>
          <a:p>
            <a:r>
              <a:rPr lang="en-US" dirty="0" smtClean="0"/>
              <a:t>L, then E and T?</a:t>
            </a:r>
          </a:p>
          <a:p>
            <a:pPr lvl="1"/>
            <a:endParaRPr lang="en-US" dirty="0"/>
          </a:p>
        </p:txBody>
      </p:sp>
    </p:spTree>
    <p:extLst>
      <p:ext uri="{BB962C8B-B14F-4D97-AF65-F5344CB8AC3E}">
        <p14:creationId xmlns:p14="http://schemas.microsoft.com/office/powerpoint/2010/main" val="38606530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19327" y="421288"/>
            <a:ext cx="5243473" cy="5674712"/>
          </a:xfrm>
          <a:prstGeom prst="rect">
            <a:avLst/>
          </a:prstGeom>
        </p:spPr>
      </p:pic>
      <p:sp>
        <p:nvSpPr>
          <p:cNvPr id="5" name="TextBox 4"/>
          <p:cNvSpPr txBox="1"/>
          <p:nvPr/>
        </p:nvSpPr>
        <p:spPr>
          <a:xfrm>
            <a:off x="0" y="6096000"/>
            <a:ext cx="9144000" cy="523220"/>
          </a:xfrm>
          <a:prstGeom prst="rect">
            <a:avLst/>
          </a:prstGeom>
          <a:noFill/>
          <a:ln>
            <a:noFill/>
          </a:ln>
        </p:spPr>
        <p:txBody>
          <a:bodyPr wrap="square" rtlCol="0">
            <a:spAutoFit/>
          </a:bodyPr>
          <a:lstStyle/>
          <a:p>
            <a:pPr algn="ctr"/>
            <a:r>
              <a:rPr lang="en-US" sz="2800" dirty="0" smtClean="0">
                <a:solidFill>
                  <a:srgbClr val="000000"/>
                </a:solidFill>
                <a:latin typeface="Gill Sans"/>
                <a:cs typeface="Gill Sans"/>
              </a:rPr>
              <a:t>Twitter’s data warehousing architecture</a:t>
            </a:r>
            <a:endParaRPr lang="en-US" sz="2800" dirty="0">
              <a:solidFill>
                <a:srgbClr val="000000"/>
              </a:solidFill>
              <a:latin typeface="Gill Sans"/>
              <a:cs typeface="Gill Sans"/>
            </a:endParaRPr>
          </a:p>
        </p:txBody>
      </p:sp>
    </p:spTree>
    <p:extLst>
      <p:ext uri="{BB962C8B-B14F-4D97-AF65-F5344CB8AC3E}">
        <p14:creationId xmlns:p14="http://schemas.microsoft.com/office/powerpoint/2010/main" val="33944422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lhc26.jpg"/>
          <p:cNvPicPr>
            <a:picLocks noChangeAspect="1"/>
          </p:cNvPicPr>
          <p:nvPr/>
        </p:nvPicPr>
        <p:blipFill>
          <a:blip r:embed="rId2" cstate="print"/>
          <a:srcRect/>
          <a:stretch>
            <a:fillRect/>
          </a:stretch>
        </p:blipFill>
        <p:spPr bwMode="auto">
          <a:xfrm>
            <a:off x="-783488" y="-1"/>
            <a:ext cx="10710977" cy="6858001"/>
          </a:xfrm>
          <a:prstGeom prst="rect">
            <a:avLst/>
          </a:prstGeom>
          <a:noFill/>
          <a:ln w="9525">
            <a:noFill/>
            <a:miter lim="800000"/>
            <a:headEnd/>
            <a:tailEnd/>
          </a:ln>
        </p:spPr>
      </p:pic>
      <p:sp>
        <p:nvSpPr>
          <p:cNvPr id="5" name="TextBox 4"/>
          <p:cNvSpPr txBox="1">
            <a:spLocks noChangeArrowheads="1"/>
          </p:cNvSpPr>
          <p:nvPr/>
        </p:nvSpPr>
        <p:spPr bwMode="auto">
          <a:xfrm>
            <a:off x="0" y="6611938"/>
            <a:ext cx="2362200" cy="246062"/>
          </a:xfrm>
          <a:prstGeom prst="rect">
            <a:avLst/>
          </a:prstGeom>
          <a:noFill/>
          <a:ln w="9525">
            <a:noFill/>
            <a:miter lim="800000"/>
            <a:headEnd/>
            <a:tailEnd/>
          </a:ln>
        </p:spPr>
        <p:txBody>
          <a:bodyPr>
            <a:spAutoFit/>
          </a:bodyPr>
          <a:lstStyle/>
          <a:p>
            <a:r>
              <a:rPr lang="en-US" sz="1000" b="0" dirty="0" err="1" smtClean="0">
                <a:solidFill>
                  <a:srgbClr val="FFFFFF"/>
                </a:solidFill>
              </a:rPr>
              <a:t>Maximilien</a:t>
            </a:r>
            <a:r>
              <a:rPr lang="en-US" sz="1000" b="0" dirty="0" smtClean="0">
                <a:solidFill>
                  <a:srgbClr val="FFFFFF"/>
                </a:solidFill>
              </a:rPr>
              <a:t> Brice, © CERN</a:t>
            </a:r>
            <a:endParaRPr lang="en-US" sz="1000" b="0" dirty="0">
              <a:solidFill>
                <a:srgbClr val="FFFFFF"/>
              </a:solidFill>
            </a:endParaRPr>
          </a:p>
        </p:txBody>
      </p:sp>
    </p:spTree>
    <p:extLst>
      <p:ext uri="{BB962C8B-B14F-4D97-AF65-F5344CB8AC3E}">
        <p14:creationId xmlns:p14="http://schemas.microsoft.com/office/powerpoint/2010/main" val="3182743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873204"/>
            <a:ext cx="9144000" cy="523220"/>
          </a:xfrm>
          <a:prstGeom prst="rect">
            <a:avLst/>
          </a:prstGeom>
          <a:noFill/>
          <a:ln>
            <a:noFill/>
          </a:ln>
        </p:spPr>
        <p:txBody>
          <a:bodyPr wrap="square" rtlCol="0">
            <a:spAutoFit/>
          </a:bodyPr>
          <a:lstStyle/>
          <a:p>
            <a:pPr algn="ctr"/>
            <a:r>
              <a:rPr lang="en-US" sz="2800" dirty="0">
                <a:solidFill>
                  <a:srgbClr val="000000"/>
                </a:solidFill>
                <a:latin typeface="Gill Sans"/>
                <a:cs typeface="Gill Sans"/>
              </a:rPr>
              <a:t>circa ~</a:t>
            </a:r>
            <a:r>
              <a:rPr lang="en-US" sz="2800" dirty="0" smtClean="0">
                <a:solidFill>
                  <a:srgbClr val="000000"/>
                </a:solidFill>
                <a:latin typeface="Gill Sans"/>
                <a:cs typeface="Gill Sans"/>
              </a:rPr>
              <a:t>2010</a:t>
            </a:r>
            <a:endParaRPr lang="en-US" sz="2800" dirty="0">
              <a:solidFill>
                <a:srgbClr val="000000"/>
              </a:solidFill>
              <a:latin typeface="Gill Sans"/>
              <a:cs typeface="Gill Sans"/>
            </a:endParaRPr>
          </a:p>
        </p:txBody>
      </p:sp>
      <p:sp>
        <p:nvSpPr>
          <p:cNvPr id="4" name="TextBox 3"/>
          <p:cNvSpPr txBox="1"/>
          <p:nvPr/>
        </p:nvSpPr>
        <p:spPr>
          <a:xfrm>
            <a:off x="0" y="1290935"/>
            <a:ext cx="9144000" cy="461665"/>
          </a:xfrm>
          <a:prstGeom prst="rect">
            <a:avLst/>
          </a:prstGeom>
          <a:noFill/>
          <a:ln>
            <a:noFill/>
          </a:ln>
        </p:spPr>
        <p:txBody>
          <a:bodyPr wrap="square" rtlCol="0">
            <a:spAutoFit/>
          </a:bodyPr>
          <a:lstStyle/>
          <a:p>
            <a:pPr algn="ctr"/>
            <a:r>
              <a:rPr lang="en-US" sz="2400" b="0" dirty="0" smtClean="0">
                <a:solidFill>
                  <a:srgbClr val="000000"/>
                </a:solidFill>
                <a:latin typeface="Gill Sans"/>
                <a:cs typeface="Gill Sans"/>
              </a:rPr>
              <a:t>~150 people total</a:t>
            </a:r>
            <a:endParaRPr lang="en-US" sz="2400" b="0" dirty="0">
              <a:solidFill>
                <a:srgbClr val="000000"/>
              </a:solidFill>
              <a:latin typeface="Gill Sans"/>
              <a:cs typeface="Gill Sans"/>
            </a:endParaRPr>
          </a:p>
        </p:txBody>
      </p:sp>
      <p:sp>
        <p:nvSpPr>
          <p:cNvPr id="5" name="TextBox 4"/>
          <p:cNvSpPr txBox="1"/>
          <p:nvPr/>
        </p:nvSpPr>
        <p:spPr>
          <a:xfrm>
            <a:off x="0" y="1671935"/>
            <a:ext cx="9144000" cy="461665"/>
          </a:xfrm>
          <a:prstGeom prst="rect">
            <a:avLst/>
          </a:prstGeom>
          <a:noFill/>
          <a:ln>
            <a:noFill/>
          </a:ln>
        </p:spPr>
        <p:txBody>
          <a:bodyPr wrap="square" rtlCol="0">
            <a:spAutoFit/>
          </a:bodyPr>
          <a:lstStyle/>
          <a:p>
            <a:pPr algn="ctr"/>
            <a:r>
              <a:rPr lang="en-US" sz="2400" b="0" dirty="0" smtClean="0">
                <a:solidFill>
                  <a:srgbClr val="000000"/>
                </a:solidFill>
                <a:latin typeface="Gill Sans"/>
                <a:cs typeface="Gill Sans"/>
              </a:rPr>
              <a:t>~60 Hadoop nodes</a:t>
            </a:r>
            <a:endParaRPr lang="en-US" sz="2400" b="0" dirty="0">
              <a:solidFill>
                <a:srgbClr val="000000"/>
              </a:solidFill>
              <a:latin typeface="Gill Sans"/>
              <a:cs typeface="Gill Sans"/>
            </a:endParaRPr>
          </a:p>
        </p:txBody>
      </p:sp>
      <p:sp>
        <p:nvSpPr>
          <p:cNvPr id="6" name="TextBox 5"/>
          <p:cNvSpPr txBox="1"/>
          <p:nvPr/>
        </p:nvSpPr>
        <p:spPr>
          <a:xfrm>
            <a:off x="0" y="2052935"/>
            <a:ext cx="9144000" cy="461665"/>
          </a:xfrm>
          <a:prstGeom prst="rect">
            <a:avLst/>
          </a:prstGeom>
          <a:noFill/>
          <a:ln>
            <a:noFill/>
          </a:ln>
        </p:spPr>
        <p:txBody>
          <a:bodyPr wrap="square" rtlCol="0">
            <a:spAutoFit/>
          </a:bodyPr>
          <a:lstStyle/>
          <a:p>
            <a:pPr algn="ctr"/>
            <a:r>
              <a:rPr lang="en-US" sz="2400" b="0" dirty="0" smtClean="0">
                <a:solidFill>
                  <a:srgbClr val="000000"/>
                </a:solidFill>
                <a:latin typeface="Gill Sans"/>
                <a:cs typeface="Gill Sans"/>
              </a:rPr>
              <a:t>~6 people use analytics stack daily</a:t>
            </a:r>
            <a:endParaRPr lang="en-US" sz="2400" b="0" dirty="0">
              <a:solidFill>
                <a:srgbClr val="000000"/>
              </a:solidFill>
              <a:latin typeface="Gill Sans"/>
              <a:cs typeface="Gill Sans"/>
            </a:endParaRPr>
          </a:p>
        </p:txBody>
      </p:sp>
      <p:sp>
        <p:nvSpPr>
          <p:cNvPr id="7" name="TextBox 6"/>
          <p:cNvSpPr txBox="1"/>
          <p:nvPr/>
        </p:nvSpPr>
        <p:spPr>
          <a:xfrm>
            <a:off x="0" y="3043535"/>
            <a:ext cx="9144000" cy="523220"/>
          </a:xfrm>
          <a:prstGeom prst="rect">
            <a:avLst/>
          </a:prstGeom>
          <a:noFill/>
          <a:ln>
            <a:noFill/>
          </a:ln>
        </p:spPr>
        <p:txBody>
          <a:bodyPr wrap="square" rtlCol="0">
            <a:spAutoFit/>
          </a:bodyPr>
          <a:lstStyle/>
          <a:p>
            <a:pPr algn="ctr"/>
            <a:r>
              <a:rPr lang="en-US" sz="2800" dirty="0">
                <a:solidFill>
                  <a:srgbClr val="000000"/>
                </a:solidFill>
                <a:latin typeface="Gill Sans"/>
                <a:cs typeface="Gill Sans"/>
              </a:rPr>
              <a:t>c</a:t>
            </a:r>
            <a:r>
              <a:rPr lang="en-US" sz="2800" dirty="0" smtClean="0">
                <a:solidFill>
                  <a:srgbClr val="000000"/>
                </a:solidFill>
                <a:latin typeface="Gill Sans"/>
                <a:cs typeface="Gill Sans"/>
              </a:rPr>
              <a:t>irca ~2012</a:t>
            </a:r>
            <a:endParaRPr lang="en-US" sz="2800" dirty="0">
              <a:solidFill>
                <a:srgbClr val="000000"/>
              </a:solidFill>
              <a:latin typeface="Gill Sans"/>
              <a:cs typeface="Gill Sans"/>
            </a:endParaRPr>
          </a:p>
        </p:txBody>
      </p:sp>
      <p:sp>
        <p:nvSpPr>
          <p:cNvPr id="8" name="TextBox 7"/>
          <p:cNvSpPr txBox="1"/>
          <p:nvPr/>
        </p:nvSpPr>
        <p:spPr>
          <a:xfrm>
            <a:off x="0" y="3496270"/>
            <a:ext cx="9144000" cy="461665"/>
          </a:xfrm>
          <a:prstGeom prst="rect">
            <a:avLst/>
          </a:prstGeom>
          <a:noFill/>
          <a:ln>
            <a:noFill/>
          </a:ln>
        </p:spPr>
        <p:txBody>
          <a:bodyPr wrap="square" rtlCol="0">
            <a:spAutoFit/>
          </a:bodyPr>
          <a:lstStyle/>
          <a:p>
            <a:pPr algn="ctr"/>
            <a:r>
              <a:rPr lang="en-US" sz="2400" b="0" dirty="0">
                <a:solidFill>
                  <a:srgbClr val="000000"/>
                </a:solidFill>
                <a:latin typeface="Gill Sans"/>
                <a:cs typeface="Gill Sans"/>
              </a:rPr>
              <a:t>~</a:t>
            </a:r>
            <a:r>
              <a:rPr lang="en-US" sz="2400" b="0" dirty="0" smtClean="0">
                <a:solidFill>
                  <a:srgbClr val="000000"/>
                </a:solidFill>
                <a:latin typeface="Gill Sans"/>
                <a:cs typeface="Gill Sans"/>
              </a:rPr>
              <a:t>1400 people total</a:t>
            </a:r>
            <a:endParaRPr lang="en-US" sz="2400" b="0" dirty="0">
              <a:solidFill>
                <a:srgbClr val="000000"/>
              </a:solidFill>
              <a:latin typeface="Gill Sans"/>
              <a:cs typeface="Gill Sans"/>
            </a:endParaRPr>
          </a:p>
        </p:txBody>
      </p:sp>
      <p:sp>
        <p:nvSpPr>
          <p:cNvPr id="9" name="TextBox 8"/>
          <p:cNvSpPr txBox="1"/>
          <p:nvPr/>
        </p:nvSpPr>
        <p:spPr>
          <a:xfrm>
            <a:off x="0" y="3877270"/>
            <a:ext cx="9144000" cy="461665"/>
          </a:xfrm>
          <a:prstGeom prst="rect">
            <a:avLst/>
          </a:prstGeom>
          <a:noFill/>
          <a:ln>
            <a:noFill/>
          </a:ln>
        </p:spPr>
        <p:txBody>
          <a:bodyPr wrap="square" rtlCol="0">
            <a:spAutoFit/>
          </a:bodyPr>
          <a:lstStyle/>
          <a:p>
            <a:pPr algn="ctr"/>
            <a:r>
              <a:rPr lang="en-US" sz="2400" b="0" dirty="0" smtClean="0">
                <a:solidFill>
                  <a:srgbClr val="000000"/>
                </a:solidFill>
                <a:latin typeface="Gill Sans"/>
                <a:cs typeface="Gill Sans"/>
              </a:rPr>
              <a:t>10s of Ks of Hadoop nodes, multiple DCs</a:t>
            </a:r>
            <a:endParaRPr lang="en-US" sz="2400" b="0" dirty="0">
              <a:solidFill>
                <a:srgbClr val="000000"/>
              </a:solidFill>
              <a:latin typeface="Gill Sans"/>
              <a:cs typeface="Gill Sans"/>
            </a:endParaRPr>
          </a:p>
        </p:txBody>
      </p:sp>
      <p:sp>
        <p:nvSpPr>
          <p:cNvPr id="10" name="TextBox 9"/>
          <p:cNvSpPr txBox="1"/>
          <p:nvPr/>
        </p:nvSpPr>
        <p:spPr>
          <a:xfrm>
            <a:off x="0" y="4262735"/>
            <a:ext cx="9144000" cy="461665"/>
          </a:xfrm>
          <a:prstGeom prst="rect">
            <a:avLst/>
          </a:prstGeom>
          <a:noFill/>
          <a:ln>
            <a:noFill/>
          </a:ln>
        </p:spPr>
        <p:txBody>
          <a:bodyPr wrap="square" rtlCol="0">
            <a:spAutoFit/>
          </a:bodyPr>
          <a:lstStyle/>
          <a:p>
            <a:pPr algn="ctr"/>
            <a:r>
              <a:rPr lang="en-US" sz="2400" b="0" dirty="0" smtClean="0">
                <a:solidFill>
                  <a:srgbClr val="000000"/>
                </a:solidFill>
                <a:latin typeface="Gill Sans"/>
                <a:cs typeface="Gill Sans"/>
              </a:rPr>
              <a:t>10s of PBs total Hadoop DW capacity</a:t>
            </a:r>
            <a:endParaRPr lang="en-US" sz="2400" b="0" dirty="0">
              <a:solidFill>
                <a:srgbClr val="000000"/>
              </a:solidFill>
              <a:latin typeface="Gill Sans"/>
              <a:cs typeface="Gill Sans"/>
            </a:endParaRPr>
          </a:p>
        </p:txBody>
      </p:sp>
      <p:sp>
        <p:nvSpPr>
          <p:cNvPr id="11" name="TextBox 10"/>
          <p:cNvSpPr txBox="1"/>
          <p:nvPr/>
        </p:nvSpPr>
        <p:spPr>
          <a:xfrm>
            <a:off x="0" y="4643735"/>
            <a:ext cx="9144000" cy="461665"/>
          </a:xfrm>
          <a:prstGeom prst="rect">
            <a:avLst/>
          </a:prstGeom>
          <a:noFill/>
          <a:ln>
            <a:noFill/>
          </a:ln>
        </p:spPr>
        <p:txBody>
          <a:bodyPr wrap="square" rtlCol="0">
            <a:spAutoFit/>
          </a:bodyPr>
          <a:lstStyle/>
          <a:p>
            <a:pPr algn="ctr"/>
            <a:r>
              <a:rPr lang="en-US" sz="2400" b="0" dirty="0" smtClean="0">
                <a:solidFill>
                  <a:srgbClr val="000000"/>
                </a:solidFill>
                <a:latin typeface="Gill Sans"/>
                <a:cs typeface="Gill Sans"/>
              </a:rPr>
              <a:t>~100 TB ingest daily</a:t>
            </a:r>
            <a:endParaRPr lang="en-US" sz="2400" b="0" dirty="0">
              <a:solidFill>
                <a:srgbClr val="000000"/>
              </a:solidFill>
              <a:latin typeface="Gill Sans"/>
              <a:cs typeface="Gill Sans"/>
            </a:endParaRPr>
          </a:p>
        </p:txBody>
      </p:sp>
      <p:sp>
        <p:nvSpPr>
          <p:cNvPr id="12" name="TextBox 11"/>
          <p:cNvSpPr txBox="1"/>
          <p:nvPr/>
        </p:nvSpPr>
        <p:spPr>
          <a:xfrm>
            <a:off x="0" y="5024735"/>
            <a:ext cx="9144000" cy="461665"/>
          </a:xfrm>
          <a:prstGeom prst="rect">
            <a:avLst/>
          </a:prstGeom>
          <a:noFill/>
          <a:ln>
            <a:noFill/>
          </a:ln>
        </p:spPr>
        <p:txBody>
          <a:bodyPr wrap="square" rtlCol="0">
            <a:spAutoFit/>
          </a:bodyPr>
          <a:lstStyle/>
          <a:p>
            <a:pPr algn="ctr"/>
            <a:r>
              <a:rPr lang="en-US" sz="2400" b="0" dirty="0" smtClean="0">
                <a:solidFill>
                  <a:srgbClr val="000000"/>
                </a:solidFill>
                <a:latin typeface="Gill Sans"/>
                <a:cs typeface="Gill Sans"/>
              </a:rPr>
              <a:t>dozens of teams use Hadoop daily</a:t>
            </a:r>
            <a:endParaRPr lang="en-US" sz="2400" b="0" dirty="0">
              <a:solidFill>
                <a:srgbClr val="000000"/>
              </a:solidFill>
              <a:latin typeface="Gill Sans"/>
              <a:cs typeface="Gill Sans"/>
            </a:endParaRPr>
          </a:p>
        </p:txBody>
      </p:sp>
      <p:sp>
        <p:nvSpPr>
          <p:cNvPr id="13" name="TextBox 12"/>
          <p:cNvSpPr txBox="1"/>
          <p:nvPr/>
        </p:nvSpPr>
        <p:spPr>
          <a:xfrm>
            <a:off x="0" y="5405735"/>
            <a:ext cx="9144000" cy="461665"/>
          </a:xfrm>
          <a:prstGeom prst="rect">
            <a:avLst/>
          </a:prstGeom>
          <a:noFill/>
          <a:ln>
            <a:noFill/>
          </a:ln>
        </p:spPr>
        <p:txBody>
          <a:bodyPr wrap="square" rtlCol="0">
            <a:spAutoFit/>
          </a:bodyPr>
          <a:lstStyle/>
          <a:p>
            <a:pPr algn="ctr"/>
            <a:r>
              <a:rPr lang="en-US" sz="2400" b="0" dirty="0" smtClean="0">
                <a:solidFill>
                  <a:srgbClr val="000000"/>
                </a:solidFill>
                <a:latin typeface="Gill Sans"/>
                <a:cs typeface="Gill Sans"/>
              </a:rPr>
              <a:t>10s of Ks of Hadoop jobs daily</a:t>
            </a:r>
            <a:endParaRPr lang="en-US" sz="2400" b="0" dirty="0">
              <a:solidFill>
                <a:srgbClr val="000000"/>
              </a:solidFill>
              <a:latin typeface="Gill Sans"/>
              <a:cs typeface="Gill Sans"/>
            </a:endParaRPr>
          </a:p>
        </p:txBody>
      </p:sp>
    </p:spTree>
    <p:extLst>
      <p:ext uri="{BB962C8B-B14F-4D97-AF65-F5344CB8AC3E}">
        <p14:creationId xmlns:p14="http://schemas.microsoft.com/office/powerpoint/2010/main" val="353376058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ount_Everest_as_seen_from_Drukair2.jpg"/>
          <p:cNvPicPr>
            <a:picLocks noChangeAspect="1"/>
          </p:cNvPicPr>
          <p:nvPr/>
        </p:nvPicPr>
        <p:blipFill>
          <a:blip r:embed="rId2"/>
          <a:stretch>
            <a:fillRect/>
          </a:stretch>
        </p:blipFill>
        <p:spPr>
          <a:xfrm>
            <a:off x="-1295400" y="-33957"/>
            <a:ext cx="12115800" cy="6910613"/>
          </a:xfrm>
          <a:prstGeom prst="rect">
            <a:avLst/>
          </a:prstGeom>
        </p:spPr>
      </p:pic>
      <p:sp>
        <p:nvSpPr>
          <p:cNvPr id="5" name="TextBox 3"/>
          <p:cNvSpPr txBox="1">
            <a:spLocks noChangeArrowheads="1"/>
          </p:cNvSpPr>
          <p:nvPr/>
        </p:nvSpPr>
        <p:spPr bwMode="auto">
          <a:xfrm>
            <a:off x="0" y="6611938"/>
            <a:ext cx="2362200" cy="246062"/>
          </a:xfrm>
          <a:prstGeom prst="rect">
            <a:avLst/>
          </a:prstGeom>
          <a:noFill/>
          <a:ln w="9525">
            <a:noFill/>
            <a:miter lim="800000"/>
            <a:headEnd/>
            <a:tailEnd/>
          </a:ln>
        </p:spPr>
        <p:txBody>
          <a:bodyPr>
            <a:spAutoFit/>
          </a:bodyPr>
          <a:lstStyle/>
          <a:p>
            <a:r>
              <a:rPr lang="en-US" sz="1000" b="0" dirty="0"/>
              <a:t>Source: </a:t>
            </a:r>
            <a:r>
              <a:rPr lang="en-US" sz="1000" b="0" dirty="0" smtClean="0"/>
              <a:t>Wikipedia (Everest)</a:t>
            </a:r>
            <a:endParaRPr lang="en-US" sz="1000" b="0" dirty="0"/>
          </a:p>
        </p:txBody>
      </p:sp>
      <p:sp>
        <p:nvSpPr>
          <p:cNvPr id="7" name="Title 1"/>
          <p:cNvSpPr txBox="1">
            <a:spLocks/>
          </p:cNvSpPr>
          <p:nvPr/>
        </p:nvSpPr>
        <p:spPr>
          <a:xfrm>
            <a:off x="152400" y="304800"/>
            <a:ext cx="4495800" cy="1028700"/>
          </a:xfrm>
          <a:prstGeom prst="rect">
            <a:avLst/>
          </a:prstGeo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i="0" u="none" strike="noStrike" kern="0" cap="none" spc="0" normalizeH="0" baseline="0" noProof="0" dirty="0" smtClean="0">
                <a:ln>
                  <a:noFill/>
                </a:ln>
                <a:effectLst/>
                <a:uLnTx/>
                <a:uFillTx/>
                <a:latin typeface="Gill Sans"/>
                <a:ea typeface="+mj-ea"/>
                <a:cs typeface="Gill Sans"/>
              </a:rPr>
              <a:t>Why big data?</a:t>
            </a:r>
            <a:endParaRPr kumimoji="0" lang="en-US" sz="3200" i="0" u="none" strike="noStrike" kern="0" cap="none" spc="0" normalizeH="0" baseline="0" noProof="0" dirty="0">
              <a:ln>
                <a:noFill/>
              </a:ln>
              <a:effectLst/>
              <a:uLnTx/>
              <a:uFillTx/>
              <a:latin typeface="Gill Sans"/>
              <a:ea typeface="+mj-ea"/>
              <a:cs typeface="Gill Sans"/>
            </a:endParaRPr>
          </a:p>
        </p:txBody>
      </p:sp>
      <p:sp>
        <p:nvSpPr>
          <p:cNvPr id="8" name="Title 1"/>
          <p:cNvSpPr txBox="1">
            <a:spLocks/>
          </p:cNvSpPr>
          <p:nvPr/>
        </p:nvSpPr>
        <p:spPr>
          <a:xfrm>
            <a:off x="4800600" y="304800"/>
            <a:ext cx="3429000" cy="609600"/>
          </a:xfrm>
          <a:prstGeom prst="rect">
            <a:avLst/>
          </a:prstGeom>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effectLst/>
                <a:uLnTx/>
                <a:uFillTx/>
                <a:latin typeface="Gill Sans"/>
                <a:ea typeface="+mj-ea"/>
                <a:cs typeface="Gill Sans"/>
              </a:rPr>
              <a:t>Science</a:t>
            </a:r>
            <a:endParaRPr kumimoji="0" lang="en-US" sz="3200" b="0" i="0" u="none" strike="noStrike" kern="0" cap="none" spc="0" normalizeH="0" baseline="0" noProof="0" dirty="0">
              <a:ln>
                <a:noFill/>
              </a:ln>
              <a:effectLst/>
              <a:uLnTx/>
              <a:uFillTx/>
              <a:latin typeface="Gill Sans"/>
              <a:ea typeface="+mj-ea"/>
              <a:cs typeface="Gill Sans"/>
            </a:endParaRPr>
          </a:p>
        </p:txBody>
      </p:sp>
      <p:sp>
        <p:nvSpPr>
          <p:cNvPr id="9" name="Title 1"/>
          <p:cNvSpPr txBox="1">
            <a:spLocks/>
          </p:cNvSpPr>
          <p:nvPr/>
        </p:nvSpPr>
        <p:spPr>
          <a:xfrm>
            <a:off x="4800600" y="838200"/>
            <a:ext cx="3429000" cy="609600"/>
          </a:xfrm>
          <a:prstGeom prst="rect">
            <a:avLst/>
          </a:prstGeom>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effectLst/>
                <a:uLnTx/>
                <a:uFillTx/>
                <a:latin typeface="Gill Sans"/>
                <a:ea typeface="+mj-ea"/>
                <a:cs typeface="Gill Sans"/>
              </a:rPr>
              <a:t>Engineering</a:t>
            </a:r>
            <a:endParaRPr kumimoji="0" lang="en-US" sz="3200" b="0" i="0" u="none" strike="noStrike" kern="0" cap="none" spc="0" normalizeH="0" baseline="0" noProof="0" dirty="0">
              <a:ln>
                <a:noFill/>
              </a:ln>
              <a:effectLst/>
              <a:uLnTx/>
              <a:uFillTx/>
              <a:latin typeface="Gill Sans"/>
              <a:ea typeface="+mj-ea"/>
              <a:cs typeface="Gill Sans"/>
            </a:endParaRPr>
          </a:p>
        </p:txBody>
      </p:sp>
      <p:sp>
        <p:nvSpPr>
          <p:cNvPr id="10" name="Title 1"/>
          <p:cNvSpPr txBox="1">
            <a:spLocks/>
          </p:cNvSpPr>
          <p:nvPr/>
        </p:nvSpPr>
        <p:spPr>
          <a:xfrm>
            <a:off x="4800600" y="1371600"/>
            <a:ext cx="3429000" cy="609600"/>
          </a:xfrm>
          <a:prstGeom prst="rect">
            <a:avLst/>
          </a:prstGeom>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effectLst/>
                <a:uLnTx/>
                <a:uFillTx/>
                <a:latin typeface="Gill Sans"/>
                <a:ea typeface="+mj-ea"/>
                <a:cs typeface="Gill Sans"/>
              </a:rPr>
              <a:t>Commerce</a:t>
            </a:r>
            <a:endParaRPr kumimoji="0" lang="en-US" sz="3200" b="0" i="0" u="none" strike="noStrike" kern="0" cap="none" spc="0" normalizeH="0" baseline="0" noProof="0" dirty="0">
              <a:ln>
                <a:noFill/>
              </a:ln>
              <a:effectLst/>
              <a:uLnTx/>
              <a:uFillTx/>
              <a:latin typeface="Gill Sans"/>
              <a:ea typeface="+mj-ea"/>
              <a:cs typeface="Gill Sans"/>
            </a:endParaRPr>
          </a:p>
        </p:txBody>
      </p:sp>
    </p:spTree>
    <p:extLst>
      <p:ext uri="{BB962C8B-B14F-4D97-AF65-F5344CB8AC3E}">
        <p14:creationId xmlns:p14="http://schemas.microsoft.com/office/powerpoint/2010/main" val="1103983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_Screa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0"/>
            <a:ext cx="9144000" cy="11531599"/>
          </a:xfrm>
          <a:prstGeom prst="rect">
            <a:avLst/>
          </a:prstGeom>
        </p:spPr>
      </p:pic>
      <p:sp>
        <p:nvSpPr>
          <p:cNvPr id="6" name="TextBox 3"/>
          <p:cNvSpPr txBox="1">
            <a:spLocks noChangeArrowheads="1"/>
          </p:cNvSpPr>
          <p:nvPr/>
        </p:nvSpPr>
        <p:spPr bwMode="auto">
          <a:xfrm>
            <a:off x="0" y="6611938"/>
            <a:ext cx="2743200" cy="246221"/>
          </a:xfrm>
          <a:prstGeom prst="rect">
            <a:avLst/>
          </a:prstGeom>
          <a:noFill/>
          <a:ln w="9525">
            <a:noFill/>
            <a:miter lim="800000"/>
            <a:headEnd/>
            <a:tailEnd/>
          </a:ln>
        </p:spPr>
        <p:txBody>
          <a:bodyPr wrap="square">
            <a:spAutoFit/>
          </a:bodyPr>
          <a:lstStyle/>
          <a:p>
            <a:r>
              <a:rPr lang="en-US" sz="1000" b="0" dirty="0">
                <a:solidFill>
                  <a:srgbClr val="FFFFFF"/>
                </a:solidFill>
              </a:rPr>
              <a:t>Source: </a:t>
            </a:r>
            <a:r>
              <a:rPr lang="en-US" sz="1000" b="0" dirty="0" smtClean="0">
                <a:solidFill>
                  <a:srgbClr val="FFFFFF"/>
                </a:solidFill>
              </a:rPr>
              <a:t>Wikipedia (The Scream)</a:t>
            </a:r>
            <a:endParaRPr lang="en-US" sz="1000" b="0" dirty="0">
              <a:solidFill>
                <a:srgbClr val="FFFFFF"/>
              </a:solidFill>
            </a:endParaRPr>
          </a:p>
        </p:txBody>
      </p:sp>
    </p:spTree>
    <p:extLst>
      <p:ext uri="{BB962C8B-B14F-4D97-AF65-F5344CB8AC3E}">
        <p14:creationId xmlns:p14="http://schemas.microsoft.com/office/powerpoint/2010/main" val="322851415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itennoj_honbo_garden06s3200.jpg"/>
          <p:cNvPicPr>
            <a:picLocks noChangeAspect="1"/>
          </p:cNvPicPr>
          <p:nvPr/>
        </p:nvPicPr>
        <p:blipFill>
          <a:blip r:embed="rId2" cstate="print"/>
          <a:stretch>
            <a:fillRect/>
          </a:stretch>
        </p:blipFill>
        <p:spPr>
          <a:xfrm>
            <a:off x="-550688" y="0"/>
            <a:ext cx="10245376" cy="6857999"/>
          </a:xfrm>
          <a:prstGeom prst="rect">
            <a:avLst/>
          </a:prstGeom>
        </p:spPr>
      </p:pic>
      <p:sp>
        <p:nvSpPr>
          <p:cNvPr id="5" name="TextBox 3"/>
          <p:cNvSpPr txBox="1">
            <a:spLocks noChangeArrowheads="1"/>
          </p:cNvSpPr>
          <p:nvPr/>
        </p:nvSpPr>
        <p:spPr bwMode="auto">
          <a:xfrm>
            <a:off x="0" y="6611938"/>
            <a:ext cx="2743200" cy="246221"/>
          </a:xfrm>
          <a:prstGeom prst="rect">
            <a:avLst/>
          </a:prstGeom>
          <a:noFill/>
          <a:ln w="9525">
            <a:noFill/>
            <a:miter lim="800000"/>
            <a:headEnd/>
            <a:tailEnd/>
          </a:ln>
        </p:spPr>
        <p:txBody>
          <a:bodyPr wrap="square">
            <a:spAutoFit/>
          </a:bodyPr>
          <a:lstStyle/>
          <a:p>
            <a:r>
              <a:rPr lang="en-US" sz="1000" b="0" dirty="0">
                <a:solidFill>
                  <a:srgbClr val="FFFFFF"/>
                </a:solidFill>
              </a:rPr>
              <a:t>Source: </a:t>
            </a:r>
            <a:r>
              <a:rPr lang="en-US" sz="1000" b="0" dirty="0" smtClean="0">
                <a:solidFill>
                  <a:srgbClr val="FFFFFF"/>
                </a:solidFill>
              </a:rPr>
              <a:t>Wikipedia (Japanese rock garden)</a:t>
            </a:r>
            <a:endParaRPr lang="en-US" sz="1000" b="0" dirty="0">
              <a:solidFill>
                <a:srgbClr val="FFFFFF"/>
              </a:solidFill>
            </a:endParaRPr>
          </a:p>
        </p:txBody>
      </p:sp>
    </p:spTree>
    <p:extLst>
      <p:ext uri="{BB962C8B-B14F-4D97-AF65-F5344CB8AC3E}">
        <p14:creationId xmlns:p14="http://schemas.microsoft.com/office/powerpoint/2010/main" val="17072450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will I actually learn Hadoop?</a:t>
            </a:r>
            <a:endParaRPr lang="en-US" dirty="0"/>
          </a:p>
        </p:txBody>
      </p:sp>
      <p:sp>
        <p:nvSpPr>
          <p:cNvPr id="3" name="Content Placeholder 2"/>
          <p:cNvSpPr>
            <a:spLocks noGrp="1"/>
          </p:cNvSpPr>
          <p:nvPr>
            <p:ph idx="1"/>
          </p:nvPr>
        </p:nvSpPr>
        <p:spPr/>
        <p:txBody>
          <a:bodyPr/>
          <a:lstStyle/>
          <a:p>
            <a:r>
              <a:rPr lang="en-US" dirty="0" smtClean="0"/>
              <a:t>This class session</a:t>
            </a:r>
          </a:p>
          <a:p>
            <a:r>
              <a:rPr lang="en-US" dirty="0" smtClean="0"/>
              <a:t>Hadoop: The Definitive Guide</a:t>
            </a:r>
          </a:p>
          <a:p>
            <a:r>
              <a:rPr lang="en-US" dirty="0" smtClean="0"/>
              <a:t>RTFM</a:t>
            </a:r>
          </a:p>
          <a:p>
            <a:r>
              <a:rPr lang="en-US" dirty="0" smtClean="0"/>
              <a:t>RTFC(!)</a:t>
            </a:r>
            <a:endParaRPr lang="en-US" dirty="0"/>
          </a:p>
        </p:txBody>
      </p:sp>
    </p:spTree>
    <p:extLst>
      <p:ext uri="{BB962C8B-B14F-4D97-AF65-F5344CB8AC3E}">
        <p14:creationId xmlns:p14="http://schemas.microsoft.com/office/powerpoint/2010/main" val="30756607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Materials in the course</a:t>
            </a:r>
            <a:endParaRPr lang="en-US" dirty="0"/>
          </a:p>
        </p:txBody>
      </p:sp>
      <p:sp>
        <p:nvSpPr>
          <p:cNvPr id="3" name="Content Placeholder 2"/>
          <p:cNvSpPr>
            <a:spLocks noGrp="1"/>
          </p:cNvSpPr>
          <p:nvPr>
            <p:ph idx="1"/>
          </p:nvPr>
        </p:nvSpPr>
        <p:spPr/>
        <p:txBody>
          <a:bodyPr/>
          <a:lstStyle/>
          <a:p>
            <a:r>
              <a:rPr lang="en-US" dirty="0" smtClean="0"/>
              <a:t>The course homepage</a:t>
            </a:r>
          </a:p>
          <a:p>
            <a:r>
              <a:rPr lang="en-US" dirty="0"/>
              <a:t>Hadoop: The Definitive Guide</a:t>
            </a:r>
          </a:p>
          <a:p>
            <a:r>
              <a:rPr lang="en-US" dirty="0" smtClean="0"/>
              <a:t>Data-Intensive Text Processing with MapReduce</a:t>
            </a:r>
          </a:p>
          <a:p>
            <a:r>
              <a:rPr lang="en-US" dirty="0" smtClean="0"/>
              <a:t>Cloud</a:t>
            </a:r>
            <a:r>
              <a:rPr lang="en-US" baseline="30000" dirty="0" smtClean="0"/>
              <a:t>9</a:t>
            </a:r>
          </a:p>
          <a:p>
            <a:endParaRPr lang="en-US" dirty="0" smtClean="0"/>
          </a:p>
        </p:txBody>
      </p:sp>
      <p:sp>
        <p:nvSpPr>
          <p:cNvPr id="4" name="Text Box 4"/>
          <p:cNvSpPr txBox="1">
            <a:spLocks noChangeArrowheads="1"/>
          </p:cNvSpPr>
          <p:nvPr/>
        </p:nvSpPr>
        <p:spPr bwMode="auto">
          <a:xfrm>
            <a:off x="4343400" y="5638800"/>
            <a:ext cx="4419600" cy="830997"/>
          </a:xfrm>
          <a:prstGeom prst="rect">
            <a:avLst/>
          </a:prstGeom>
          <a:noFill/>
          <a:ln w="9525">
            <a:noFill/>
            <a:miter lim="800000"/>
            <a:headEnd/>
            <a:tailEnd/>
          </a:ln>
        </p:spPr>
        <p:txBody>
          <a:bodyPr wrap="square">
            <a:spAutoFit/>
          </a:bodyPr>
          <a:lstStyle/>
          <a:p>
            <a:r>
              <a:rPr lang="en-US" sz="2400" dirty="0" smtClean="0">
                <a:solidFill>
                  <a:srgbClr val="FF0000"/>
                </a:solidFill>
                <a:latin typeface="Gill Sans"/>
                <a:cs typeface="Gill Sans"/>
              </a:rPr>
              <a:t>Take advantage of </a:t>
            </a:r>
            <a:r>
              <a:rPr lang="en-US" sz="2400" dirty="0" err="1" smtClean="0">
                <a:solidFill>
                  <a:srgbClr val="FF0000"/>
                </a:solidFill>
                <a:latin typeface="Gill Sans"/>
                <a:cs typeface="Gill Sans"/>
              </a:rPr>
              <a:t>GitHub</a:t>
            </a:r>
            <a:r>
              <a:rPr lang="en-US" sz="2400" dirty="0" smtClean="0">
                <a:solidFill>
                  <a:srgbClr val="FF0000"/>
                </a:solidFill>
                <a:latin typeface="Gill Sans"/>
                <a:cs typeface="Gill Sans"/>
              </a:rPr>
              <a:t>!</a:t>
            </a:r>
            <a:br>
              <a:rPr lang="en-US" sz="2400" dirty="0" smtClean="0">
                <a:solidFill>
                  <a:srgbClr val="FF0000"/>
                </a:solidFill>
                <a:latin typeface="Gill Sans"/>
                <a:cs typeface="Gill Sans"/>
              </a:rPr>
            </a:br>
            <a:r>
              <a:rPr lang="en-US" sz="2400" b="0" dirty="0" smtClean="0">
                <a:solidFill>
                  <a:srgbClr val="FF0000"/>
                </a:solidFill>
                <a:latin typeface="Gill Sans"/>
                <a:cs typeface="Gill Sans"/>
              </a:rPr>
              <a:t>clone, branch, send pull request</a:t>
            </a:r>
            <a:endParaRPr lang="en-US" sz="2400" b="0" dirty="0">
              <a:solidFill>
                <a:srgbClr val="FF0000"/>
              </a:solidFill>
              <a:latin typeface="Gill Sans"/>
              <a:cs typeface="Gill Sans"/>
            </a:endParaRPr>
          </a:p>
        </p:txBody>
      </p:sp>
    </p:spTree>
    <p:extLst>
      <p:ext uri="{BB962C8B-B14F-4D97-AF65-F5344CB8AC3E}">
        <p14:creationId xmlns:p14="http://schemas.microsoft.com/office/powerpoint/2010/main" val="160814554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lephant_and_Mahout.JPG"/>
          <p:cNvPicPr>
            <a:picLocks noChangeAspect="1"/>
          </p:cNvPicPr>
          <p:nvPr/>
        </p:nvPicPr>
        <p:blipFill>
          <a:blip r:embed="rId2" cstate="print"/>
          <a:stretch>
            <a:fillRect/>
          </a:stretch>
        </p:blipFill>
        <p:spPr>
          <a:xfrm>
            <a:off x="-628832" y="0"/>
            <a:ext cx="10401664" cy="6858000"/>
          </a:xfrm>
          <a:prstGeom prst="rect">
            <a:avLst/>
          </a:prstGeom>
        </p:spPr>
      </p:pic>
      <p:sp>
        <p:nvSpPr>
          <p:cNvPr id="7" name="TextBox 3"/>
          <p:cNvSpPr txBox="1">
            <a:spLocks noChangeArrowheads="1"/>
          </p:cNvSpPr>
          <p:nvPr/>
        </p:nvSpPr>
        <p:spPr bwMode="auto">
          <a:xfrm>
            <a:off x="0" y="6611938"/>
            <a:ext cx="2743200" cy="246221"/>
          </a:xfrm>
          <a:prstGeom prst="rect">
            <a:avLst/>
          </a:prstGeom>
          <a:noFill/>
          <a:ln w="9525">
            <a:noFill/>
            <a:miter lim="800000"/>
            <a:headEnd/>
            <a:tailEnd/>
          </a:ln>
        </p:spPr>
        <p:txBody>
          <a:bodyPr wrap="square">
            <a:spAutoFit/>
          </a:bodyPr>
          <a:lstStyle/>
          <a:p>
            <a:r>
              <a:rPr lang="en-US" sz="1000" b="0" dirty="0">
                <a:solidFill>
                  <a:schemeClr val="bg2"/>
                </a:solidFill>
              </a:rPr>
              <a:t>Source: </a:t>
            </a:r>
            <a:r>
              <a:rPr lang="en-US" sz="1000" b="0" dirty="0" smtClean="0">
                <a:solidFill>
                  <a:schemeClr val="bg2"/>
                </a:solidFill>
              </a:rPr>
              <a:t>Wikipedia (Mahout)</a:t>
            </a:r>
            <a:endParaRPr lang="en-US" sz="1000" b="0" dirty="0">
              <a:solidFill>
                <a:schemeClr val="bg2"/>
              </a:solidFill>
            </a:endParaRPr>
          </a:p>
        </p:txBody>
      </p:sp>
    </p:spTree>
    <p:extLst>
      <p:ext uri="{BB962C8B-B14F-4D97-AF65-F5344CB8AC3E}">
        <p14:creationId xmlns:p14="http://schemas.microsoft.com/office/powerpoint/2010/main" val="18685018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Hadoop API*</a:t>
            </a:r>
            <a:endParaRPr lang="en-US" dirty="0"/>
          </a:p>
        </p:txBody>
      </p:sp>
      <p:sp>
        <p:nvSpPr>
          <p:cNvPr id="3" name="Content Placeholder 2"/>
          <p:cNvSpPr>
            <a:spLocks noGrp="1"/>
          </p:cNvSpPr>
          <p:nvPr>
            <p:ph idx="1"/>
          </p:nvPr>
        </p:nvSpPr>
        <p:spPr/>
        <p:txBody>
          <a:bodyPr/>
          <a:lstStyle/>
          <a:p>
            <a:r>
              <a:rPr lang="en-US" dirty="0" smtClean="0"/>
              <a:t>Mapper</a:t>
            </a:r>
          </a:p>
          <a:p>
            <a:pPr lvl="1"/>
            <a:r>
              <a:rPr lang="en-US" dirty="0"/>
              <a:t>void setup(</a:t>
            </a:r>
            <a:r>
              <a:rPr lang="en-US" dirty="0" err="1"/>
              <a:t>Mapper.Context</a:t>
            </a:r>
            <a:r>
              <a:rPr lang="en-US" dirty="0"/>
              <a:t> context)</a:t>
            </a:r>
            <a:br>
              <a:rPr lang="en-US" dirty="0"/>
            </a:br>
            <a:r>
              <a:rPr lang="en-US" dirty="0"/>
              <a:t>Called once at the beginning of the </a:t>
            </a:r>
            <a:r>
              <a:rPr lang="en-US" dirty="0" smtClean="0"/>
              <a:t>task</a:t>
            </a:r>
          </a:p>
          <a:p>
            <a:pPr lvl="1"/>
            <a:r>
              <a:rPr lang="en-US" dirty="0" smtClean="0"/>
              <a:t>void map</a:t>
            </a:r>
            <a:r>
              <a:rPr lang="en-US" dirty="0"/>
              <a:t>(</a:t>
            </a:r>
            <a:r>
              <a:rPr lang="en-US" dirty="0" smtClean="0"/>
              <a:t>K </a:t>
            </a:r>
            <a:r>
              <a:rPr lang="en-US" dirty="0"/>
              <a:t>key, </a:t>
            </a:r>
            <a:r>
              <a:rPr lang="en-US" dirty="0" smtClean="0"/>
              <a:t>V </a:t>
            </a:r>
            <a:r>
              <a:rPr lang="en-US" dirty="0"/>
              <a:t>value, </a:t>
            </a:r>
            <a:r>
              <a:rPr lang="en-US" dirty="0" err="1"/>
              <a:t>Mapper.Context</a:t>
            </a:r>
            <a:r>
              <a:rPr lang="en-US" dirty="0"/>
              <a:t> context</a:t>
            </a:r>
            <a:r>
              <a:rPr lang="en-US" dirty="0" smtClean="0"/>
              <a:t>)</a:t>
            </a:r>
            <a:br>
              <a:rPr lang="en-US" dirty="0" smtClean="0"/>
            </a:br>
            <a:r>
              <a:rPr lang="en-US" dirty="0" smtClean="0"/>
              <a:t>Called </a:t>
            </a:r>
            <a:r>
              <a:rPr lang="en-US" dirty="0"/>
              <a:t>once for each key/value pair in the input </a:t>
            </a:r>
            <a:r>
              <a:rPr lang="en-US" dirty="0" smtClean="0"/>
              <a:t>split</a:t>
            </a:r>
          </a:p>
          <a:p>
            <a:pPr lvl="1"/>
            <a:r>
              <a:rPr lang="en-US" dirty="0"/>
              <a:t>void cleanup(</a:t>
            </a:r>
            <a:r>
              <a:rPr lang="en-US" dirty="0" err="1"/>
              <a:t>Mapper.Context</a:t>
            </a:r>
            <a:r>
              <a:rPr lang="en-US" dirty="0"/>
              <a:t> context)</a:t>
            </a:r>
            <a:br>
              <a:rPr lang="en-US" dirty="0"/>
            </a:br>
            <a:r>
              <a:rPr lang="en-US" dirty="0"/>
              <a:t>Called once at the end of the </a:t>
            </a:r>
            <a:r>
              <a:rPr lang="en-US" dirty="0" smtClean="0"/>
              <a:t>task</a:t>
            </a:r>
            <a:endParaRPr lang="en-US" dirty="0"/>
          </a:p>
          <a:p>
            <a:r>
              <a:rPr lang="en-US" dirty="0" smtClean="0"/>
              <a:t>Reducer/Combiner</a:t>
            </a:r>
          </a:p>
          <a:p>
            <a:pPr lvl="1"/>
            <a:r>
              <a:rPr lang="en-US" dirty="0" smtClean="0"/>
              <a:t>void setup(</a:t>
            </a:r>
            <a:r>
              <a:rPr lang="en-US" dirty="0" err="1" smtClean="0"/>
              <a:t>Reducer.Context</a:t>
            </a:r>
            <a:r>
              <a:rPr lang="en-US" dirty="0" smtClean="0"/>
              <a:t> </a:t>
            </a:r>
            <a:r>
              <a:rPr lang="en-US" dirty="0"/>
              <a:t>context</a:t>
            </a:r>
            <a:r>
              <a:rPr lang="en-US" dirty="0" smtClean="0"/>
              <a:t>)</a:t>
            </a:r>
            <a:br>
              <a:rPr lang="en-US" dirty="0" smtClean="0"/>
            </a:br>
            <a:r>
              <a:rPr lang="en-US" dirty="0" smtClean="0"/>
              <a:t>Called </a:t>
            </a:r>
            <a:r>
              <a:rPr lang="en-US" dirty="0"/>
              <a:t>once at the start of the </a:t>
            </a:r>
            <a:r>
              <a:rPr lang="en-US" dirty="0" smtClean="0"/>
              <a:t>task</a:t>
            </a:r>
            <a:endParaRPr lang="en-US" dirty="0"/>
          </a:p>
          <a:p>
            <a:pPr lvl="1"/>
            <a:r>
              <a:rPr lang="en-US" dirty="0"/>
              <a:t>v</a:t>
            </a:r>
            <a:r>
              <a:rPr lang="en-US" dirty="0" smtClean="0"/>
              <a:t>oid reduce</a:t>
            </a:r>
            <a:r>
              <a:rPr lang="en-US" dirty="0"/>
              <a:t>(</a:t>
            </a:r>
            <a:r>
              <a:rPr lang="en-US" dirty="0" smtClean="0"/>
              <a:t>K </a:t>
            </a:r>
            <a:r>
              <a:rPr lang="en-US" dirty="0"/>
              <a:t>key, </a:t>
            </a:r>
            <a:r>
              <a:rPr lang="en-US" dirty="0" err="1"/>
              <a:t>Iterable</a:t>
            </a:r>
            <a:r>
              <a:rPr lang="en-US" dirty="0"/>
              <a:t>&lt;</a:t>
            </a:r>
            <a:r>
              <a:rPr lang="en-US" dirty="0" smtClean="0"/>
              <a:t>V&gt; </a:t>
            </a:r>
            <a:r>
              <a:rPr lang="en-US" dirty="0"/>
              <a:t>values, </a:t>
            </a:r>
            <a:r>
              <a:rPr lang="en-US" dirty="0" err="1" smtClean="0"/>
              <a:t>Reducer.Context</a:t>
            </a:r>
            <a:r>
              <a:rPr lang="en-US" dirty="0" smtClean="0"/>
              <a:t> </a:t>
            </a:r>
            <a:r>
              <a:rPr lang="en-US" dirty="0"/>
              <a:t>context</a:t>
            </a:r>
            <a:r>
              <a:rPr lang="en-US" dirty="0" smtClean="0"/>
              <a:t>)</a:t>
            </a:r>
            <a:br>
              <a:rPr lang="en-US" dirty="0" smtClean="0"/>
            </a:br>
            <a:r>
              <a:rPr lang="en-US" dirty="0" smtClean="0"/>
              <a:t>Called </a:t>
            </a:r>
            <a:r>
              <a:rPr lang="en-US" dirty="0"/>
              <a:t>once for each </a:t>
            </a:r>
            <a:r>
              <a:rPr lang="en-US" dirty="0" smtClean="0"/>
              <a:t>key</a:t>
            </a:r>
            <a:endParaRPr lang="en-US" dirty="0"/>
          </a:p>
          <a:p>
            <a:pPr lvl="1"/>
            <a:r>
              <a:rPr lang="en-US" dirty="0"/>
              <a:t>v</a:t>
            </a:r>
            <a:r>
              <a:rPr lang="en-US" dirty="0" smtClean="0"/>
              <a:t>oid cleanup(</a:t>
            </a:r>
            <a:r>
              <a:rPr lang="en-US" dirty="0" err="1" smtClean="0"/>
              <a:t>Reducer.Context</a:t>
            </a:r>
            <a:r>
              <a:rPr lang="en-US" dirty="0" smtClean="0"/>
              <a:t> </a:t>
            </a:r>
            <a:r>
              <a:rPr lang="en-US" dirty="0"/>
              <a:t>context</a:t>
            </a:r>
            <a:r>
              <a:rPr lang="en-US" dirty="0" smtClean="0"/>
              <a:t>)</a:t>
            </a:r>
            <a:br>
              <a:rPr lang="en-US" dirty="0" smtClean="0"/>
            </a:br>
            <a:r>
              <a:rPr lang="en-US" dirty="0" smtClean="0"/>
              <a:t>Called </a:t>
            </a:r>
            <a:r>
              <a:rPr lang="en-US" dirty="0"/>
              <a:t>once at the end of the </a:t>
            </a:r>
            <a:r>
              <a:rPr lang="en-US" dirty="0" smtClean="0"/>
              <a:t>task</a:t>
            </a:r>
          </a:p>
        </p:txBody>
      </p:sp>
      <p:sp>
        <p:nvSpPr>
          <p:cNvPr id="4" name="TextBox 3"/>
          <p:cNvSpPr txBox="1">
            <a:spLocks noChangeArrowheads="1"/>
          </p:cNvSpPr>
          <p:nvPr/>
        </p:nvSpPr>
        <p:spPr bwMode="auto">
          <a:xfrm>
            <a:off x="5020340" y="6324600"/>
            <a:ext cx="3971260" cy="338554"/>
          </a:xfrm>
          <a:prstGeom prst="rect">
            <a:avLst/>
          </a:prstGeom>
          <a:noFill/>
          <a:ln w="9525">
            <a:noFill/>
            <a:miter lim="800000"/>
            <a:headEnd/>
            <a:tailEnd/>
          </a:ln>
        </p:spPr>
        <p:txBody>
          <a:bodyPr wrap="none">
            <a:spAutoFit/>
          </a:bodyPr>
          <a:lstStyle/>
          <a:p>
            <a:r>
              <a:rPr lang="en-US" b="0" dirty="0" smtClean="0">
                <a:solidFill>
                  <a:schemeClr val="bg1"/>
                </a:solidFill>
                <a:latin typeface="Gill Sans"/>
                <a:cs typeface="Gill Sans"/>
              </a:rPr>
              <a:t>*Note that there are two versions of the API!</a:t>
            </a:r>
            <a:endParaRPr lang="en-US" b="0" dirty="0">
              <a:solidFill>
                <a:schemeClr val="bg1"/>
              </a:solidFill>
              <a:latin typeface="Gill Sans"/>
              <a:cs typeface="Gill Sans"/>
            </a:endParaRPr>
          </a:p>
        </p:txBody>
      </p:sp>
    </p:spTree>
    <p:extLst>
      <p:ext uri="{BB962C8B-B14F-4D97-AF65-F5344CB8AC3E}">
        <p14:creationId xmlns:p14="http://schemas.microsoft.com/office/powerpoint/2010/main" val="24638947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Hadoop API*</a:t>
            </a:r>
            <a:endParaRPr lang="en-US" dirty="0"/>
          </a:p>
        </p:txBody>
      </p:sp>
      <p:sp>
        <p:nvSpPr>
          <p:cNvPr id="3" name="Content Placeholder 2"/>
          <p:cNvSpPr>
            <a:spLocks noGrp="1"/>
          </p:cNvSpPr>
          <p:nvPr>
            <p:ph idx="1"/>
          </p:nvPr>
        </p:nvSpPr>
        <p:spPr/>
        <p:txBody>
          <a:bodyPr/>
          <a:lstStyle/>
          <a:p>
            <a:r>
              <a:rPr lang="en-US" dirty="0" err="1" smtClean="0"/>
              <a:t>Partitioner</a:t>
            </a:r>
            <a:endParaRPr lang="en-US" dirty="0" smtClean="0"/>
          </a:p>
          <a:p>
            <a:pPr lvl="1"/>
            <a:r>
              <a:rPr lang="en-US" dirty="0" err="1"/>
              <a:t>i</a:t>
            </a:r>
            <a:r>
              <a:rPr lang="en-US" dirty="0" err="1" smtClean="0"/>
              <a:t>nt</a:t>
            </a:r>
            <a:r>
              <a:rPr lang="en-US" dirty="0" smtClean="0"/>
              <a:t> </a:t>
            </a:r>
            <a:r>
              <a:rPr lang="en-US" dirty="0" err="1" smtClean="0"/>
              <a:t>getPartition</a:t>
            </a:r>
            <a:r>
              <a:rPr lang="en-US" dirty="0"/>
              <a:t>(</a:t>
            </a:r>
            <a:r>
              <a:rPr lang="en-US" dirty="0" smtClean="0"/>
              <a:t>K </a:t>
            </a:r>
            <a:r>
              <a:rPr lang="en-US" dirty="0"/>
              <a:t>key, </a:t>
            </a:r>
            <a:r>
              <a:rPr lang="en-US" dirty="0" smtClean="0"/>
              <a:t>V </a:t>
            </a:r>
            <a:r>
              <a:rPr lang="en-US" dirty="0"/>
              <a:t>value, </a:t>
            </a:r>
            <a:r>
              <a:rPr lang="en-US" dirty="0" err="1"/>
              <a:t>int</a:t>
            </a:r>
            <a:r>
              <a:rPr lang="en-US" dirty="0"/>
              <a:t> </a:t>
            </a:r>
            <a:r>
              <a:rPr lang="en-US" dirty="0" err="1"/>
              <a:t>numPartitions</a:t>
            </a:r>
            <a:r>
              <a:rPr lang="en-US" dirty="0" smtClean="0"/>
              <a:t>)</a:t>
            </a:r>
            <a:br>
              <a:rPr lang="en-US" dirty="0" smtClean="0"/>
            </a:br>
            <a:r>
              <a:rPr lang="en-US" dirty="0" smtClean="0"/>
              <a:t>Get </a:t>
            </a:r>
            <a:r>
              <a:rPr lang="en-US" dirty="0"/>
              <a:t>the partition number </a:t>
            </a:r>
            <a:r>
              <a:rPr lang="en-US" dirty="0" smtClean="0"/>
              <a:t>given total </a:t>
            </a:r>
            <a:r>
              <a:rPr lang="en-US" dirty="0"/>
              <a:t>number of partitions </a:t>
            </a:r>
          </a:p>
          <a:p>
            <a:r>
              <a:rPr lang="en-US" dirty="0" smtClean="0"/>
              <a:t>Job</a:t>
            </a:r>
          </a:p>
          <a:p>
            <a:pPr lvl="1"/>
            <a:r>
              <a:rPr lang="en-US" dirty="0" smtClean="0"/>
              <a:t>Represents a packaged Hadoop job for submission to cluster</a:t>
            </a:r>
          </a:p>
          <a:p>
            <a:pPr lvl="1"/>
            <a:r>
              <a:rPr lang="en-US" dirty="0" smtClean="0"/>
              <a:t>Need to specify input and output paths</a:t>
            </a:r>
          </a:p>
          <a:p>
            <a:pPr lvl="1"/>
            <a:r>
              <a:rPr lang="en-US" dirty="0"/>
              <a:t>Need to specify </a:t>
            </a:r>
            <a:r>
              <a:rPr lang="en-US" dirty="0" smtClean="0"/>
              <a:t>input and output formats</a:t>
            </a:r>
          </a:p>
          <a:p>
            <a:pPr lvl="1"/>
            <a:r>
              <a:rPr lang="en-US" dirty="0"/>
              <a:t>Need to specify </a:t>
            </a:r>
            <a:r>
              <a:rPr lang="en-US" dirty="0" smtClean="0"/>
              <a:t>mapper, reducer, combiner, </a:t>
            </a:r>
            <a:r>
              <a:rPr lang="en-US" dirty="0" err="1" smtClean="0"/>
              <a:t>partitioner</a:t>
            </a:r>
            <a:r>
              <a:rPr lang="en-US" dirty="0" smtClean="0"/>
              <a:t> classes</a:t>
            </a:r>
          </a:p>
          <a:p>
            <a:pPr lvl="1"/>
            <a:r>
              <a:rPr lang="en-US" dirty="0"/>
              <a:t>Need to specify </a:t>
            </a:r>
            <a:r>
              <a:rPr lang="en-US" dirty="0" smtClean="0"/>
              <a:t>intermediate/final key/value classes</a:t>
            </a:r>
          </a:p>
          <a:p>
            <a:pPr lvl="1"/>
            <a:r>
              <a:rPr lang="en-US" dirty="0" smtClean="0"/>
              <a:t>Need to specify number of reducers (but not mappers, why?)</a:t>
            </a:r>
          </a:p>
          <a:p>
            <a:pPr lvl="1"/>
            <a:r>
              <a:rPr lang="en-US" dirty="0" smtClean="0"/>
              <a:t>Don’t depend of defaults!</a:t>
            </a:r>
          </a:p>
        </p:txBody>
      </p:sp>
      <p:sp>
        <p:nvSpPr>
          <p:cNvPr id="4" name="TextBox 3"/>
          <p:cNvSpPr txBox="1">
            <a:spLocks noChangeArrowheads="1"/>
          </p:cNvSpPr>
          <p:nvPr/>
        </p:nvSpPr>
        <p:spPr bwMode="auto">
          <a:xfrm>
            <a:off x="5020340" y="6324600"/>
            <a:ext cx="3971260" cy="338554"/>
          </a:xfrm>
          <a:prstGeom prst="rect">
            <a:avLst/>
          </a:prstGeom>
          <a:noFill/>
          <a:ln w="9525">
            <a:noFill/>
            <a:miter lim="800000"/>
            <a:headEnd/>
            <a:tailEnd/>
          </a:ln>
        </p:spPr>
        <p:txBody>
          <a:bodyPr wrap="none">
            <a:spAutoFit/>
          </a:bodyPr>
          <a:lstStyle/>
          <a:p>
            <a:r>
              <a:rPr lang="en-US" b="0" dirty="0" smtClean="0">
                <a:solidFill>
                  <a:schemeClr val="bg1"/>
                </a:solidFill>
                <a:latin typeface="Gill Sans"/>
                <a:cs typeface="Gill Sans"/>
              </a:rPr>
              <a:t>*Note that there are two versions of the API!</a:t>
            </a:r>
            <a:endParaRPr lang="en-US" b="0" dirty="0">
              <a:solidFill>
                <a:schemeClr val="bg1"/>
              </a:solidFill>
              <a:latin typeface="Gill Sans"/>
              <a:cs typeface="Gill Sans"/>
            </a:endParaRPr>
          </a:p>
        </p:txBody>
      </p:sp>
    </p:spTree>
    <p:extLst>
      <p:ext uri="{BB962C8B-B14F-4D97-AF65-F5344CB8AC3E}">
        <p14:creationId xmlns:p14="http://schemas.microsoft.com/office/powerpoint/2010/main" val="6954770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80px-Volt_Királyi_palota_(138._számú_műemlék)_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9143999" cy="6858001"/>
          </a:xfrm>
          <a:prstGeom prst="rect">
            <a:avLst/>
          </a:prstGeom>
        </p:spPr>
      </p:pic>
      <p:sp>
        <p:nvSpPr>
          <p:cNvPr id="5" name="Title 4"/>
          <p:cNvSpPr>
            <a:spLocks noGrp="1"/>
          </p:cNvSpPr>
          <p:nvPr>
            <p:ph type="title"/>
          </p:nvPr>
        </p:nvSpPr>
        <p:spPr/>
        <p:txBody>
          <a:bodyPr/>
          <a:lstStyle/>
          <a:p>
            <a:r>
              <a:rPr lang="en-US" dirty="0" smtClean="0"/>
              <a:t>A tale of two packages…</a:t>
            </a:r>
            <a:endParaRPr lang="en-US" dirty="0"/>
          </a:p>
        </p:txBody>
      </p:sp>
      <p:sp>
        <p:nvSpPr>
          <p:cNvPr id="7" name="Text Box 4"/>
          <p:cNvSpPr txBox="1">
            <a:spLocks noChangeArrowheads="1"/>
          </p:cNvSpPr>
          <p:nvPr/>
        </p:nvSpPr>
        <p:spPr bwMode="auto">
          <a:xfrm>
            <a:off x="3352800" y="1219200"/>
            <a:ext cx="3657600" cy="707886"/>
          </a:xfrm>
          <a:prstGeom prst="rect">
            <a:avLst/>
          </a:prstGeom>
          <a:noFill/>
          <a:ln w="9525">
            <a:noFill/>
            <a:miter lim="800000"/>
            <a:headEnd/>
            <a:tailEnd/>
          </a:ln>
        </p:spPr>
        <p:txBody>
          <a:bodyPr wrap="square">
            <a:spAutoFit/>
          </a:bodyPr>
          <a:lstStyle/>
          <a:p>
            <a:r>
              <a:rPr lang="en-US" sz="2000" b="0" dirty="0" err="1">
                <a:latin typeface="Gill Sans"/>
                <a:cs typeface="Gill Sans"/>
              </a:rPr>
              <a:t>org.apache.hadoop.mapreduce</a:t>
            </a:r>
            <a:r>
              <a:rPr lang="en-US" sz="2000" b="0" dirty="0">
                <a:latin typeface="Gill Sans"/>
                <a:cs typeface="Gill Sans"/>
              </a:rPr>
              <a:t> </a:t>
            </a:r>
            <a:endParaRPr lang="en-US" sz="2000" b="0" dirty="0" smtClean="0">
              <a:latin typeface="Gill Sans"/>
              <a:cs typeface="Gill Sans"/>
            </a:endParaRPr>
          </a:p>
          <a:p>
            <a:r>
              <a:rPr lang="en-US" sz="2000" b="0" dirty="0" err="1" smtClean="0">
                <a:latin typeface="Gill Sans"/>
                <a:cs typeface="Gill Sans"/>
              </a:rPr>
              <a:t>org.apache.hadoop.mapred</a:t>
            </a:r>
            <a:endParaRPr lang="en-US" sz="2000" b="0" dirty="0">
              <a:latin typeface="Gill Sans"/>
              <a:cs typeface="Gill Sans"/>
            </a:endParaRPr>
          </a:p>
        </p:txBody>
      </p:sp>
      <p:sp>
        <p:nvSpPr>
          <p:cNvPr id="8" name="TextBox 3"/>
          <p:cNvSpPr txBox="1">
            <a:spLocks noChangeArrowheads="1"/>
          </p:cNvSpPr>
          <p:nvPr/>
        </p:nvSpPr>
        <p:spPr bwMode="auto">
          <a:xfrm>
            <a:off x="0" y="6611938"/>
            <a:ext cx="2743200" cy="246221"/>
          </a:xfrm>
          <a:prstGeom prst="rect">
            <a:avLst/>
          </a:prstGeom>
          <a:noFill/>
          <a:ln w="9525">
            <a:noFill/>
            <a:miter lim="800000"/>
            <a:headEnd/>
            <a:tailEnd/>
          </a:ln>
        </p:spPr>
        <p:txBody>
          <a:bodyPr wrap="square">
            <a:spAutoFit/>
          </a:bodyPr>
          <a:lstStyle/>
          <a:p>
            <a:r>
              <a:rPr lang="en-US" sz="1000" b="0" dirty="0">
                <a:solidFill>
                  <a:srgbClr val="FFFFFF"/>
                </a:solidFill>
              </a:rPr>
              <a:t>Source: </a:t>
            </a:r>
            <a:r>
              <a:rPr lang="en-US" sz="1000" b="0" dirty="0" smtClean="0">
                <a:solidFill>
                  <a:srgbClr val="FFFFFF"/>
                </a:solidFill>
              </a:rPr>
              <a:t>Wikipedia (Budapest)</a:t>
            </a:r>
            <a:endParaRPr lang="en-US" sz="1000" b="0" dirty="0">
              <a:solidFill>
                <a:srgbClr val="FFFFFF"/>
              </a:solidFill>
            </a:endParaRPr>
          </a:p>
        </p:txBody>
      </p:sp>
    </p:spTree>
    <p:extLst>
      <p:ext uri="{BB962C8B-B14F-4D97-AF65-F5344CB8AC3E}">
        <p14:creationId xmlns:p14="http://schemas.microsoft.com/office/powerpoint/2010/main" val="2454074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lhc1.jpg"/>
          <p:cNvPicPr>
            <a:picLocks noChangeAspect="1"/>
          </p:cNvPicPr>
          <p:nvPr/>
        </p:nvPicPr>
        <p:blipFill>
          <a:blip r:embed="rId2" cstate="print"/>
          <a:srcRect/>
          <a:stretch>
            <a:fillRect/>
          </a:stretch>
        </p:blipFill>
        <p:spPr bwMode="auto">
          <a:xfrm>
            <a:off x="-976045" y="0"/>
            <a:ext cx="11110645" cy="6866996"/>
          </a:xfrm>
          <a:prstGeom prst="rect">
            <a:avLst/>
          </a:prstGeom>
          <a:noFill/>
          <a:ln w="9525">
            <a:noFill/>
            <a:miter lim="800000"/>
            <a:headEnd/>
            <a:tailEnd/>
          </a:ln>
        </p:spPr>
      </p:pic>
      <p:sp>
        <p:nvSpPr>
          <p:cNvPr id="4" name="TextBox 3"/>
          <p:cNvSpPr txBox="1">
            <a:spLocks noChangeArrowheads="1"/>
          </p:cNvSpPr>
          <p:nvPr/>
        </p:nvSpPr>
        <p:spPr bwMode="auto">
          <a:xfrm>
            <a:off x="0" y="6611938"/>
            <a:ext cx="2362200" cy="246062"/>
          </a:xfrm>
          <a:prstGeom prst="rect">
            <a:avLst/>
          </a:prstGeom>
          <a:noFill/>
          <a:ln w="9525">
            <a:noFill/>
            <a:miter lim="800000"/>
            <a:headEnd/>
            <a:tailEnd/>
          </a:ln>
        </p:spPr>
        <p:txBody>
          <a:bodyPr>
            <a:spAutoFit/>
          </a:bodyPr>
          <a:lstStyle/>
          <a:p>
            <a:r>
              <a:rPr lang="en-US" sz="1000" b="0" dirty="0" err="1" smtClean="0">
                <a:solidFill>
                  <a:srgbClr val="FFFFFF"/>
                </a:solidFill>
              </a:rPr>
              <a:t>Maximilien</a:t>
            </a:r>
            <a:r>
              <a:rPr lang="en-US" sz="1000" b="0" dirty="0" smtClean="0">
                <a:solidFill>
                  <a:srgbClr val="FFFFFF"/>
                </a:solidFill>
              </a:rPr>
              <a:t> Brice, © CERN</a:t>
            </a:r>
            <a:endParaRPr lang="en-US" sz="1000" b="0" dirty="0">
              <a:solidFill>
                <a:srgbClr val="FFFFFF"/>
              </a:solidFill>
            </a:endParaRPr>
          </a:p>
        </p:txBody>
      </p:sp>
    </p:spTree>
    <p:extLst>
      <p:ext uri="{BB962C8B-B14F-4D97-AF65-F5344CB8AC3E}">
        <p14:creationId xmlns:p14="http://schemas.microsoft.com/office/powerpoint/2010/main" val="19424557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smtClean="0">
                <a:solidFill>
                  <a:schemeClr val="bg2"/>
                </a:solidFill>
              </a:rPr>
              <a:t>Data Types in Hadoop: Keys and Values</a:t>
            </a:r>
          </a:p>
        </p:txBody>
      </p:sp>
      <p:sp>
        <p:nvSpPr>
          <p:cNvPr id="20483" name="TextBox 3"/>
          <p:cNvSpPr txBox="1">
            <a:spLocks noChangeArrowheads="1"/>
          </p:cNvSpPr>
          <p:nvPr/>
        </p:nvSpPr>
        <p:spPr bwMode="auto">
          <a:xfrm>
            <a:off x="2017713" y="1524000"/>
            <a:ext cx="1187570" cy="369332"/>
          </a:xfrm>
          <a:prstGeom prst="rect">
            <a:avLst/>
          </a:prstGeom>
          <a:noFill/>
          <a:ln w="9525">
            <a:noFill/>
            <a:miter lim="800000"/>
            <a:headEnd/>
            <a:tailEnd/>
          </a:ln>
        </p:spPr>
        <p:txBody>
          <a:bodyPr wrap="none">
            <a:spAutoFit/>
          </a:bodyPr>
          <a:lstStyle/>
          <a:p>
            <a:r>
              <a:rPr lang="en-US" sz="1800" i="1" dirty="0">
                <a:solidFill>
                  <a:srgbClr val="FF0000"/>
                </a:solidFill>
                <a:latin typeface="Gill Sans"/>
                <a:cs typeface="Gill Sans"/>
              </a:rPr>
              <a:t>Writable </a:t>
            </a:r>
          </a:p>
        </p:txBody>
      </p:sp>
      <p:sp>
        <p:nvSpPr>
          <p:cNvPr id="20484" name="TextBox 4"/>
          <p:cNvSpPr txBox="1">
            <a:spLocks noChangeArrowheads="1"/>
          </p:cNvSpPr>
          <p:nvPr/>
        </p:nvSpPr>
        <p:spPr bwMode="auto">
          <a:xfrm>
            <a:off x="4038600" y="1524000"/>
            <a:ext cx="4038600" cy="646331"/>
          </a:xfrm>
          <a:prstGeom prst="rect">
            <a:avLst/>
          </a:prstGeom>
          <a:noFill/>
          <a:ln w="9525">
            <a:noFill/>
            <a:miter lim="800000"/>
            <a:headEnd/>
            <a:tailEnd/>
          </a:ln>
        </p:spPr>
        <p:txBody>
          <a:bodyPr wrap="square">
            <a:spAutoFit/>
          </a:bodyPr>
          <a:lstStyle/>
          <a:p>
            <a:r>
              <a:rPr lang="en-US" sz="1800" b="0" dirty="0">
                <a:solidFill>
                  <a:schemeClr val="bg2"/>
                </a:solidFill>
                <a:latin typeface="Gill Sans"/>
                <a:cs typeface="Gill Sans"/>
              </a:rPr>
              <a:t>Defines a de/serialization protocol. Every data type in Hadoop is a Writable.</a:t>
            </a:r>
          </a:p>
        </p:txBody>
      </p:sp>
      <p:sp>
        <p:nvSpPr>
          <p:cNvPr id="16389" name="TextBox 5"/>
          <p:cNvSpPr txBox="1">
            <a:spLocks noChangeArrowheads="1"/>
          </p:cNvSpPr>
          <p:nvPr/>
        </p:nvSpPr>
        <p:spPr bwMode="auto">
          <a:xfrm>
            <a:off x="1415068" y="2525713"/>
            <a:ext cx="2394932" cy="369332"/>
          </a:xfrm>
          <a:prstGeom prst="rect">
            <a:avLst/>
          </a:prstGeom>
          <a:noFill/>
          <a:ln w="9525">
            <a:noFill/>
            <a:miter lim="800000"/>
            <a:headEnd/>
            <a:tailEnd/>
          </a:ln>
        </p:spPr>
        <p:txBody>
          <a:bodyPr wrap="none">
            <a:spAutoFit/>
          </a:bodyPr>
          <a:lstStyle/>
          <a:p>
            <a:r>
              <a:rPr lang="en-US" sz="1800" i="1" dirty="0" err="1">
                <a:solidFill>
                  <a:srgbClr val="FF0000"/>
                </a:solidFill>
                <a:latin typeface="Gill Sans"/>
                <a:cs typeface="Gill Sans"/>
              </a:rPr>
              <a:t>WritableComprable</a:t>
            </a:r>
            <a:endParaRPr lang="en-US" sz="1800" i="1" dirty="0">
              <a:solidFill>
                <a:srgbClr val="FF0000"/>
              </a:solidFill>
              <a:latin typeface="Gill Sans"/>
              <a:cs typeface="Gill Sans"/>
            </a:endParaRPr>
          </a:p>
        </p:txBody>
      </p:sp>
      <p:sp>
        <p:nvSpPr>
          <p:cNvPr id="16390" name="TextBox 6"/>
          <p:cNvSpPr txBox="1">
            <a:spLocks noChangeArrowheads="1"/>
          </p:cNvSpPr>
          <p:nvPr/>
        </p:nvSpPr>
        <p:spPr bwMode="auto">
          <a:xfrm>
            <a:off x="4038600" y="2525713"/>
            <a:ext cx="4038600" cy="646112"/>
          </a:xfrm>
          <a:prstGeom prst="rect">
            <a:avLst/>
          </a:prstGeom>
          <a:noFill/>
          <a:ln w="9525">
            <a:noFill/>
            <a:miter lim="800000"/>
            <a:headEnd/>
            <a:tailEnd/>
          </a:ln>
        </p:spPr>
        <p:txBody>
          <a:bodyPr wrap="square">
            <a:spAutoFit/>
          </a:bodyPr>
          <a:lstStyle/>
          <a:p>
            <a:r>
              <a:rPr lang="en-US" sz="1800" b="0" dirty="0">
                <a:solidFill>
                  <a:schemeClr val="bg2"/>
                </a:solidFill>
                <a:latin typeface="Gill Sans"/>
                <a:cs typeface="Gill Sans"/>
              </a:rPr>
              <a:t>Defines a sort order.  All keys must be of this type (but not values).</a:t>
            </a:r>
          </a:p>
        </p:txBody>
      </p:sp>
      <p:cxnSp>
        <p:nvCxnSpPr>
          <p:cNvPr id="16391" name="Straight Arrow Connector 8"/>
          <p:cNvCxnSpPr>
            <a:cxnSpLocks noChangeShapeType="1"/>
          </p:cNvCxnSpPr>
          <p:nvPr/>
        </p:nvCxnSpPr>
        <p:spPr bwMode="auto">
          <a:xfrm rot="16200000" flipV="1">
            <a:off x="2279650" y="2209801"/>
            <a:ext cx="631825" cy="0"/>
          </a:xfrm>
          <a:prstGeom prst="straightConnector1">
            <a:avLst/>
          </a:prstGeom>
          <a:ln>
            <a:headEnd/>
            <a:tailEnd type="arrow" w="med" len="med"/>
          </a:ln>
        </p:spPr>
        <p:style>
          <a:lnRef idx="2">
            <a:schemeClr val="dk1"/>
          </a:lnRef>
          <a:fillRef idx="0">
            <a:schemeClr val="dk1"/>
          </a:fillRef>
          <a:effectRef idx="1">
            <a:schemeClr val="dk1"/>
          </a:effectRef>
          <a:fontRef idx="minor">
            <a:schemeClr val="tx1"/>
          </a:fontRef>
        </p:style>
      </p:cxnSp>
      <p:sp>
        <p:nvSpPr>
          <p:cNvPr id="16392" name="TextBox 9"/>
          <p:cNvSpPr txBox="1">
            <a:spLocks noChangeArrowheads="1"/>
          </p:cNvSpPr>
          <p:nvPr/>
        </p:nvSpPr>
        <p:spPr bwMode="auto">
          <a:xfrm>
            <a:off x="1849438" y="4114800"/>
            <a:ext cx="1330412" cy="1077218"/>
          </a:xfrm>
          <a:prstGeom prst="rect">
            <a:avLst/>
          </a:prstGeom>
          <a:noFill/>
          <a:ln w="9525">
            <a:noFill/>
            <a:miter lim="800000"/>
            <a:headEnd/>
            <a:tailEnd/>
          </a:ln>
        </p:spPr>
        <p:txBody>
          <a:bodyPr wrap="none">
            <a:spAutoFit/>
          </a:bodyPr>
          <a:lstStyle/>
          <a:p>
            <a:r>
              <a:rPr lang="en-US" b="0" dirty="0" err="1">
                <a:solidFill>
                  <a:schemeClr val="bg2"/>
                </a:solidFill>
                <a:latin typeface="Gill Sans"/>
                <a:cs typeface="Gill Sans"/>
              </a:rPr>
              <a:t>IntWritable</a:t>
            </a:r>
            <a:r>
              <a:rPr lang="en-US" b="0" dirty="0">
                <a:solidFill>
                  <a:schemeClr val="bg2"/>
                </a:solidFill>
                <a:latin typeface="Gill Sans"/>
                <a:cs typeface="Gill Sans"/>
              </a:rPr>
              <a:t/>
            </a:r>
            <a:br>
              <a:rPr lang="en-US" b="0" dirty="0">
                <a:solidFill>
                  <a:schemeClr val="bg2"/>
                </a:solidFill>
                <a:latin typeface="Gill Sans"/>
                <a:cs typeface="Gill Sans"/>
              </a:rPr>
            </a:br>
            <a:r>
              <a:rPr lang="en-US" b="0" dirty="0" err="1">
                <a:solidFill>
                  <a:schemeClr val="bg2"/>
                </a:solidFill>
                <a:latin typeface="Gill Sans"/>
                <a:cs typeface="Gill Sans"/>
              </a:rPr>
              <a:t>LongWritable</a:t>
            </a:r>
            <a:endParaRPr lang="en-US" b="0" dirty="0">
              <a:solidFill>
                <a:schemeClr val="bg2"/>
              </a:solidFill>
              <a:latin typeface="Gill Sans"/>
              <a:cs typeface="Gill Sans"/>
            </a:endParaRPr>
          </a:p>
          <a:p>
            <a:r>
              <a:rPr lang="en-US" b="0" dirty="0">
                <a:solidFill>
                  <a:schemeClr val="bg2"/>
                </a:solidFill>
                <a:latin typeface="Gill Sans"/>
                <a:cs typeface="Gill Sans"/>
              </a:rPr>
              <a:t>Text</a:t>
            </a:r>
          </a:p>
          <a:p>
            <a:r>
              <a:rPr lang="en-US" b="0" dirty="0">
                <a:solidFill>
                  <a:schemeClr val="bg2"/>
                </a:solidFill>
                <a:latin typeface="Gill Sans"/>
                <a:cs typeface="Gill Sans"/>
              </a:rPr>
              <a:t>…</a:t>
            </a:r>
          </a:p>
        </p:txBody>
      </p:sp>
      <p:cxnSp>
        <p:nvCxnSpPr>
          <p:cNvPr id="16393" name="Straight Arrow Connector 11"/>
          <p:cNvCxnSpPr>
            <a:cxnSpLocks noChangeShapeType="1"/>
          </p:cNvCxnSpPr>
          <p:nvPr/>
        </p:nvCxnSpPr>
        <p:spPr bwMode="auto">
          <a:xfrm rot="5400000" flipH="1" flipV="1">
            <a:off x="1986757" y="3505994"/>
            <a:ext cx="1219200" cy="1587"/>
          </a:xfrm>
          <a:prstGeom prst="straightConnector1">
            <a:avLst/>
          </a:prstGeom>
          <a:ln>
            <a:headEnd/>
            <a:tailEnd type="arrow" w="med" len="med"/>
          </a:ln>
        </p:spPr>
        <p:style>
          <a:lnRef idx="2">
            <a:schemeClr val="dk1"/>
          </a:lnRef>
          <a:fillRef idx="0">
            <a:schemeClr val="dk1"/>
          </a:fillRef>
          <a:effectRef idx="1">
            <a:schemeClr val="dk1"/>
          </a:effectRef>
          <a:fontRef idx="minor">
            <a:schemeClr val="tx1"/>
          </a:fontRef>
        </p:style>
      </p:cxnSp>
      <p:sp>
        <p:nvSpPr>
          <p:cNvPr id="10" name="TextBox 6"/>
          <p:cNvSpPr txBox="1">
            <a:spLocks noChangeArrowheads="1"/>
          </p:cNvSpPr>
          <p:nvPr/>
        </p:nvSpPr>
        <p:spPr bwMode="auto">
          <a:xfrm>
            <a:off x="4038600" y="4078288"/>
            <a:ext cx="4038600" cy="369332"/>
          </a:xfrm>
          <a:prstGeom prst="rect">
            <a:avLst/>
          </a:prstGeom>
          <a:noFill/>
          <a:ln w="9525">
            <a:noFill/>
            <a:miter lim="800000"/>
            <a:headEnd/>
            <a:tailEnd/>
          </a:ln>
        </p:spPr>
        <p:txBody>
          <a:bodyPr wrap="square">
            <a:spAutoFit/>
          </a:bodyPr>
          <a:lstStyle/>
          <a:p>
            <a:r>
              <a:rPr lang="en-US" sz="1800" b="0" dirty="0">
                <a:solidFill>
                  <a:schemeClr val="bg2"/>
                </a:solidFill>
                <a:latin typeface="Gill Sans"/>
                <a:cs typeface="Gill Sans"/>
              </a:rPr>
              <a:t>Concrete classes for different data types.</a:t>
            </a:r>
          </a:p>
        </p:txBody>
      </p:sp>
      <p:sp>
        <p:nvSpPr>
          <p:cNvPr id="11" name="TextBox 9"/>
          <p:cNvSpPr txBox="1">
            <a:spLocks noChangeArrowheads="1"/>
          </p:cNvSpPr>
          <p:nvPr/>
        </p:nvSpPr>
        <p:spPr bwMode="auto">
          <a:xfrm>
            <a:off x="1752600" y="5822533"/>
            <a:ext cx="1334620" cy="338554"/>
          </a:xfrm>
          <a:prstGeom prst="rect">
            <a:avLst/>
          </a:prstGeom>
          <a:noFill/>
          <a:ln w="9525">
            <a:noFill/>
            <a:miter lim="800000"/>
            <a:headEnd/>
            <a:tailEnd/>
          </a:ln>
        </p:spPr>
        <p:txBody>
          <a:bodyPr wrap="none">
            <a:spAutoFit/>
          </a:bodyPr>
          <a:lstStyle/>
          <a:p>
            <a:r>
              <a:rPr lang="en-US" b="0" dirty="0" err="1" smtClean="0">
                <a:solidFill>
                  <a:schemeClr val="bg2"/>
                </a:solidFill>
                <a:latin typeface="Gill Sans"/>
                <a:cs typeface="Gill Sans"/>
              </a:rPr>
              <a:t>SequenceFiles</a:t>
            </a:r>
            <a:endParaRPr lang="en-US" b="0" dirty="0">
              <a:solidFill>
                <a:schemeClr val="bg2"/>
              </a:solidFill>
              <a:latin typeface="Gill Sans"/>
              <a:cs typeface="Gill Sans"/>
            </a:endParaRPr>
          </a:p>
        </p:txBody>
      </p:sp>
      <p:sp>
        <p:nvSpPr>
          <p:cNvPr id="12" name="TextBox 6"/>
          <p:cNvSpPr txBox="1">
            <a:spLocks noChangeArrowheads="1"/>
          </p:cNvSpPr>
          <p:nvPr/>
        </p:nvSpPr>
        <p:spPr bwMode="auto">
          <a:xfrm>
            <a:off x="4038600" y="5791200"/>
            <a:ext cx="4038600" cy="646331"/>
          </a:xfrm>
          <a:prstGeom prst="rect">
            <a:avLst/>
          </a:prstGeom>
          <a:noFill/>
          <a:ln w="9525">
            <a:noFill/>
            <a:miter lim="800000"/>
            <a:headEnd/>
            <a:tailEnd/>
          </a:ln>
        </p:spPr>
        <p:txBody>
          <a:bodyPr wrap="square">
            <a:spAutoFit/>
          </a:bodyPr>
          <a:lstStyle/>
          <a:p>
            <a:r>
              <a:rPr lang="en-US" sz="1800" b="0" dirty="0" smtClean="0">
                <a:solidFill>
                  <a:schemeClr val="bg2"/>
                </a:solidFill>
                <a:latin typeface="Gill Sans"/>
                <a:cs typeface="Gill Sans"/>
              </a:rPr>
              <a:t>Binary encoded of a sequence of </a:t>
            </a:r>
            <a:br>
              <a:rPr lang="en-US" sz="1800" b="0" dirty="0" smtClean="0">
                <a:solidFill>
                  <a:schemeClr val="bg2"/>
                </a:solidFill>
                <a:latin typeface="Gill Sans"/>
                <a:cs typeface="Gill Sans"/>
              </a:rPr>
            </a:br>
            <a:r>
              <a:rPr lang="en-US" sz="1800" b="0" dirty="0" smtClean="0">
                <a:solidFill>
                  <a:schemeClr val="bg2"/>
                </a:solidFill>
                <a:latin typeface="Gill Sans"/>
                <a:cs typeface="Gill Sans"/>
              </a:rPr>
              <a:t>key/value pairs</a:t>
            </a:r>
            <a:endParaRPr lang="en-US" sz="1800" b="0" dirty="0">
              <a:solidFill>
                <a:schemeClr val="bg2"/>
              </a:solidFill>
              <a:latin typeface="Gill Sans"/>
              <a:cs typeface="Gill Sans"/>
            </a:endParaRPr>
          </a:p>
        </p:txBody>
      </p:sp>
    </p:spTree>
    <p:extLst>
      <p:ext uri="{BB962C8B-B14F-4D97-AF65-F5344CB8AC3E}">
        <p14:creationId xmlns:p14="http://schemas.microsoft.com/office/powerpoint/2010/main" val="52186253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9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38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3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39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p:bldP spid="16390" grpId="0"/>
      <p:bldP spid="16392" grpId="0"/>
      <p:bldP spid="10" grpId="0"/>
      <p:bldP spid="11" grpId="0"/>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smtClean="0"/>
              <a:t>“Hello World”: Word Count</a:t>
            </a:r>
          </a:p>
        </p:txBody>
      </p:sp>
      <p:sp>
        <p:nvSpPr>
          <p:cNvPr id="27651" name="Text Box 4"/>
          <p:cNvSpPr txBox="1">
            <a:spLocks noChangeArrowheads="1"/>
          </p:cNvSpPr>
          <p:nvPr/>
        </p:nvSpPr>
        <p:spPr bwMode="auto">
          <a:xfrm>
            <a:off x="1660525" y="1905000"/>
            <a:ext cx="6111875" cy="2862322"/>
          </a:xfrm>
          <a:prstGeom prst="rect">
            <a:avLst/>
          </a:prstGeom>
          <a:noFill/>
          <a:ln w="9525">
            <a:noFill/>
            <a:miter lim="800000"/>
            <a:headEnd/>
            <a:tailEnd/>
          </a:ln>
        </p:spPr>
        <p:txBody>
          <a:bodyPr>
            <a:spAutoFit/>
          </a:bodyPr>
          <a:lstStyle/>
          <a:p>
            <a:r>
              <a:rPr lang="en-US" sz="1800" dirty="0">
                <a:solidFill>
                  <a:schemeClr val="bg1"/>
                </a:solidFill>
                <a:latin typeface="Gill Sans"/>
                <a:cs typeface="Gill Sans"/>
              </a:rPr>
              <a:t>Map(String </a:t>
            </a:r>
            <a:r>
              <a:rPr lang="en-US" sz="1800" dirty="0" err="1" smtClean="0">
                <a:solidFill>
                  <a:schemeClr val="bg1"/>
                </a:solidFill>
                <a:latin typeface="Gill Sans"/>
                <a:cs typeface="Gill Sans"/>
              </a:rPr>
              <a:t>docid</a:t>
            </a:r>
            <a:r>
              <a:rPr lang="en-US" sz="1800" dirty="0" smtClean="0">
                <a:solidFill>
                  <a:schemeClr val="bg1"/>
                </a:solidFill>
                <a:latin typeface="Gill Sans"/>
                <a:cs typeface="Gill Sans"/>
              </a:rPr>
              <a:t>, </a:t>
            </a:r>
            <a:r>
              <a:rPr lang="en-US" sz="1800" dirty="0">
                <a:solidFill>
                  <a:schemeClr val="bg1"/>
                </a:solidFill>
                <a:latin typeface="Gill Sans"/>
                <a:cs typeface="Gill Sans"/>
              </a:rPr>
              <a:t>String </a:t>
            </a:r>
            <a:r>
              <a:rPr lang="en-US" sz="1800" dirty="0" smtClean="0">
                <a:solidFill>
                  <a:schemeClr val="bg1"/>
                </a:solidFill>
                <a:latin typeface="Gill Sans"/>
                <a:cs typeface="Gill Sans"/>
              </a:rPr>
              <a:t>text):</a:t>
            </a:r>
            <a:endParaRPr lang="en-US" sz="1800" dirty="0">
              <a:solidFill>
                <a:schemeClr val="bg1"/>
              </a:solidFill>
              <a:latin typeface="Gill Sans"/>
              <a:cs typeface="Gill Sans"/>
            </a:endParaRPr>
          </a:p>
          <a:p>
            <a:r>
              <a:rPr lang="en-US" sz="1800" b="0" i="1" dirty="0" smtClean="0">
                <a:solidFill>
                  <a:schemeClr val="bg1"/>
                </a:solidFill>
                <a:latin typeface="Gill Sans"/>
                <a:cs typeface="Gill Sans"/>
              </a:rPr>
              <a:t>     </a:t>
            </a:r>
            <a:r>
              <a:rPr lang="en-US" sz="1800" b="0" dirty="0" smtClean="0">
                <a:solidFill>
                  <a:schemeClr val="bg1"/>
                </a:solidFill>
                <a:latin typeface="Gill Sans"/>
                <a:cs typeface="Gill Sans"/>
              </a:rPr>
              <a:t>for each word w in text:</a:t>
            </a:r>
          </a:p>
          <a:p>
            <a:r>
              <a:rPr lang="en-US" sz="1800" b="0" dirty="0" smtClean="0">
                <a:solidFill>
                  <a:schemeClr val="bg1"/>
                </a:solidFill>
                <a:latin typeface="Gill Sans"/>
                <a:cs typeface="Gill Sans"/>
              </a:rPr>
              <a:t>          Emit(w</a:t>
            </a:r>
            <a:r>
              <a:rPr lang="en-US" sz="1800" b="0" dirty="0">
                <a:solidFill>
                  <a:schemeClr val="bg1"/>
                </a:solidFill>
                <a:latin typeface="Gill Sans"/>
                <a:cs typeface="Gill Sans"/>
              </a:rPr>
              <a:t>, </a:t>
            </a:r>
            <a:r>
              <a:rPr lang="en-US" sz="1800" b="0" dirty="0" smtClean="0">
                <a:solidFill>
                  <a:schemeClr val="bg1"/>
                </a:solidFill>
                <a:latin typeface="Gill Sans"/>
                <a:cs typeface="Gill Sans"/>
              </a:rPr>
              <a:t>1);</a:t>
            </a:r>
            <a:endParaRPr lang="en-US" sz="1800" b="0" dirty="0">
              <a:solidFill>
                <a:schemeClr val="bg1"/>
              </a:solidFill>
              <a:latin typeface="Gill Sans"/>
              <a:cs typeface="Gill Sans"/>
            </a:endParaRPr>
          </a:p>
          <a:p>
            <a:endParaRPr lang="en-US" sz="1800" b="0" dirty="0">
              <a:solidFill>
                <a:schemeClr val="bg1"/>
              </a:solidFill>
              <a:latin typeface="Gill Sans"/>
              <a:cs typeface="Gill Sans"/>
            </a:endParaRPr>
          </a:p>
          <a:p>
            <a:r>
              <a:rPr lang="en-US" sz="1800" dirty="0">
                <a:solidFill>
                  <a:schemeClr val="bg1"/>
                </a:solidFill>
                <a:latin typeface="Gill Sans"/>
                <a:cs typeface="Gill Sans"/>
              </a:rPr>
              <a:t>Reduce(String </a:t>
            </a:r>
            <a:r>
              <a:rPr lang="en-US" sz="1800" dirty="0" smtClean="0">
                <a:solidFill>
                  <a:schemeClr val="bg1"/>
                </a:solidFill>
                <a:latin typeface="Gill Sans"/>
                <a:cs typeface="Gill Sans"/>
              </a:rPr>
              <a:t>term, </a:t>
            </a:r>
            <a:r>
              <a:rPr lang="en-US" sz="1800" dirty="0" err="1" smtClean="0">
                <a:solidFill>
                  <a:schemeClr val="bg1"/>
                </a:solidFill>
                <a:latin typeface="Gill Sans"/>
                <a:cs typeface="Gill Sans"/>
              </a:rPr>
              <a:t>Iterator</a:t>
            </a:r>
            <a:r>
              <a:rPr lang="en-US" sz="1800" dirty="0" smtClean="0">
                <a:solidFill>
                  <a:schemeClr val="bg1"/>
                </a:solidFill>
                <a:latin typeface="Gill Sans"/>
                <a:cs typeface="Gill Sans"/>
              </a:rPr>
              <a:t>&lt;</a:t>
            </a:r>
            <a:r>
              <a:rPr lang="en-US" sz="1800" dirty="0" err="1" smtClean="0">
                <a:solidFill>
                  <a:schemeClr val="bg1"/>
                </a:solidFill>
                <a:latin typeface="Gill Sans"/>
                <a:cs typeface="Gill Sans"/>
              </a:rPr>
              <a:t>Int</a:t>
            </a:r>
            <a:r>
              <a:rPr lang="en-US" sz="1800" dirty="0" smtClean="0">
                <a:solidFill>
                  <a:schemeClr val="bg1"/>
                </a:solidFill>
                <a:latin typeface="Gill Sans"/>
                <a:cs typeface="Gill Sans"/>
              </a:rPr>
              <a:t>&gt; values):</a:t>
            </a:r>
            <a:endParaRPr lang="en-US" sz="1800" dirty="0">
              <a:solidFill>
                <a:schemeClr val="bg1"/>
              </a:solidFill>
              <a:latin typeface="Gill Sans"/>
              <a:cs typeface="Gill Sans"/>
            </a:endParaRPr>
          </a:p>
          <a:p>
            <a:r>
              <a:rPr lang="en-US" sz="1800" b="0" i="1" dirty="0">
                <a:solidFill>
                  <a:schemeClr val="bg1"/>
                </a:solidFill>
                <a:latin typeface="Gill Sans"/>
                <a:cs typeface="Gill Sans"/>
              </a:rPr>
              <a:t>     </a:t>
            </a:r>
            <a:r>
              <a:rPr lang="en-US" sz="1800" b="0" dirty="0" err="1" smtClean="0">
                <a:solidFill>
                  <a:schemeClr val="bg1"/>
                </a:solidFill>
                <a:latin typeface="Gill Sans"/>
                <a:cs typeface="Gill Sans"/>
              </a:rPr>
              <a:t>int</a:t>
            </a:r>
            <a:r>
              <a:rPr lang="en-US" sz="1800" b="0" dirty="0" smtClean="0">
                <a:solidFill>
                  <a:schemeClr val="bg1"/>
                </a:solidFill>
                <a:latin typeface="Gill Sans"/>
                <a:cs typeface="Gill Sans"/>
              </a:rPr>
              <a:t> sum </a:t>
            </a:r>
            <a:r>
              <a:rPr lang="en-US" sz="1800" b="0" dirty="0">
                <a:solidFill>
                  <a:schemeClr val="bg1"/>
                </a:solidFill>
                <a:latin typeface="Gill Sans"/>
                <a:cs typeface="Gill Sans"/>
              </a:rPr>
              <a:t>= 0;</a:t>
            </a:r>
          </a:p>
          <a:p>
            <a:r>
              <a:rPr lang="en-US" sz="1800" b="0" dirty="0">
                <a:solidFill>
                  <a:schemeClr val="bg1"/>
                </a:solidFill>
                <a:latin typeface="Gill Sans"/>
                <a:cs typeface="Gill Sans"/>
              </a:rPr>
              <a:t>     for each v in </a:t>
            </a:r>
            <a:r>
              <a:rPr lang="en-US" sz="1800" b="0" dirty="0" smtClean="0">
                <a:solidFill>
                  <a:schemeClr val="bg1"/>
                </a:solidFill>
                <a:latin typeface="Gill Sans"/>
                <a:cs typeface="Gill Sans"/>
              </a:rPr>
              <a:t>values</a:t>
            </a:r>
            <a:r>
              <a:rPr lang="en-US" sz="1800" b="0" dirty="0">
                <a:solidFill>
                  <a:schemeClr val="bg1"/>
                </a:solidFill>
                <a:latin typeface="Gill Sans"/>
                <a:cs typeface="Gill Sans"/>
              </a:rPr>
              <a:t>:</a:t>
            </a:r>
          </a:p>
          <a:p>
            <a:r>
              <a:rPr lang="en-US" sz="1800" b="0" dirty="0">
                <a:solidFill>
                  <a:schemeClr val="bg1"/>
                </a:solidFill>
                <a:latin typeface="Gill Sans"/>
                <a:cs typeface="Gill Sans"/>
              </a:rPr>
              <a:t>          </a:t>
            </a:r>
            <a:r>
              <a:rPr lang="en-US" sz="1800" b="0" dirty="0" smtClean="0">
                <a:solidFill>
                  <a:schemeClr val="bg1"/>
                </a:solidFill>
                <a:latin typeface="Gill Sans"/>
                <a:cs typeface="Gill Sans"/>
              </a:rPr>
              <a:t>sum </a:t>
            </a:r>
            <a:r>
              <a:rPr lang="en-US" sz="1800" b="0" dirty="0">
                <a:solidFill>
                  <a:schemeClr val="bg1"/>
                </a:solidFill>
                <a:latin typeface="Gill Sans"/>
                <a:cs typeface="Gill Sans"/>
              </a:rPr>
              <a:t>+= </a:t>
            </a:r>
            <a:r>
              <a:rPr lang="en-US" sz="1800" b="0" dirty="0" smtClean="0">
                <a:solidFill>
                  <a:schemeClr val="bg1"/>
                </a:solidFill>
                <a:latin typeface="Gill Sans"/>
                <a:cs typeface="Gill Sans"/>
              </a:rPr>
              <a:t>v;</a:t>
            </a:r>
            <a:endParaRPr lang="en-US" sz="1800" b="0" dirty="0">
              <a:solidFill>
                <a:schemeClr val="bg1"/>
              </a:solidFill>
              <a:latin typeface="Gill Sans"/>
              <a:cs typeface="Gill Sans"/>
            </a:endParaRPr>
          </a:p>
          <a:p>
            <a:r>
              <a:rPr lang="en-US" sz="1800" b="0" dirty="0">
                <a:solidFill>
                  <a:schemeClr val="bg1"/>
                </a:solidFill>
                <a:latin typeface="Gill Sans"/>
                <a:cs typeface="Gill Sans"/>
              </a:rPr>
              <a:t>          </a:t>
            </a:r>
            <a:r>
              <a:rPr lang="en-US" sz="1800" b="0" dirty="0" smtClean="0">
                <a:solidFill>
                  <a:schemeClr val="bg1"/>
                </a:solidFill>
                <a:latin typeface="Gill Sans"/>
                <a:cs typeface="Gill Sans"/>
              </a:rPr>
              <a:t>Emit(term, value);</a:t>
            </a:r>
            <a:endParaRPr lang="en-US" sz="1800" b="0" dirty="0">
              <a:solidFill>
                <a:schemeClr val="bg1"/>
              </a:solidFill>
              <a:latin typeface="Gill Sans"/>
              <a:cs typeface="Gill Sans"/>
            </a:endParaRPr>
          </a:p>
          <a:p>
            <a:endParaRPr lang="en-US" sz="1800" b="0" dirty="0">
              <a:solidFill>
                <a:schemeClr val="bg1"/>
              </a:solidFill>
              <a:latin typeface="Gill Sans"/>
              <a:cs typeface="Gill Sans"/>
            </a:endParaRPr>
          </a:p>
        </p:txBody>
      </p:sp>
    </p:spTree>
    <p:extLst>
      <p:ext uri="{BB962C8B-B14F-4D97-AF65-F5344CB8AC3E}">
        <p14:creationId xmlns:p14="http://schemas.microsoft.com/office/powerpoint/2010/main" val="32337028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smtClean="0"/>
              <a:t>“Hello World”: Word Count</a:t>
            </a:r>
          </a:p>
        </p:txBody>
      </p:sp>
      <p:sp>
        <p:nvSpPr>
          <p:cNvPr id="27651" name="Text Box 4"/>
          <p:cNvSpPr txBox="1">
            <a:spLocks noChangeArrowheads="1"/>
          </p:cNvSpPr>
          <p:nvPr/>
        </p:nvSpPr>
        <p:spPr bwMode="auto">
          <a:xfrm>
            <a:off x="76200" y="1419284"/>
            <a:ext cx="8763000" cy="4539704"/>
          </a:xfrm>
          <a:prstGeom prst="rect">
            <a:avLst/>
          </a:prstGeom>
          <a:noFill/>
          <a:ln w="9525">
            <a:noFill/>
            <a:miter lim="800000"/>
            <a:headEnd/>
            <a:tailEnd/>
          </a:ln>
        </p:spPr>
        <p:txBody>
          <a:bodyPr wrap="square">
            <a:spAutoFit/>
          </a:bodyPr>
          <a:lstStyle/>
          <a:p>
            <a:r>
              <a:rPr lang="en-US" sz="1700" b="0" dirty="0">
                <a:solidFill>
                  <a:srgbClr val="000000"/>
                </a:solidFill>
                <a:latin typeface="Andale Mono"/>
                <a:cs typeface="Andale Mono"/>
              </a:rPr>
              <a:t> private static class </a:t>
            </a:r>
            <a:r>
              <a:rPr lang="en-US" sz="1700" b="0" dirty="0" err="1" smtClean="0">
                <a:solidFill>
                  <a:srgbClr val="000000"/>
                </a:solidFill>
                <a:latin typeface="Andale Mono"/>
                <a:cs typeface="Andale Mono"/>
              </a:rPr>
              <a:t>MyMapper</a:t>
            </a:r>
            <a:endParaRPr lang="en-US" sz="1700" b="0" dirty="0">
              <a:solidFill>
                <a:srgbClr val="000000"/>
              </a:solidFill>
              <a:latin typeface="Andale Mono"/>
              <a:cs typeface="Andale Mono"/>
            </a:endParaRPr>
          </a:p>
          <a:p>
            <a:r>
              <a:rPr lang="en-US" sz="1700" b="0" dirty="0" smtClean="0">
                <a:solidFill>
                  <a:srgbClr val="000000"/>
                </a:solidFill>
                <a:latin typeface="Andale Mono"/>
                <a:cs typeface="Andale Mono"/>
              </a:rPr>
              <a:t>     extends </a:t>
            </a:r>
            <a:r>
              <a:rPr lang="en-US" sz="1700" b="0" dirty="0">
                <a:solidFill>
                  <a:srgbClr val="000000"/>
                </a:solidFill>
                <a:latin typeface="Andale Mono"/>
                <a:cs typeface="Andale Mono"/>
              </a:rPr>
              <a:t>Mapper&lt;</a:t>
            </a:r>
            <a:r>
              <a:rPr lang="en-US" sz="1700" b="0" dirty="0" err="1">
                <a:solidFill>
                  <a:srgbClr val="000000"/>
                </a:solidFill>
                <a:latin typeface="Andale Mono"/>
                <a:cs typeface="Andale Mono"/>
              </a:rPr>
              <a:t>LongWritable</a:t>
            </a:r>
            <a:r>
              <a:rPr lang="en-US" sz="1700" b="0" dirty="0">
                <a:solidFill>
                  <a:srgbClr val="000000"/>
                </a:solidFill>
                <a:latin typeface="Andale Mono"/>
                <a:cs typeface="Andale Mono"/>
              </a:rPr>
              <a:t>, Text, Text, </a:t>
            </a:r>
            <a:r>
              <a:rPr lang="en-US" sz="1700" b="0" dirty="0" err="1">
                <a:solidFill>
                  <a:srgbClr val="000000"/>
                </a:solidFill>
                <a:latin typeface="Andale Mono"/>
                <a:cs typeface="Andale Mono"/>
              </a:rPr>
              <a:t>IntWritable</a:t>
            </a:r>
            <a:r>
              <a:rPr lang="en-US" sz="1700" b="0" dirty="0">
                <a:solidFill>
                  <a:srgbClr val="000000"/>
                </a:solidFill>
                <a:latin typeface="Andale Mono"/>
                <a:cs typeface="Andale Mono"/>
              </a:rPr>
              <a:t>&gt; {</a:t>
            </a:r>
          </a:p>
          <a:p>
            <a:endParaRPr lang="en-US" sz="1700" b="0" dirty="0">
              <a:solidFill>
                <a:srgbClr val="000000"/>
              </a:solidFill>
              <a:latin typeface="Andale Mono"/>
              <a:cs typeface="Andale Mono"/>
            </a:endParaRPr>
          </a:p>
          <a:p>
            <a:r>
              <a:rPr lang="en-US" sz="1700" b="0" dirty="0" smtClean="0">
                <a:solidFill>
                  <a:srgbClr val="000000"/>
                </a:solidFill>
                <a:latin typeface="Andale Mono"/>
                <a:cs typeface="Andale Mono"/>
              </a:rPr>
              <a:t>    private </a:t>
            </a:r>
            <a:r>
              <a:rPr lang="en-US" sz="1700" b="0" dirty="0">
                <a:solidFill>
                  <a:srgbClr val="000000"/>
                </a:solidFill>
                <a:latin typeface="Andale Mono"/>
                <a:cs typeface="Andale Mono"/>
              </a:rPr>
              <a:t>final static </a:t>
            </a:r>
            <a:r>
              <a:rPr lang="en-US" sz="1700" b="0" dirty="0" err="1">
                <a:solidFill>
                  <a:srgbClr val="000000"/>
                </a:solidFill>
                <a:latin typeface="Andale Mono"/>
                <a:cs typeface="Andale Mono"/>
              </a:rPr>
              <a:t>IntWritable</a:t>
            </a:r>
            <a:r>
              <a:rPr lang="en-US" sz="1700" b="0" dirty="0">
                <a:solidFill>
                  <a:srgbClr val="000000"/>
                </a:solidFill>
                <a:latin typeface="Andale Mono"/>
                <a:cs typeface="Andale Mono"/>
              </a:rPr>
              <a:t> ONE = new </a:t>
            </a:r>
            <a:r>
              <a:rPr lang="en-US" sz="1700" b="0" dirty="0" err="1">
                <a:solidFill>
                  <a:srgbClr val="000000"/>
                </a:solidFill>
                <a:latin typeface="Andale Mono"/>
                <a:cs typeface="Andale Mono"/>
              </a:rPr>
              <a:t>IntWritable</a:t>
            </a:r>
            <a:r>
              <a:rPr lang="en-US" sz="1700" b="0" dirty="0">
                <a:solidFill>
                  <a:srgbClr val="000000"/>
                </a:solidFill>
                <a:latin typeface="Andale Mono"/>
                <a:cs typeface="Andale Mono"/>
              </a:rPr>
              <a:t>(1);</a:t>
            </a:r>
          </a:p>
          <a:p>
            <a:r>
              <a:rPr lang="en-US" sz="1700" b="0" dirty="0">
                <a:solidFill>
                  <a:srgbClr val="000000"/>
                </a:solidFill>
                <a:latin typeface="Andale Mono"/>
                <a:cs typeface="Andale Mono"/>
              </a:rPr>
              <a:t>    private final static Text WORD = new Text();</a:t>
            </a:r>
          </a:p>
          <a:p>
            <a:endParaRPr lang="en-US" sz="1700" b="0" dirty="0">
              <a:solidFill>
                <a:srgbClr val="000000"/>
              </a:solidFill>
              <a:latin typeface="Andale Mono"/>
              <a:cs typeface="Andale Mono"/>
            </a:endParaRPr>
          </a:p>
          <a:p>
            <a:r>
              <a:rPr lang="en-US" sz="1700" b="0" dirty="0">
                <a:solidFill>
                  <a:srgbClr val="000000"/>
                </a:solidFill>
                <a:latin typeface="Andale Mono"/>
                <a:cs typeface="Andale Mono"/>
              </a:rPr>
              <a:t>    @Override</a:t>
            </a:r>
          </a:p>
          <a:p>
            <a:r>
              <a:rPr lang="en-US" sz="1700" b="0" dirty="0">
                <a:solidFill>
                  <a:srgbClr val="000000"/>
                </a:solidFill>
                <a:latin typeface="Andale Mono"/>
                <a:cs typeface="Andale Mono"/>
              </a:rPr>
              <a:t>    public void map(</a:t>
            </a:r>
            <a:r>
              <a:rPr lang="en-US" sz="1700" b="0" dirty="0" err="1">
                <a:solidFill>
                  <a:srgbClr val="000000"/>
                </a:solidFill>
                <a:latin typeface="Andale Mono"/>
                <a:cs typeface="Andale Mono"/>
              </a:rPr>
              <a:t>LongWritable</a:t>
            </a:r>
            <a:r>
              <a:rPr lang="en-US" sz="1700" b="0" dirty="0">
                <a:solidFill>
                  <a:srgbClr val="000000"/>
                </a:solidFill>
                <a:latin typeface="Andale Mono"/>
                <a:cs typeface="Andale Mono"/>
              </a:rPr>
              <a:t> key, Text value, Context context)</a:t>
            </a:r>
          </a:p>
          <a:p>
            <a:r>
              <a:rPr lang="en-US" sz="1700" b="0" dirty="0">
                <a:solidFill>
                  <a:srgbClr val="000000"/>
                </a:solidFill>
                <a:latin typeface="Andale Mono"/>
                <a:cs typeface="Andale Mono"/>
              </a:rPr>
              <a:t>        throws </a:t>
            </a:r>
            <a:r>
              <a:rPr lang="en-US" sz="1700" b="0" dirty="0" err="1">
                <a:solidFill>
                  <a:srgbClr val="000000"/>
                </a:solidFill>
                <a:latin typeface="Andale Mono"/>
                <a:cs typeface="Andale Mono"/>
              </a:rPr>
              <a:t>IOException</a:t>
            </a:r>
            <a:r>
              <a:rPr lang="en-US" sz="1700" b="0" dirty="0">
                <a:solidFill>
                  <a:srgbClr val="000000"/>
                </a:solidFill>
                <a:latin typeface="Andale Mono"/>
                <a:cs typeface="Andale Mono"/>
              </a:rPr>
              <a:t>, </a:t>
            </a:r>
            <a:r>
              <a:rPr lang="en-US" sz="1700" b="0" dirty="0" err="1">
                <a:solidFill>
                  <a:srgbClr val="000000"/>
                </a:solidFill>
                <a:latin typeface="Andale Mono"/>
                <a:cs typeface="Andale Mono"/>
              </a:rPr>
              <a:t>InterruptedException</a:t>
            </a:r>
            <a:r>
              <a:rPr lang="en-US" sz="1700" b="0" dirty="0">
                <a:solidFill>
                  <a:srgbClr val="000000"/>
                </a:solidFill>
                <a:latin typeface="Andale Mono"/>
                <a:cs typeface="Andale Mono"/>
              </a:rPr>
              <a:t> {</a:t>
            </a:r>
          </a:p>
          <a:p>
            <a:r>
              <a:rPr lang="en-US" sz="1700" b="0" dirty="0">
                <a:solidFill>
                  <a:srgbClr val="000000"/>
                </a:solidFill>
                <a:latin typeface="Andale Mono"/>
                <a:cs typeface="Andale Mono"/>
              </a:rPr>
              <a:t>      String line = ((Text) value).</a:t>
            </a:r>
            <a:r>
              <a:rPr lang="en-US" sz="1700" b="0" dirty="0" err="1">
                <a:solidFill>
                  <a:srgbClr val="000000"/>
                </a:solidFill>
                <a:latin typeface="Andale Mono"/>
                <a:cs typeface="Andale Mono"/>
              </a:rPr>
              <a:t>toString</a:t>
            </a:r>
            <a:r>
              <a:rPr lang="en-US" sz="1700" b="0" dirty="0">
                <a:solidFill>
                  <a:srgbClr val="000000"/>
                </a:solidFill>
                <a:latin typeface="Andale Mono"/>
                <a:cs typeface="Andale Mono"/>
              </a:rPr>
              <a:t>();</a:t>
            </a:r>
          </a:p>
          <a:p>
            <a:r>
              <a:rPr lang="en-US" sz="1700" b="0" dirty="0">
                <a:solidFill>
                  <a:srgbClr val="000000"/>
                </a:solidFill>
                <a:latin typeface="Andale Mono"/>
                <a:cs typeface="Andale Mono"/>
              </a:rPr>
              <a:t>      </a:t>
            </a:r>
            <a:r>
              <a:rPr lang="en-US" sz="1700" b="0" dirty="0" err="1">
                <a:solidFill>
                  <a:srgbClr val="000000"/>
                </a:solidFill>
                <a:latin typeface="Andale Mono"/>
                <a:cs typeface="Andale Mono"/>
              </a:rPr>
              <a:t>StringTokenizer</a:t>
            </a:r>
            <a:r>
              <a:rPr lang="en-US" sz="1700" b="0" dirty="0">
                <a:solidFill>
                  <a:srgbClr val="000000"/>
                </a:solidFill>
                <a:latin typeface="Andale Mono"/>
                <a:cs typeface="Andale Mono"/>
              </a:rPr>
              <a:t> </a:t>
            </a:r>
            <a:r>
              <a:rPr lang="en-US" sz="1700" b="0" dirty="0" err="1">
                <a:solidFill>
                  <a:srgbClr val="000000"/>
                </a:solidFill>
                <a:latin typeface="Andale Mono"/>
                <a:cs typeface="Andale Mono"/>
              </a:rPr>
              <a:t>itr</a:t>
            </a:r>
            <a:r>
              <a:rPr lang="en-US" sz="1700" b="0" dirty="0">
                <a:solidFill>
                  <a:srgbClr val="000000"/>
                </a:solidFill>
                <a:latin typeface="Andale Mono"/>
                <a:cs typeface="Andale Mono"/>
              </a:rPr>
              <a:t> = new </a:t>
            </a:r>
            <a:r>
              <a:rPr lang="en-US" sz="1700" b="0" dirty="0" err="1">
                <a:solidFill>
                  <a:srgbClr val="000000"/>
                </a:solidFill>
                <a:latin typeface="Andale Mono"/>
                <a:cs typeface="Andale Mono"/>
              </a:rPr>
              <a:t>StringTokenizer</a:t>
            </a:r>
            <a:r>
              <a:rPr lang="en-US" sz="1700" b="0" dirty="0">
                <a:solidFill>
                  <a:srgbClr val="000000"/>
                </a:solidFill>
                <a:latin typeface="Andale Mono"/>
                <a:cs typeface="Andale Mono"/>
              </a:rPr>
              <a:t>(line);</a:t>
            </a:r>
          </a:p>
          <a:p>
            <a:r>
              <a:rPr lang="en-US" sz="1700" b="0" dirty="0">
                <a:solidFill>
                  <a:srgbClr val="000000"/>
                </a:solidFill>
                <a:latin typeface="Andale Mono"/>
                <a:cs typeface="Andale Mono"/>
              </a:rPr>
              <a:t>      while (</a:t>
            </a:r>
            <a:r>
              <a:rPr lang="en-US" sz="1700" b="0" dirty="0" err="1">
                <a:solidFill>
                  <a:srgbClr val="000000"/>
                </a:solidFill>
                <a:latin typeface="Andale Mono"/>
                <a:cs typeface="Andale Mono"/>
              </a:rPr>
              <a:t>itr.hasMoreTokens</a:t>
            </a:r>
            <a:r>
              <a:rPr lang="en-US" sz="1700" b="0" dirty="0">
                <a:solidFill>
                  <a:srgbClr val="000000"/>
                </a:solidFill>
                <a:latin typeface="Andale Mono"/>
                <a:cs typeface="Andale Mono"/>
              </a:rPr>
              <a:t>()) {</a:t>
            </a:r>
          </a:p>
          <a:p>
            <a:r>
              <a:rPr lang="en-US" sz="1700" b="0" dirty="0">
                <a:solidFill>
                  <a:srgbClr val="000000"/>
                </a:solidFill>
                <a:latin typeface="Andale Mono"/>
                <a:cs typeface="Andale Mono"/>
              </a:rPr>
              <a:t>        </a:t>
            </a:r>
            <a:r>
              <a:rPr lang="en-US" sz="1700" b="0" dirty="0" err="1">
                <a:solidFill>
                  <a:srgbClr val="000000"/>
                </a:solidFill>
                <a:latin typeface="Andale Mono"/>
                <a:cs typeface="Andale Mono"/>
              </a:rPr>
              <a:t>WORD.set</a:t>
            </a:r>
            <a:r>
              <a:rPr lang="en-US" sz="1700" b="0" dirty="0">
                <a:solidFill>
                  <a:srgbClr val="000000"/>
                </a:solidFill>
                <a:latin typeface="Andale Mono"/>
                <a:cs typeface="Andale Mono"/>
              </a:rPr>
              <a:t>(</a:t>
            </a:r>
            <a:r>
              <a:rPr lang="en-US" sz="1700" b="0" dirty="0" err="1">
                <a:solidFill>
                  <a:srgbClr val="000000"/>
                </a:solidFill>
                <a:latin typeface="Andale Mono"/>
                <a:cs typeface="Andale Mono"/>
              </a:rPr>
              <a:t>itr.nextToken</a:t>
            </a:r>
            <a:r>
              <a:rPr lang="en-US" sz="1700" b="0" dirty="0">
                <a:solidFill>
                  <a:srgbClr val="000000"/>
                </a:solidFill>
                <a:latin typeface="Andale Mono"/>
                <a:cs typeface="Andale Mono"/>
              </a:rPr>
              <a:t>());</a:t>
            </a:r>
          </a:p>
          <a:p>
            <a:r>
              <a:rPr lang="en-US" sz="1700" b="0" dirty="0">
                <a:solidFill>
                  <a:srgbClr val="000000"/>
                </a:solidFill>
                <a:latin typeface="Andale Mono"/>
                <a:cs typeface="Andale Mono"/>
              </a:rPr>
              <a:t>        </a:t>
            </a:r>
            <a:r>
              <a:rPr lang="en-US" sz="1700" b="0" dirty="0" err="1">
                <a:solidFill>
                  <a:srgbClr val="000000"/>
                </a:solidFill>
                <a:latin typeface="Andale Mono"/>
                <a:cs typeface="Andale Mono"/>
              </a:rPr>
              <a:t>context.write</a:t>
            </a:r>
            <a:r>
              <a:rPr lang="en-US" sz="1700" b="0" dirty="0">
                <a:solidFill>
                  <a:srgbClr val="000000"/>
                </a:solidFill>
                <a:latin typeface="Andale Mono"/>
                <a:cs typeface="Andale Mono"/>
              </a:rPr>
              <a:t>(WORD, ONE);</a:t>
            </a:r>
          </a:p>
          <a:p>
            <a:r>
              <a:rPr lang="en-US" sz="1700" b="0" dirty="0">
                <a:solidFill>
                  <a:srgbClr val="000000"/>
                </a:solidFill>
                <a:latin typeface="Andale Mono"/>
                <a:cs typeface="Andale Mono"/>
              </a:rPr>
              <a:t>      }</a:t>
            </a:r>
          </a:p>
          <a:p>
            <a:r>
              <a:rPr lang="en-US" sz="1700" b="0" dirty="0">
                <a:solidFill>
                  <a:srgbClr val="000000"/>
                </a:solidFill>
                <a:latin typeface="Andale Mono"/>
                <a:cs typeface="Andale Mono"/>
              </a:rPr>
              <a:t>    }</a:t>
            </a:r>
          </a:p>
          <a:p>
            <a:r>
              <a:rPr lang="en-US" sz="1700" b="0" dirty="0">
                <a:solidFill>
                  <a:srgbClr val="000000"/>
                </a:solidFill>
                <a:latin typeface="Andale Mono"/>
                <a:cs typeface="Andale Mono"/>
              </a:rPr>
              <a:t>  }</a:t>
            </a:r>
          </a:p>
        </p:txBody>
      </p:sp>
    </p:spTree>
    <p:extLst>
      <p:ext uri="{BB962C8B-B14F-4D97-AF65-F5344CB8AC3E}">
        <p14:creationId xmlns:p14="http://schemas.microsoft.com/office/powerpoint/2010/main" val="817281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smtClean="0"/>
              <a:t>“Hello World”: Word Count</a:t>
            </a:r>
          </a:p>
        </p:txBody>
      </p:sp>
      <p:sp>
        <p:nvSpPr>
          <p:cNvPr id="5" name="Text Box 4"/>
          <p:cNvSpPr txBox="1">
            <a:spLocks noChangeArrowheads="1"/>
          </p:cNvSpPr>
          <p:nvPr/>
        </p:nvSpPr>
        <p:spPr bwMode="auto">
          <a:xfrm>
            <a:off x="76200" y="1419284"/>
            <a:ext cx="8991600" cy="4539704"/>
          </a:xfrm>
          <a:prstGeom prst="rect">
            <a:avLst/>
          </a:prstGeom>
          <a:noFill/>
          <a:ln w="9525">
            <a:noFill/>
            <a:miter lim="800000"/>
            <a:headEnd/>
            <a:tailEnd/>
          </a:ln>
        </p:spPr>
        <p:txBody>
          <a:bodyPr wrap="square">
            <a:spAutoFit/>
          </a:bodyPr>
          <a:lstStyle/>
          <a:p>
            <a:r>
              <a:rPr lang="en-US" sz="1700" b="0" dirty="0">
                <a:solidFill>
                  <a:srgbClr val="000000"/>
                </a:solidFill>
                <a:latin typeface="Andale Mono"/>
                <a:cs typeface="Andale Mono"/>
              </a:rPr>
              <a:t> private static class </a:t>
            </a:r>
            <a:r>
              <a:rPr lang="en-US" sz="1700" b="0" dirty="0" err="1" smtClean="0">
                <a:solidFill>
                  <a:srgbClr val="000000"/>
                </a:solidFill>
                <a:latin typeface="Andale Mono"/>
                <a:cs typeface="Andale Mono"/>
              </a:rPr>
              <a:t>MyReducer</a:t>
            </a:r>
            <a:endParaRPr lang="en-US" sz="1700" b="0" dirty="0" smtClean="0">
              <a:solidFill>
                <a:srgbClr val="000000"/>
              </a:solidFill>
              <a:latin typeface="Andale Mono"/>
              <a:cs typeface="Andale Mono"/>
            </a:endParaRPr>
          </a:p>
          <a:p>
            <a:r>
              <a:rPr lang="en-US" sz="1700" b="0" dirty="0">
                <a:solidFill>
                  <a:srgbClr val="000000"/>
                </a:solidFill>
                <a:latin typeface="Andale Mono"/>
                <a:cs typeface="Andale Mono"/>
              </a:rPr>
              <a:t> </a:t>
            </a:r>
            <a:r>
              <a:rPr lang="en-US" sz="1700" b="0" dirty="0" smtClean="0">
                <a:solidFill>
                  <a:srgbClr val="000000"/>
                </a:solidFill>
                <a:latin typeface="Andale Mono"/>
                <a:cs typeface="Andale Mono"/>
              </a:rPr>
              <a:t>    extends </a:t>
            </a:r>
            <a:r>
              <a:rPr lang="en-US" sz="1700" b="0" dirty="0">
                <a:solidFill>
                  <a:srgbClr val="000000"/>
                </a:solidFill>
                <a:latin typeface="Andale Mono"/>
                <a:cs typeface="Andale Mono"/>
              </a:rPr>
              <a:t>Reducer&lt;Text, </a:t>
            </a:r>
            <a:r>
              <a:rPr lang="en-US" sz="1700" b="0" dirty="0" err="1">
                <a:solidFill>
                  <a:srgbClr val="000000"/>
                </a:solidFill>
                <a:latin typeface="Andale Mono"/>
                <a:cs typeface="Andale Mono"/>
              </a:rPr>
              <a:t>IntWritable</a:t>
            </a:r>
            <a:r>
              <a:rPr lang="en-US" sz="1700" b="0" dirty="0">
                <a:solidFill>
                  <a:srgbClr val="000000"/>
                </a:solidFill>
                <a:latin typeface="Andale Mono"/>
                <a:cs typeface="Andale Mono"/>
              </a:rPr>
              <a:t>, Text, </a:t>
            </a:r>
            <a:r>
              <a:rPr lang="en-US" sz="1700" b="0" dirty="0" err="1">
                <a:solidFill>
                  <a:srgbClr val="000000"/>
                </a:solidFill>
                <a:latin typeface="Andale Mono"/>
                <a:cs typeface="Andale Mono"/>
              </a:rPr>
              <a:t>IntWritable</a:t>
            </a:r>
            <a:r>
              <a:rPr lang="en-US" sz="1700" b="0" dirty="0">
                <a:solidFill>
                  <a:srgbClr val="000000"/>
                </a:solidFill>
                <a:latin typeface="Andale Mono"/>
                <a:cs typeface="Andale Mono"/>
              </a:rPr>
              <a:t>&gt; {</a:t>
            </a:r>
          </a:p>
          <a:p>
            <a:endParaRPr lang="en-US" sz="1700" b="0" dirty="0">
              <a:solidFill>
                <a:srgbClr val="000000"/>
              </a:solidFill>
              <a:latin typeface="Andale Mono"/>
              <a:cs typeface="Andale Mono"/>
            </a:endParaRPr>
          </a:p>
          <a:p>
            <a:r>
              <a:rPr lang="en-US" sz="1700" b="0" dirty="0" smtClean="0">
                <a:solidFill>
                  <a:srgbClr val="000000"/>
                </a:solidFill>
                <a:latin typeface="Andale Mono"/>
                <a:cs typeface="Andale Mono"/>
              </a:rPr>
              <a:t>    private final static </a:t>
            </a:r>
            <a:r>
              <a:rPr lang="en-US" sz="1700" b="0" dirty="0" err="1" smtClean="0">
                <a:solidFill>
                  <a:srgbClr val="000000"/>
                </a:solidFill>
                <a:latin typeface="Andale Mono"/>
                <a:cs typeface="Andale Mono"/>
              </a:rPr>
              <a:t>IntWritable</a:t>
            </a:r>
            <a:r>
              <a:rPr lang="en-US" sz="1700" b="0" dirty="0" smtClean="0">
                <a:solidFill>
                  <a:srgbClr val="000000"/>
                </a:solidFill>
                <a:latin typeface="Andale Mono"/>
                <a:cs typeface="Andale Mono"/>
              </a:rPr>
              <a:t> SUM = new </a:t>
            </a:r>
            <a:r>
              <a:rPr lang="en-US" sz="1700" b="0" dirty="0" err="1" smtClean="0">
                <a:solidFill>
                  <a:srgbClr val="000000"/>
                </a:solidFill>
                <a:latin typeface="Andale Mono"/>
                <a:cs typeface="Andale Mono"/>
              </a:rPr>
              <a:t>IntWritable</a:t>
            </a:r>
            <a:r>
              <a:rPr lang="en-US" sz="1700" b="0" dirty="0" smtClean="0">
                <a:solidFill>
                  <a:srgbClr val="000000"/>
                </a:solidFill>
                <a:latin typeface="Andale Mono"/>
                <a:cs typeface="Andale Mono"/>
              </a:rPr>
              <a:t>();</a:t>
            </a:r>
          </a:p>
          <a:p>
            <a:endParaRPr lang="en-US" sz="1700" b="0" dirty="0">
              <a:solidFill>
                <a:srgbClr val="000000"/>
              </a:solidFill>
              <a:latin typeface="Andale Mono"/>
              <a:cs typeface="Andale Mono"/>
            </a:endParaRPr>
          </a:p>
          <a:p>
            <a:r>
              <a:rPr lang="en-US" sz="1700" b="0" dirty="0">
                <a:solidFill>
                  <a:srgbClr val="000000"/>
                </a:solidFill>
                <a:latin typeface="Andale Mono"/>
                <a:cs typeface="Andale Mono"/>
              </a:rPr>
              <a:t>    @Override</a:t>
            </a:r>
          </a:p>
          <a:p>
            <a:r>
              <a:rPr lang="en-US" sz="1700" b="0" dirty="0">
                <a:solidFill>
                  <a:srgbClr val="000000"/>
                </a:solidFill>
                <a:latin typeface="Andale Mono"/>
                <a:cs typeface="Andale Mono"/>
              </a:rPr>
              <a:t>    public void reduce(Text key, </a:t>
            </a:r>
            <a:r>
              <a:rPr lang="en-US" sz="1700" b="0" dirty="0" err="1">
                <a:solidFill>
                  <a:srgbClr val="000000"/>
                </a:solidFill>
                <a:latin typeface="Andale Mono"/>
                <a:cs typeface="Andale Mono"/>
              </a:rPr>
              <a:t>Iterable</a:t>
            </a:r>
            <a:r>
              <a:rPr lang="en-US" sz="1700" b="0" dirty="0">
                <a:solidFill>
                  <a:srgbClr val="000000"/>
                </a:solidFill>
                <a:latin typeface="Andale Mono"/>
                <a:cs typeface="Andale Mono"/>
              </a:rPr>
              <a:t>&lt;</a:t>
            </a:r>
            <a:r>
              <a:rPr lang="en-US" sz="1700" b="0" dirty="0" err="1">
                <a:solidFill>
                  <a:srgbClr val="000000"/>
                </a:solidFill>
                <a:latin typeface="Andale Mono"/>
                <a:cs typeface="Andale Mono"/>
              </a:rPr>
              <a:t>IntWritable</a:t>
            </a:r>
            <a:r>
              <a:rPr lang="en-US" sz="1700" b="0" dirty="0">
                <a:solidFill>
                  <a:srgbClr val="000000"/>
                </a:solidFill>
                <a:latin typeface="Andale Mono"/>
                <a:cs typeface="Andale Mono"/>
              </a:rPr>
              <a:t>&gt; values</a:t>
            </a:r>
            <a:r>
              <a:rPr lang="en-US" sz="1700" b="0" dirty="0" smtClean="0">
                <a:solidFill>
                  <a:srgbClr val="000000"/>
                </a:solidFill>
                <a:latin typeface="Andale Mono"/>
                <a:cs typeface="Andale Mono"/>
              </a:rPr>
              <a:t>,</a:t>
            </a:r>
          </a:p>
          <a:p>
            <a:r>
              <a:rPr lang="en-US" sz="1700" b="0" dirty="0">
                <a:solidFill>
                  <a:srgbClr val="000000"/>
                </a:solidFill>
                <a:latin typeface="Andale Mono"/>
                <a:cs typeface="Andale Mono"/>
              </a:rPr>
              <a:t> </a:t>
            </a:r>
            <a:r>
              <a:rPr lang="en-US" sz="1700" b="0" dirty="0" smtClean="0">
                <a:solidFill>
                  <a:srgbClr val="000000"/>
                </a:solidFill>
                <a:latin typeface="Andale Mono"/>
                <a:cs typeface="Andale Mono"/>
              </a:rPr>
              <a:t>       Context </a:t>
            </a:r>
            <a:r>
              <a:rPr lang="en-US" sz="1700" b="0" dirty="0">
                <a:solidFill>
                  <a:srgbClr val="000000"/>
                </a:solidFill>
                <a:latin typeface="Andale Mono"/>
                <a:cs typeface="Andale Mono"/>
              </a:rPr>
              <a:t>context</a:t>
            </a:r>
            <a:r>
              <a:rPr lang="en-US" sz="1700" b="0" dirty="0" smtClean="0">
                <a:solidFill>
                  <a:srgbClr val="000000"/>
                </a:solidFill>
                <a:latin typeface="Andale Mono"/>
                <a:cs typeface="Andale Mono"/>
              </a:rPr>
              <a:t>) throws </a:t>
            </a:r>
            <a:r>
              <a:rPr lang="en-US" sz="1700" b="0" dirty="0" err="1">
                <a:solidFill>
                  <a:srgbClr val="000000"/>
                </a:solidFill>
                <a:latin typeface="Andale Mono"/>
                <a:cs typeface="Andale Mono"/>
              </a:rPr>
              <a:t>IOException</a:t>
            </a:r>
            <a:r>
              <a:rPr lang="en-US" sz="1700" b="0" dirty="0">
                <a:solidFill>
                  <a:srgbClr val="000000"/>
                </a:solidFill>
                <a:latin typeface="Andale Mono"/>
                <a:cs typeface="Andale Mono"/>
              </a:rPr>
              <a:t>, </a:t>
            </a:r>
            <a:r>
              <a:rPr lang="en-US" sz="1700" b="0" dirty="0" err="1">
                <a:solidFill>
                  <a:srgbClr val="000000"/>
                </a:solidFill>
                <a:latin typeface="Andale Mono"/>
                <a:cs typeface="Andale Mono"/>
              </a:rPr>
              <a:t>InterruptedException</a:t>
            </a:r>
            <a:r>
              <a:rPr lang="en-US" sz="1700" b="0" dirty="0">
                <a:solidFill>
                  <a:srgbClr val="000000"/>
                </a:solidFill>
                <a:latin typeface="Andale Mono"/>
                <a:cs typeface="Andale Mono"/>
              </a:rPr>
              <a:t> {</a:t>
            </a:r>
          </a:p>
          <a:p>
            <a:r>
              <a:rPr lang="en-US" sz="1700" b="0" dirty="0">
                <a:solidFill>
                  <a:srgbClr val="000000"/>
                </a:solidFill>
                <a:latin typeface="Andale Mono"/>
                <a:cs typeface="Andale Mono"/>
              </a:rPr>
              <a:t>      </a:t>
            </a:r>
            <a:r>
              <a:rPr lang="en-US" sz="1700" b="0" dirty="0" smtClean="0">
                <a:solidFill>
                  <a:srgbClr val="000000"/>
                </a:solidFill>
                <a:latin typeface="Andale Mono"/>
                <a:cs typeface="Andale Mono"/>
              </a:rPr>
              <a:t>Iterator</a:t>
            </a:r>
            <a:r>
              <a:rPr lang="en-US" sz="1700" b="0" dirty="0">
                <a:solidFill>
                  <a:srgbClr val="000000"/>
                </a:solidFill>
                <a:latin typeface="Andale Mono"/>
                <a:cs typeface="Andale Mono"/>
              </a:rPr>
              <a:t>&lt;</a:t>
            </a:r>
            <a:r>
              <a:rPr lang="en-US" sz="1700" b="0" dirty="0" err="1">
                <a:solidFill>
                  <a:srgbClr val="000000"/>
                </a:solidFill>
                <a:latin typeface="Andale Mono"/>
                <a:cs typeface="Andale Mono"/>
              </a:rPr>
              <a:t>IntWritable</a:t>
            </a:r>
            <a:r>
              <a:rPr lang="en-US" sz="1700" b="0" dirty="0">
                <a:solidFill>
                  <a:srgbClr val="000000"/>
                </a:solidFill>
                <a:latin typeface="Andale Mono"/>
                <a:cs typeface="Andale Mono"/>
              </a:rPr>
              <a:t>&gt; </a:t>
            </a:r>
            <a:r>
              <a:rPr lang="en-US" sz="1700" b="0" dirty="0" err="1">
                <a:solidFill>
                  <a:srgbClr val="000000"/>
                </a:solidFill>
                <a:latin typeface="Andale Mono"/>
                <a:cs typeface="Andale Mono"/>
              </a:rPr>
              <a:t>iter</a:t>
            </a:r>
            <a:r>
              <a:rPr lang="en-US" sz="1700" b="0" dirty="0">
                <a:solidFill>
                  <a:srgbClr val="000000"/>
                </a:solidFill>
                <a:latin typeface="Andale Mono"/>
                <a:cs typeface="Andale Mono"/>
              </a:rPr>
              <a:t> = </a:t>
            </a:r>
            <a:r>
              <a:rPr lang="en-US" sz="1700" b="0" dirty="0" err="1">
                <a:solidFill>
                  <a:srgbClr val="000000"/>
                </a:solidFill>
                <a:latin typeface="Andale Mono"/>
                <a:cs typeface="Andale Mono"/>
              </a:rPr>
              <a:t>values.iterator</a:t>
            </a:r>
            <a:r>
              <a:rPr lang="en-US" sz="1700" b="0" dirty="0">
                <a:solidFill>
                  <a:srgbClr val="000000"/>
                </a:solidFill>
                <a:latin typeface="Andale Mono"/>
                <a:cs typeface="Andale Mono"/>
              </a:rPr>
              <a:t>();</a:t>
            </a:r>
          </a:p>
          <a:p>
            <a:r>
              <a:rPr lang="en-US" sz="1700" b="0" dirty="0">
                <a:solidFill>
                  <a:srgbClr val="000000"/>
                </a:solidFill>
                <a:latin typeface="Andale Mono"/>
                <a:cs typeface="Andale Mono"/>
              </a:rPr>
              <a:t>      </a:t>
            </a:r>
            <a:r>
              <a:rPr lang="en-US" sz="1700" b="0" dirty="0" err="1">
                <a:solidFill>
                  <a:srgbClr val="000000"/>
                </a:solidFill>
                <a:latin typeface="Andale Mono"/>
                <a:cs typeface="Andale Mono"/>
              </a:rPr>
              <a:t>int</a:t>
            </a:r>
            <a:r>
              <a:rPr lang="en-US" sz="1700" b="0" dirty="0">
                <a:solidFill>
                  <a:srgbClr val="000000"/>
                </a:solidFill>
                <a:latin typeface="Andale Mono"/>
                <a:cs typeface="Andale Mono"/>
              </a:rPr>
              <a:t> sum = 0;</a:t>
            </a:r>
          </a:p>
          <a:p>
            <a:r>
              <a:rPr lang="en-US" sz="1700" b="0" dirty="0">
                <a:solidFill>
                  <a:srgbClr val="000000"/>
                </a:solidFill>
                <a:latin typeface="Andale Mono"/>
                <a:cs typeface="Andale Mono"/>
              </a:rPr>
              <a:t>      while (</a:t>
            </a:r>
            <a:r>
              <a:rPr lang="en-US" sz="1700" b="0" dirty="0" err="1">
                <a:solidFill>
                  <a:srgbClr val="000000"/>
                </a:solidFill>
                <a:latin typeface="Andale Mono"/>
                <a:cs typeface="Andale Mono"/>
              </a:rPr>
              <a:t>iter.hasNext</a:t>
            </a:r>
            <a:r>
              <a:rPr lang="en-US" sz="1700" b="0" dirty="0">
                <a:solidFill>
                  <a:srgbClr val="000000"/>
                </a:solidFill>
                <a:latin typeface="Andale Mono"/>
                <a:cs typeface="Andale Mono"/>
              </a:rPr>
              <a:t>()) {</a:t>
            </a:r>
          </a:p>
          <a:p>
            <a:r>
              <a:rPr lang="en-US" sz="1700" b="0" dirty="0">
                <a:solidFill>
                  <a:srgbClr val="000000"/>
                </a:solidFill>
                <a:latin typeface="Andale Mono"/>
                <a:cs typeface="Andale Mono"/>
              </a:rPr>
              <a:t>        sum += </a:t>
            </a:r>
            <a:r>
              <a:rPr lang="en-US" sz="1700" b="0" dirty="0" err="1">
                <a:solidFill>
                  <a:srgbClr val="000000"/>
                </a:solidFill>
                <a:latin typeface="Andale Mono"/>
                <a:cs typeface="Andale Mono"/>
              </a:rPr>
              <a:t>iter.next</a:t>
            </a:r>
            <a:r>
              <a:rPr lang="en-US" sz="1700" b="0" dirty="0">
                <a:solidFill>
                  <a:srgbClr val="000000"/>
                </a:solidFill>
                <a:latin typeface="Andale Mono"/>
                <a:cs typeface="Andale Mono"/>
              </a:rPr>
              <a:t>().get();</a:t>
            </a:r>
          </a:p>
          <a:p>
            <a:r>
              <a:rPr lang="en-US" sz="1700" b="0" dirty="0">
                <a:solidFill>
                  <a:srgbClr val="000000"/>
                </a:solidFill>
                <a:latin typeface="Andale Mono"/>
                <a:cs typeface="Andale Mono"/>
              </a:rPr>
              <a:t>      }</a:t>
            </a:r>
          </a:p>
          <a:p>
            <a:r>
              <a:rPr lang="en-US" sz="1700" b="0" dirty="0">
                <a:solidFill>
                  <a:srgbClr val="000000"/>
                </a:solidFill>
                <a:latin typeface="Andale Mono"/>
                <a:cs typeface="Andale Mono"/>
              </a:rPr>
              <a:t>      </a:t>
            </a:r>
            <a:r>
              <a:rPr lang="en-US" sz="1700" b="0" dirty="0" err="1">
                <a:solidFill>
                  <a:srgbClr val="000000"/>
                </a:solidFill>
                <a:latin typeface="Andale Mono"/>
                <a:cs typeface="Andale Mono"/>
              </a:rPr>
              <a:t>SUM.set</a:t>
            </a:r>
            <a:r>
              <a:rPr lang="en-US" sz="1700" b="0" dirty="0">
                <a:solidFill>
                  <a:srgbClr val="000000"/>
                </a:solidFill>
                <a:latin typeface="Andale Mono"/>
                <a:cs typeface="Andale Mono"/>
              </a:rPr>
              <a:t>(sum);</a:t>
            </a:r>
          </a:p>
          <a:p>
            <a:r>
              <a:rPr lang="en-US" sz="1700" b="0" dirty="0">
                <a:solidFill>
                  <a:srgbClr val="000000"/>
                </a:solidFill>
                <a:latin typeface="Andale Mono"/>
                <a:cs typeface="Andale Mono"/>
              </a:rPr>
              <a:t>      </a:t>
            </a:r>
            <a:r>
              <a:rPr lang="en-US" sz="1700" b="0" dirty="0" err="1">
                <a:solidFill>
                  <a:srgbClr val="000000"/>
                </a:solidFill>
                <a:latin typeface="Andale Mono"/>
                <a:cs typeface="Andale Mono"/>
              </a:rPr>
              <a:t>context.write</a:t>
            </a:r>
            <a:r>
              <a:rPr lang="en-US" sz="1700" b="0" dirty="0">
                <a:solidFill>
                  <a:srgbClr val="000000"/>
                </a:solidFill>
                <a:latin typeface="Andale Mono"/>
                <a:cs typeface="Andale Mono"/>
              </a:rPr>
              <a:t>(key, SUM);</a:t>
            </a:r>
          </a:p>
          <a:p>
            <a:r>
              <a:rPr lang="en-US" sz="1700" b="0" dirty="0">
                <a:solidFill>
                  <a:srgbClr val="000000"/>
                </a:solidFill>
                <a:latin typeface="Andale Mono"/>
                <a:cs typeface="Andale Mono"/>
              </a:rPr>
              <a:t>    }</a:t>
            </a:r>
          </a:p>
          <a:p>
            <a:r>
              <a:rPr lang="en-US" sz="1700" b="0" dirty="0">
                <a:solidFill>
                  <a:srgbClr val="000000"/>
                </a:solidFill>
                <a:latin typeface="Andale Mono"/>
                <a:cs typeface="Andale Mono"/>
              </a:rPr>
              <a:t>  }</a:t>
            </a:r>
          </a:p>
        </p:txBody>
      </p:sp>
    </p:spTree>
    <p:extLst>
      <p:ext uri="{BB962C8B-B14F-4D97-AF65-F5344CB8AC3E}">
        <p14:creationId xmlns:p14="http://schemas.microsoft.com/office/powerpoint/2010/main" val="30611577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a:t>
            </a:r>
            <a:r>
              <a:rPr lang="en-US" dirty="0" err="1" smtClean="0"/>
              <a:t>Gotchas</a:t>
            </a:r>
            <a:endParaRPr lang="en-US" dirty="0"/>
          </a:p>
        </p:txBody>
      </p:sp>
      <p:sp>
        <p:nvSpPr>
          <p:cNvPr id="3" name="Content Placeholder 2"/>
          <p:cNvSpPr>
            <a:spLocks noGrp="1"/>
          </p:cNvSpPr>
          <p:nvPr>
            <p:ph idx="1"/>
          </p:nvPr>
        </p:nvSpPr>
        <p:spPr/>
        <p:txBody>
          <a:bodyPr/>
          <a:lstStyle/>
          <a:p>
            <a:r>
              <a:rPr lang="en-US" dirty="0" smtClean="0"/>
              <a:t>Avoid object creation if possible</a:t>
            </a:r>
          </a:p>
          <a:p>
            <a:pPr lvl="1"/>
            <a:r>
              <a:rPr lang="en-US" dirty="0" smtClean="0"/>
              <a:t>Reuse Writable objects, change the payload</a:t>
            </a:r>
          </a:p>
          <a:p>
            <a:r>
              <a:rPr lang="en-US" dirty="0" smtClean="0"/>
              <a:t>Execution framework reuses value object in reducer</a:t>
            </a:r>
          </a:p>
          <a:p>
            <a:r>
              <a:rPr lang="en-US" dirty="0" smtClean="0"/>
              <a:t>Passing parameters via class statics</a:t>
            </a:r>
          </a:p>
          <a:p>
            <a:endParaRPr lang="en-US" dirty="0"/>
          </a:p>
        </p:txBody>
      </p:sp>
    </p:spTree>
    <p:extLst>
      <p:ext uri="{BB962C8B-B14F-4D97-AF65-F5344CB8AC3E}">
        <p14:creationId xmlns:p14="http://schemas.microsoft.com/office/powerpoint/2010/main" val="6837230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Data to Mappers and Reducers</a:t>
            </a:r>
            <a:endParaRPr lang="en-US" dirty="0"/>
          </a:p>
        </p:txBody>
      </p:sp>
      <p:sp>
        <p:nvSpPr>
          <p:cNvPr id="3" name="Content Placeholder 2"/>
          <p:cNvSpPr>
            <a:spLocks noGrp="1"/>
          </p:cNvSpPr>
          <p:nvPr>
            <p:ph idx="1"/>
          </p:nvPr>
        </p:nvSpPr>
        <p:spPr/>
        <p:txBody>
          <a:bodyPr/>
          <a:lstStyle/>
          <a:p>
            <a:r>
              <a:rPr lang="en-US" dirty="0" smtClean="0"/>
              <a:t>Configuration parameters</a:t>
            </a:r>
          </a:p>
          <a:p>
            <a:pPr lvl="1"/>
            <a:r>
              <a:rPr lang="en-US" dirty="0" smtClean="0"/>
              <a:t>Directly in the Job object for parameters</a:t>
            </a:r>
          </a:p>
          <a:p>
            <a:r>
              <a:rPr lang="en-US" dirty="0" smtClean="0"/>
              <a:t>“Side data”</a:t>
            </a:r>
          </a:p>
          <a:p>
            <a:pPr lvl="1"/>
            <a:r>
              <a:rPr lang="en-US" dirty="0" err="1" smtClean="0"/>
              <a:t>DistributedCache</a:t>
            </a:r>
            <a:endParaRPr lang="en-US" dirty="0" smtClean="0"/>
          </a:p>
          <a:p>
            <a:pPr lvl="1"/>
            <a:r>
              <a:rPr lang="en-US" dirty="0" smtClean="0"/>
              <a:t>Mappers/reducers read from HDFS in setup method</a:t>
            </a:r>
          </a:p>
          <a:p>
            <a:endParaRPr lang="en-US" dirty="0" smtClean="0"/>
          </a:p>
          <a:p>
            <a:endParaRPr lang="en-US" dirty="0"/>
          </a:p>
        </p:txBody>
      </p:sp>
    </p:spTree>
    <p:extLst>
      <p:ext uri="{BB962C8B-B14F-4D97-AF65-F5344CB8AC3E}">
        <p14:creationId xmlns:p14="http://schemas.microsoft.com/office/powerpoint/2010/main" val="4072500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smtClean="0"/>
              <a:t>Complex Data Types in Hadoop</a:t>
            </a:r>
          </a:p>
        </p:txBody>
      </p:sp>
      <p:sp>
        <p:nvSpPr>
          <p:cNvPr id="17411" name="Content Placeholder 2"/>
          <p:cNvSpPr>
            <a:spLocks noGrp="1"/>
          </p:cNvSpPr>
          <p:nvPr>
            <p:ph idx="1"/>
          </p:nvPr>
        </p:nvSpPr>
        <p:spPr/>
        <p:txBody>
          <a:bodyPr/>
          <a:lstStyle/>
          <a:p>
            <a:r>
              <a:rPr lang="en-US" dirty="0" smtClean="0">
                <a:solidFill>
                  <a:schemeClr val="bg2"/>
                </a:solidFill>
              </a:rPr>
              <a:t>How do you implement complex data types?</a:t>
            </a:r>
          </a:p>
          <a:p>
            <a:r>
              <a:rPr lang="en-US" dirty="0" smtClean="0">
                <a:solidFill>
                  <a:schemeClr val="bg2"/>
                </a:solidFill>
              </a:rPr>
              <a:t>The easiest way:</a:t>
            </a:r>
          </a:p>
          <a:p>
            <a:pPr lvl="1"/>
            <a:r>
              <a:rPr lang="en-US" dirty="0" smtClean="0">
                <a:solidFill>
                  <a:schemeClr val="bg2"/>
                </a:solidFill>
              </a:rPr>
              <a:t>Encoded it as Text, e.g., (a, b) = “a:b”</a:t>
            </a:r>
          </a:p>
          <a:p>
            <a:pPr lvl="1"/>
            <a:r>
              <a:rPr lang="en-US" dirty="0" smtClean="0">
                <a:solidFill>
                  <a:schemeClr val="bg2"/>
                </a:solidFill>
              </a:rPr>
              <a:t>Use regular expressions to parse and extract data</a:t>
            </a:r>
          </a:p>
          <a:p>
            <a:pPr lvl="1"/>
            <a:r>
              <a:rPr lang="en-US" dirty="0" smtClean="0">
                <a:solidFill>
                  <a:schemeClr val="bg2"/>
                </a:solidFill>
              </a:rPr>
              <a:t>Works, but pretty hack-</a:t>
            </a:r>
            <a:r>
              <a:rPr lang="en-US" dirty="0" err="1" smtClean="0">
                <a:solidFill>
                  <a:schemeClr val="bg2"/>
                </a:solidFill>
              </a:rPr>
              <a:t>ish</a:t>
            </a:r>
            <a:endParaRPr lang="en-US" dirty="0" smtClean="0">
              <a:solidFill>
                <a:schemeClr val="bg2"/>
              </a:solidFill>
            </a:endParaRPr>
          </a:p>
          <a:p>
            <a:r>
              <a:rPr lang="en-US" dirty="0" smtClean="0">
                <a:solidFill>
                  <a:schemeClr val="bg2"/>
                </a:solidFill>
              </a:rPr>
              <a:t>The hard way:</a:t>
            </a:r>
          </a:p>
          <a:p>
            <a:pPr lvl="1"/>
            <a:r>
              <a:rPr lang="en-US" dirty="0" smtClean="0">
                <a:solidFill>
                  <a:schemeClr val="bg2"/>
                </a:solidFill>
              </a:rPr>
              <a:t>Define a custom implementation of Writable(</a:t>
            </a:r>
            <a:r>
              <a:rPr lang="en-US" dirty="0" err="1" smtClean="0">
                <a:solidFill>
                  <a:schemeClr val="bg2"/>
                </a:solidFill>
              </a:rPr>
              <a:t>Comprable</a:t>
            </a:r>
            <a:r>
              <a:rPr lang="en-US" dirty="0" smtClean="0">
                <a:solidFill>
                  <a:schemeClr val="bg2"/>
                </a:solidFill>
              </a:rPr>
              <a:t>)</a:t>
            </a:r>
          </a:p>
          <a:p>
            <a:pPr lvl="1"/>
            <a:r>
              <a:rPr lang="en-US" dirty="0" smtClean="0">
                <a:solidFill>
                  <a:schemeClr val="bg2"/>
                </a:solidFill>
              </a:rPr>
              <a:t>Must implement: </a:t>
            </a:r>
            <a:r>
              <a:rPr lang="en-US" dirty="0" err="1" smtClean="0">
                <a:solidFill>
                  <a:schemeClr val="bg2"/>
                </a:solidFill>
              </a:rPr>
              <a:t>readFields</a:t>
            </a:r>
            <a:r>
              <a:rPr lang="en-US" dirty="0" smtClean="0">
                <a:solidFill>
                  <a:schemeClr val="bg2"/>
                </a:solidFill>
              </a:rPr>
              <a:t>, write, (</a:t>
            </a:r>
            <a:r>
              <a:rPr lang="en-US" dirty="0" err="1" smtClean="0">
                <a:solidFill>
                  <a:schemeClr val="bg2"/>
                </a:solidFill>
              </a:rPr>
              <a:t>compareTo</a:t>
            </a:r>
            <a:r>
              <a:rPr lang="en-US" dirty="0" smtClean="0">
                <a:solidFill>
                  <a:schemeClr val="bg2"/>
                </a:solidFill>
              </a:rPr>
              <a:t>)</a:t>
            </a:r>
          </a:p>
          <a:p>
            <a:pPr lvl="1"/>
            <a:r>
              <a:rPr lang="en-US" dirty="0" smtClean="0">
                <a:solidFill>
                  <a:schemeClr val="bg2"/>
                </a:solidFill>
              </a:rPr>
              <a:t>Computationally efficient, but slow for rapid prototyping</a:t>
            </a:r>
          </a:p>
          <a:p>
            <a:pPr lvl="1"/>
            <a:r>
              <a:rPr lang="en-US" dirty="0" smtClean="0">
                <a:solidFill>
                  <a:schemeClr val="bg2"/>
                </a:solidFill>
              </a:rPr>
              <a:t>Implement </a:t>
            </a:r>
            <a:r>
              <a:rPr lang="en-US" dirty="0" err="1" smtClean="0">
                <a:solidFill>
                  <a:schemeClr val="bg2"/>
                </a:solidFill>
              </a:rPr>
              <a:t>WritableComparator</a:t>
            </a:r>
            <a:r>
              <a:rPr lang="en-US" dirty="0" smtClean="0">
                <a:solidFill>
                  <a:schemeClr val="bg2"/>
                </a:solidFill>
              </a:rPr>
              <a:t> hook for performance</a:t>
            </a:r>
          </a:p>
          <a:p>
            <a:r>
              <a:rPr lang="en-US" dirty="0" smtClean="0">
                <a:solidFill>
                  <a:schemeClr val="bg2"/>
                </a:solidFill>
              </a:rPr>
              <a:t>Somewhere in the middle:</a:t>
            </a:r>
          </a:p>
          <a:p>
            <a:pPr lvl="1"/>
            <a:r>
              <a:rPr lang="en-US" dirty="0" smtClean="0">
                <a:solidFill>
                  <a:schemeClr val="bg2"/>
                </a:solidFill>
              </a:rPr>
              <a:t>Cloud</a:t>
            </a:r>
            <a:r>
              <a:rPr lang="en-US" baseline="30000" dirty="0" smtClean="0">
                <a:solidFill>
                  <a:schemeClr val="bg2"/>
                </a:solidFill>
              </a:rPr>
              <a:t>9</a:t>
            </a:r>
            <a:r>
              <a:rPr lang="en-US" dirty="0" smtClean="0">
                <a:solidFill>
                  <a:schemeClr val="bg2"/>
                </a:solidFill>
              </a:rPr>
              <a:t> </a:t>
            </a:r>
            <a:r>
              <a:rPr lang="en-US" dirty="0">
                <a:solidFill>
                  <a:schemeClr val="bg2"/>
                </a:solidFill>
              </a:rPr>
              <a:t>(via </a:t>
            </a:r>
            <a:r>
              <a:rPr lang="en-US" dirty="0" err="1" smtClean="0">
                <a:solidFill>
                  <a:schemeClr val="bg2"/>
                </a:solidFill>
              </a:rPr>
              <a:t>lin.tl</a:t>
            </a:r>
            <a:r>
              <a:rPr lang="en-US" dirty="0" smtClean="0">
                <a:solidFill>
                  <a:schemeClr val="bg2"/>
                </a:solidFill>
              </a:rPr>
              <a:t>) offers JSON support and lots of useful Hadoop types</a:t>
            </a:r>
          </a:p>
          <a:p>
            <a:pPr lvl="1"/>
            <a:r>
              <a:rPr lang="en-US" dirty="0" smtClean="0">
                <a:solidFill>
                  <a:schemeClr val="bg2"/>
                </a:solidFill>
              </a:rPr>
              <a:t>Quick tour…</a:t>
            </a:r>
          </a:p>
        </p:txBody>
      </p:sp>
    </p:spTree>
    <p:extLst>
      <p:ext uri="{BB962C8B-B14F-4D97-AF65-F5344CB8AC3E}">
        <p14:creationId xmlns:p14="http://schemas.microsoft.com/office/powerpoint/2010/main" val="427350447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41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41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411">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411">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411">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411">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411">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411">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411">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411">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41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Cluster Components*</a:t>
            </a:r>
            <a:endParaRPr lang="en-US" dirty="0"/>
          </a:p>
        </p:txBody>
      </p:sp>
      <p:sp>
        <p:nvSpPr>
          <p:cNvPr id="3" name="Content Placeholder 2"/>
          <p:cNvSpPr>
            <a:spLocks noGrp="1"/>
          </p:cNvSpPr>
          <p:nvPr>
            <p:ph idx="1"/>
          </p:nvPr>
        </p:nvSpPr>
        <p:spPr/>
        <p:txBody>
          <a:bodyPr/>
          <a:lstStyle/>
          <a:p>
            <a:r>
              <a:rPr lang="en-US" dirty="0" smtClean="0"/>
              <a:t>One of each:</a:t>
            </a:r>
          </a:p>
          <a:p>
            <a:pPr lvl="1"/>
            <a:r>
              <a:rPr lang="en-US" dirty="0" err="1" smtClean="0"/>
              <a:t>Namenode</a:t>
            </a:r>
            <a:r>
              <a:rPr lang="en-US" dirty="0" smtClean="0"/>
              <a:t> (NN): master node for HDFS</a:t>
            </a:r>
          </a:p>
          <a:p>
            <a:pPr lvl="1"/>
            <a:r>
              <a:rPr lang="en-US" dirty="0" err="1" smtClean="0"/>
              <a:t>Jobtracker</a:t>
            </a:r>
            <a:r>
              <a:rPr lang="en-US" dirty="0" smtClean="0"/>
              <a:t> (JT): master node for job submission</a:t>
            </a:r>
          </a:p>
          <a:p>
            <a:r>
              <a:rPr lang="en-US" dirty="0" smtClean="0"/>
              <a:t>Set of each per slave machine:</a:t>
            </a:r>
          </a:p>
          <a:p>
            <a:pPr lvl="1"/>
            <a:r>
              <a:rPr lang="en-US" dirty="0" err="1" smtClean="0"/>
              <a:t>Tasktracker</a:t>
            </a:r>
            <a:r>
              <a:rPr lang="en-US" dirty="0" smtClean="0"/>
              <a:t> (TT): contains multiple task slots</a:t>
            </a:r>
          </a:p>
          <a:p>
            <a:pPr lvl="1"/>
            <a:r>
              <a:rPr lang="en-US" dirty="0" err="1" smtClean="0"/>
              <a:t>Datanode</a:t>
            </a:r>
            <a:r>
              <a:rPr lang="en-US" dirty="0" smtClean="0"/>
              <a:t> (DN): serves HDFS data blocks</a:t>
            </a:r>
            <a:endParaRPr lang="en-US" dirty="0"/>
          </a:p>
        </p:txBody>
      </p:sp>
      <p:sp>
        <p:nvSpPr>
          <p:cNvPr id="4" name="TextBox 3"/>
          <p:cNvSpPr txBox="1">
            <a:spLocks noChangeArrowheads="1"/>
          </p:cNvSpPr>
          <p:nvPr/>
        </p:nvSpPr>
        <p:spPr bwMode="auto">
          <a:xfrm>
            <a:off x="5298862" y="6400800"/>
            <a:ext cx="3692738" cy="338554"/>
          </a:xfrm>
          <a:prstGeom prst="rect">
            <a:avLst/>
          </a:prstGeom>
          <a:noFill/>
          <a:ln w="9525">
            <a:noFill/>
            <a:miter lim="800000"/>
            <a:headEnd/>
            <a:tailEnd/>
          </a:ln>
        </p:spPr>
        <p:txBody>
          <a:bodyPr wrap="none">
            <a:spAutoFit/>
          </a:bodyPr>
          <a:lstStyle/>
          <a:p>
            <a:r>
              <a:rPr lang="en-US" b="0" dirty="0" smtClean="0">
                <a:solidFill>
                  <a:schemeClr val="bg1"/>
                </a:solidFill>
                <a:latin typeface="Gill Sans"/>
                <a:cs typeface="Gill Sans"/>
              </a:rPr>
              <a:t>* Not quite… leaving aside YARN for now</a:t>
            </a:r>
            <a:endParaRPr lang="en-US" sz="1050" b="0" dirty="0">
              <a:solidFill>
                <a:schemeClr val="bg1"/>
              </a:solidFill>
              <a:latin typeface="Gill Sans"/>
              <a:cs typeface="Gill Sans"/>
            </a:endParaRPr>
          </a:p>
        </p:txBody>
      </p:sp>
    </p:spTree>
    <p:extLst>
      <p:ext uri="{BB962C8B-B14F-4D97-AF65-F5344CB8AC3E}">
        <p14:creationId xmlns:p14="http://schemas.microsoft.com/office/powerpoint/2010/main" val="17465030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Putting everything together…</a:t>
            </a:r>
            <a:endParaRPr lang="en-US" dirty="0"/>
          </a:p>
        </p:txBody>
      </p:sp>
      <p:sp>
        <p:nvSpPr>
          <p:cNvPr id="57" name="Rectangle 6"/>
          <p:cNvSpPr>
            <a:spLocks noChangeArrowheads="1"/>
          </p:cNvSpPr>
          <p:nvPr/>
        </p:nvSpPr>
        <p:spPr bwMode="auto">
          <a:xfrm>
            <a:off x="4724400" y="1981200"/>
            <a:ext cx="1981200" cy="914400"/>
          </a:xfrm>
          <a:prstGeom prst="rect">
            <a:avLst/>
          </a:prstGeom>
          <a:solidFill>
            <a:sysClr val="window" lastClr="FFFFFF"/>
          </a:solidFill>
          <a:ln w="9525" cap="flat" cmpd="sng" algn="ctr">
            <a:solidFill>
              <a:sysClr val="windowText" lastClr="000000">
                <a:shade val="95000"/>
                <a:satMod val="105000"/>
              </a:sysClr>
            </a:solidFill>
            <a:prstDash val="solid"/>
            <a:headEnd/>
            <a:tailEnd/>
          </a:ln>
          <a:effectLst>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Arial" pitchFamily="34" charset="0"/>
            </a:endParaRPr>
          </a:p>
        </p:txBody>
      </p:sp>
      <p:sp>
        <p:nvSpPr>
          <p:cNvPr id="58" name="Rectangle 35"/>
          <p:cNvSpPr>
            <a:spLocks noChangeArrowheads="1"/>
          </p:cNvSpPr>
          <p:nvPr/>
        </p:nvSpPr>
        <p:spPr bwMode="auto">
          <a:xfrm>
            <a:off x="4724400" y="2286000"/>
            <a:ext cx="1981200" cy="609600"/>
          </a:xfrm>
          <a:prstGeom prst="rect">
            <a:avLst/>
          </a:prstGeom>
          <a:noFill/>
          <a:ln w="9525" algn="ctr">
            <a:solidFill>
              <a:sysClr val="windowText" lastClr="000000"/>
            </a:solid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59" name="Rectangle 6"/>
          <p:cNvSpPr>
            <a:spLocks noChangeArrowheads="1"/>
          </p:cNvSpPr>
          <p:nvPr/>
        </p:nvSpPr>
        <p:spPr bwMode="auto">
          <a:xfrm>
            <a:off x="2590800" y="1981200"/>
            <a:ext cx="1981200" cy="914400"/>
          </a:xfrm>
          <a:prstGeom prst="rect">
            <a:avLst/>
          </a:prstGeom>
          <a:solidFill>
            <a:sysClr val="window" lastClr="FFFFFF"/>
          </a:solidFill>
          <a:ln w="9525" cap="flat" cmpd="sng" algn="ctr">
            <a:solidFill>
              <a:sysClr val="windowText" lastClr="000000">
                <a:shade val="95000"/>
                <a:satMod val="105000"/>
              </a:sysClr>
            </a:solidFill>
            <a:prstDash val="solid"/>
            <a:headEnd/>
            <a:tailEnd/>
          </a:ln>
          <a:effectLst>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Arial" pitchFamily="34" charset="0"/>
            </a:endParaRPr>
          </a:p>
        </p:txBody>
      </p:sp>
      <p:sp>
        <p:nvSpPr>
          <p:cNvPr id="60" name="Rectangle 6"/>
          <p:cNvSpPr>
            <a:spLocks noChangeArrowheads="1"/>
          </p:cNvSpPr>
          <p:nvPr/>
        </p:nvSpPr>
        <p:spPr bwMode="auto">
          <a:xfrm>
            <a:off x="3657600" y="3352800"/>
            <a:ext cx="1981200" cy="1600200"/>
          </a:xfrm>
          <a:prstGeom prst="rect">
            <a:avLst/>
          </a:prstGeom>
          <a:solidFill>
            <a:sysClr val="window" lastClr="FFFFFF"/>
          </a:solidFill>
          <a:ln w="9525" cap="flat" cmpd="sng" algn="ctr">
            <a:solidFill>
              <a:sysClr val="windowText" lastClr="000000">
                <a:shade val="95000"/>
                <a:satMod val="105000"/>
              </a:sysClr>
            </a:solidFill>
            <a:prstDash val="solid"/>
            <a:headEnd/>
            <a:tailEnd/>
          </a:ln>
          <a:effectLst>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Arial" pitchFamily="34" charset="0"/>
            </a:endParaRPr>
          </a:p>
        </p:txBody>
      </p:sp>
      <p:sp>
        <p:nvSpPr>
          <p:cNvPr id="61" name="Rectangle 6"/>
          <p:cNvSpPr>
            <a:spLocks noChangeArrowheads="1"/>
          </p:cNvSpPr>
          <p:nvPr/>
        </p:nvSpPr>
        <p:spPr bwMode="auto">
          <a:xfrm>
            <a:off x="5715000" y="3352800"/>
            <a:ext cx="1981200" cy="1600200"/>
          </a:xfrm>
          <a:prstGeom prst="rect">
            <a:avLst/>
          </a:prstGeom>
          <a:solidFill>
            <a:sysClr val="window" lastClr="FFFFFF"/>
          </a:solidFill>
          <a:ln w="9525" cap="flat" cmpd="sng" algn="ctr">
            <a:solidFill>
              <a:sysClr val="windowText" lastClr="000000">
                <a:shade val="95000"/>
                <a:satMod val="105000"/>
              </a:sysClr>
            </a:solidFill>
            <a:prstDash val="solid"/>
            <a:headEnd/>
            <a:tailEnd/>
          </a:ln>
          <a:effectLst>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Arial" pitchFamily="34" charset="0"/>
            </a:endParaRPr>
          </a:p>
        </p:txBody>
      </p:sp>
      <p:sp>
        <p:nvSpPr>
          <p:cNvPr id="62" name="Rectangle 6"/>
          <p:cNvSpPr>
            <a:spLocks noChangeArrowheads="1"/>
          </p:cNvSpPr>
          <p:nvPr/>
        </p:nvSpPr>
        <p:spPr bwMode="auto">
          <a:xfrm>
            <a:off x="1600200" y="3352800"/>
            <a:ext cx="1981200" cy="1600200"/>
          </a:xfrm>
          <a:prstGeom prst="rect">
            <a:avLst/>
          </a:prstGeom>
          <a:solidFill>
            <a:sysClr val="window" lastClr="FFFFFF"/>
          </a:solidFill>
          <a:ln w="9525" cap="flat" cmpd="sng" algn="ctr">
            <a:solidFill>
              <a:sysClr val="windowText" lastClr="000000">
                <a:shade val="95000"/>
                <a:satMod val="105000"/>
              </a:sysClr>
            </a:solidFill>
            <a:prstDash val="solid"/>
            <a:headEnd/>
            <a:tailEnd/>
          </a:ln>
          <a:effectLst>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Arial" pitchFamily="34" charset="0"/>
            </a:endParaRPr>
          </a:p>
        </p:txBody>
      </p:sp>
      <p:cxnSp>
        <p:nvCxnSpPr>
          <p:cNvPr id="63" name="Straight Arrow Connector 53"/>
          <p:cNvCxnSpPr>
            <a:cxnSpLocks noChangeShapeType="1"/>
            <a:stCxn id="107" idx="2"/>
            <a:endCxn id="70" idx="0"/>
          </p:cNvCxnSpPr>
          <p:nvPr/>
        </p:nvCxnSpPr>
        <p:spPr bwMode="auto">
          <a:xfrm rot="5400000">
            <a:off x="2514600" y="2819400"/>
            <a:ext cx="1143000" cy="990600"/>
          </a:xfrm>
          <a:prstGeom prst="straightConnector1">
            <a:avLst/>
          </a:prstGeom>
          <a:noFill/>
          <a:ln w="25400" cap="flat" cmpd="sng" algn="ctr">
            <a:solidFill>
              <a:sysClr val="windowText" lastClr="000000"/>
            </a:solidFill>
            <a:prstDash val="solid"/>
            <a:headEnd/>
            <a:tailEnd type="none" w="med" len="med"/>
          </a:ln>
          <a:effectLst>
            <a:outerShdw blurRad="40000" dist="20000" dir="5400000" rotWithShape="0">
              <a:srgbClr val="000000">
                <a:alpha val="38000"/>
              </a:srgbClr>
            </a:outerShdw>
          </a:effectLst>
        </p:spPr>
      </p:cxnSp>
      <p:cxnSp>
        <p:nvCxnSpPr>
          <p:cNvPr id="64" name="Straight Arrow Connector 53"/>
          <p:cNvCxnSpPr>
            <a:cxnSpLocks noChangeShapeType="1"/>
            <a:stCxn id="107" idx="2"/>
            <a:endCxn id="82" idx="0"/>
          </p:cNvCxnSpPr>
          <p:nvPr/>
        </p:nvCxnSpPr>
        <p:spPr bwMode="auto">
          <a:xfrm rot="16200000" flipH="1">
            <a:off x="3543300" y="2781300"/>
            <a:ext cx="1143000" cy="1066800"/>
          </a:xfrm>
          <a:prstGeom prst="straightConnector1">
            <a:avLst/>
          </a:prstGeom>
          <a:noFill/>
          <a:ln w="25400" cap="flat" cmpd="sng" algn="ctr">
            <a:solidFill>
              <a:sysClr val="windowText" lastClr="000000"/>
            </a:solidFill>
            <a:prstDash val="solid"/>
            <a:headEnd/>
            <a:tailEnd type="none" w="med" len="med"/>
          </a:ln>
          <a:effectLst>
            <a:outerShdw blurRad="40000" dist="20000" dir="5400000" rotWithShape="0">
              <a:srgbClr val="000000">
                <a:alpha val="38000"/>
              </a:srgbClr>
            </a:outerShdw>
          </a:effectLst>
        </p:spPr>
      </p:cxnSp>
      <p:cxnSp>
        <p:nvCxnSpPr>
          <p:cNvPr id="65" name="Straight Arrow Connector 53"/>
          <p:cNvCxnSpPr>
            <a:cxnSpLocks noChangeShapeType="1"/>
            <a:stCxn id="107" idx="2"/>
            <a:endCxn id="94" idx="0"/>
          </p:cNvCxnSpPr>
          <p:nvPr/>
        </p:nvCxnSpPr>
        <p:spPr bwMode="auto">
          <a:xfrm rot="16200000" flipH="1">
            <a:off x="4572000" y="1752600"/>
            <a:ext cx="1143000" cy="3124200"/>
          </a:xfrm>
          <a:prstGeom prst="straightConnector1">
            <a:avLst/>
          </a:prstGeom>
          <a:noFill/>
          <a:ln w="25400" cap="flat" cmpd="sng" algn="ctr">
            <a:solidFill>
              <a:sysClr val="windowText" lastClr="000000"/>
            </a:solidFill>
            <a:prstDash val="solid"/>
            <a:headEnd/>
            <a:tailEnd type="none" w="med" len="med"/>
          </a:ln>
          <a:effectLst>
            <a:outerShdw blurRad="40000" dist="20000" dir="5400000" rotWithShape="0">
              <a:srgbClr val="000000">
                <a:alpha val="38000"/>
              </a:srgbClr>
            </a:outerShdw>
          </a:effectLst>
        </p:spPr>
      </p:cxnSp>
      <p:cxnSp>
        <p:nvCxnSpPr>
          <p:cNvPr id="66" name="Straight Arrow Connector 53"/>
          <p:cNvCxnSpPr>
            <a:cxnSpLocks noChangeShapeType="1"/>
            <a:stCxn id="109" idx="2"/>
            <a:endCxn id="79" idx="0"/>
          </p:cNvCxnSpPr>
          <p:nvPr/>
        </p:nvCxnSpPr>
        <p:spPr bwMode="auto">
          <a:xfrm rot="5400000">
            <a:off x="3771900" y="1562100"/>
            <a:ext cx="762000" cy="3124200"/>
          </a:xfrm>
          <a:prstGeom prst="straightConnector1">
            <a:avLst/>
          </a:prstGeom>
          <a:noFill/>
          <a:ln w="25400" cap="flat" cmpd="sng" algn="ctr">
            <a:solidFill>
              <a:sysClr val="windowText" lastClr="000000"/>
            </a:solidFill>
            <a:prstDash val="sysDash"/>
            <a:headEnd/>
            <a:tailEnd type="none" w="med" len="med"/>
          </a:ln>
          <a:effectLst>
            <a:outerShdw blurRad="40000" dist="20000" dir="5400000" rotWithShape="0">
              <a:srgbClr val="000000">
                <a:alpha val="38000"/>
              </a:srgbClr>
            </a:outerShdw>
          </a:effectLst>
        </p:spPr>
      </p:cxnSp>
      <p:cxnSp>
        <p:nvCxnSpPr>
          <p:cNvPr id="67" name="Straight Arrow Connector 53"/>
          <p:cNvCxnSpPr>
            <a:cxnSpLocks noChangeShapeType="1"/>
            <a:stCxn id="109" idx="2"/>
            <a:endCxn id="91" idx="0"/>
          </p:cNvCxnSpPr>
          <p:nvPr/>
        </p:nvCxnSpPr>
        <p:spPr bwMode="auto">
          <a:xfrm rot="5400000">
            <a:off x="4800600" y="2590800"/>
            <a:ext cx="762000" cy="1066800"/>
          </a:xfrm>
          <a:prstGeom prst="straightConnector1">
            <a:avLst/>
          </a:prstGeom>
          <a:noFill/>
          <a:ln w="25400" cap="flat" cmpd="sng" algn="ctr">
            <a:solidFill>
              <a:sysClr val="windowText" lastClr="000000"/>
            </a:solidFill>
            <a:prstDash val="sysDash"/>
            <a:headEnd/>
            <a:tailEnd type="none" w="med" len="med"/>
          </a:ln>
          <a:effectLst>
            <a:outerShdw blurRad="40000" dist="20000" dir="5400000" rotWithShape="0">
              <a:srgbClr val="000000">
                <a:alpha val="38000"/>
              </a:srgbClr>
            </a:outerShdw>
          </a:effectLst>
        </p:spPr>
      </p:cxnSp>
      <p:cxnSp>
        <p:nvCxnSpPr>
          <p:cNvPr id="68" name="Straight Arrow Connector 53"/>
          <p:cNvCxnSpPr>
            <a:cxnSpLocks noChangeShapeType="1"/>
            <a:stCxn id="109" idx="2"/>
            <a:endCxn id="103" idx="0"/>
          </p:cNvCxnSpPr>
          <p:nvPr/>
        </p:nvCxnSpPr>
        <p:spPr bwMode="auto">
          <a:xfrm rot="16200000" flipH="1">
            <a:off x="5829300" y="2628900"/>
            <a:ext cx="762000" cy="990600"/>
          </a:xfrm>
          <a:prstGeom prst="straightConnector1">
            <a:avLst/>
          </a:prstGeom>
          <a:noFill/>
          <a:ln w="25400" cap="flat" cmpd="sng" algn="ctr">
            <a:solidFill>
              <a:sysClr val="windowText" lastClr="000000"/>
            </a:solidFill>
            <a:prstDash val="sysDash"/>
            <a:headEnd/>
            <a:tailEnd type="none" w="med" len="med"/>
          </a:ln>
          <a:effectLst>
            <a:outerShdw blurRad="40000" dist="20000" dir="5400000" rotWithShape="0">
              <a:srgbClr val="000000">
                <a:alpha val="38000"/>
              </a:srgbClr>
            </a:outerShdw>
          </a:effectLst>
        </p:spPr>
      </p:cxnSp>
      <p:sp>
        <p:nvSpPr>
          <p:cNvPr id="69" name="Rectangle 6"/>
          <p:cNvSpPr>
            <a:spLocks noChangeArrowheads="1"/>
          </p:cNvSpPr>
          <p:nvPr/>
        </p:nvSpPr>
        <p:spPr bwMode="auto">
          <a:xfrm>
            <a:off x="1752600" y="3886200"/>
            <a:ext cx="1676400" cy="609600"/>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a:tailEnd/>
          </a:ln>
          <a:effectLst>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Arial" pitchFamily="34" charset="0"/>
            </a:endParaRPr>
          </a:p>
        </p:txBody>
      </p:sp>
      <p:sp>
        <p:nvSpPr>
          <p:cNvPr id="70" name="Rectangle 4"/>
          <p:cNvSpPr>
            <a:spLocks noChangeArrowheads="1"/>
          </p:cNvSpPr>
          <p:nvPr/>
        </p:nvSpPr>
        <p:spPr bwMode="auto">
          <a:xfrm>
            <a:off x="1752600" y="3886200"/>
            <a:ext cx="1676400" cy="304800"/>
          </a:xfrm>
          <a:prstGeom prst="rect">
            <a:avLst/>
          </a:prstGeom>
          <a:solidFill>
            <a:sysClr val="windowText" lastClr="000000">
              <a:lumMod val="65000"/>
              <a:lumOff val="35000"/>
            </a:sysClr>
          </a:solidFill>
          <a:ln w="9525" algn="ctr">
            <a:solidFill>
              <a:sysClr val="windowText" lastClr="000000"/>
            </a:solid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smtClean="0">
                <a:ln>
                  <a:noFill/>
                </a:ln>
                <a:solidFill>
                  <a:sysClr val="window" lastClr="FFFFFF"/>
                </a:solidFill>
                <a:effectLst/>
                <a:uLnTx/>
                <a:uFillTx/>
                <a:latin typeface="Arial" pitchFamily="34" charset="0"/>
                <a:cs typeface="Arial" pitchFamily="34" charset="0"/>
              </a:rPr>
              <a:t>datanode</a:t>
            </a:r>
            <a:r>
              <a:rPr kumimoji="0" lang="en-US" sz="1200" b="1" i="0" u="none" strike="noStrike" kern="0" cap="none" spc="0" normalizeH="0" baseline="0" noProof="0" dirty="0" smtClean="0">
                <a:ln>
                  <a:noFill/>
                </a:ln>
                <a:solidFill>
                  <a:sysClr val="window" lastClr="FFFFFF"/>
                </a:solidFill>
                <a:effectLst/>
                <a:uLnTx/>
                <a:uFillTx/>
                <a:latin typeface="Arial" pitchFamily="34" charset="0"/>
                <a:cs typeface="Arial" pitchFamily="34" charset="0"/>
              </a:rPr>
              <a:t> daemon</a:t>
            </a:r>
            <a:endParaRPr kumimoji="0" lang="en-US" sz="1200" b="1" i="0" u="none" strike="noStrike" kern="0" cap="none" spc="0" normalizeH="0" baseline="0" noProof="0" dirty="0">
              <a:ln>
                <a:noFill/>
              </a:ln>
              <a:solidFill>
                <a:sysClr val="window" lastClr="FFFFFF"/>
              </a:solidFill>
              <a:effectLst/>
              <a:uLnTx/>
              <a:uFillTx/>
              <a:latin typeface="Arial" pitchFamily="34" charset="0"/>
              <a:cs typeface="Arial" pitchFamily="34" charset="0"/>
            </a:endParaRPr>
          </a:p>
        </p:txBody>
      </p:sp>
      <p:sp>
        <p:nvSpPr>
          <p:cNvPr id="71" name="Rectangle 35"/>
          <p:cNvSpPr>
            <a:spLocks noChangeArrowheads="1"/>
          </p:cNvSpPr>
          <p:nvPr/>
        </p:nvSpPr>
        <p:spPr bwMode="auto">
          <a:xfrm>
            <a:off x="1752600" y="4191000"/>
            <a:ext cx="1676400" cy="304800"/>
          </a:xfrm>
          <a:prstGeom prst="rect">
            <a:avLst/>
          </a:prstGeom>
          <a:noFill/>
          <a:ln w="9525" algn="ctr">
            <a:solidFill>
              <a:sysClr val="windowText" lastClr="000000"/>
            </a:solid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Linux file system</a:t>
            </a:r>
          </a:p>
        </p:txBody>
      </p:sp>
      <p:sp>
        <p:nvSpPr>
          <p:cNvPr id="72" name="Flowchart: Magnetic Disk 36"/>
          <p:cNvSpPr>
            <a:spLocks noChangeArrowheads="1"/>
          </p:cNvSpPr>
          <p:nvPr/>
        </p:nvSpPr>
        <p:spPr bwMode="auto">
          <a:xfrm>
            <a:off x="2022902" y="4572001"/>
            <a:ext cx="304800" cy="304800"/>
          </a:xfrm>
          <a:prstGeom prst="flowChartMagneticDisk">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a:tailEnd/>
          </a:ln>
          <a:effectLst>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Arial" pitchFamily="34" charset="0"/>
            </a:endParaRPr>
          </a:p>
        </p:txBody>
      </p:sp>
      <p:sp>
        <p:nvSpPr>
          <p:cNvPr id="73" name="Flowchart: Magnetic Disk 37"/>
          <p:cNvSpPr>
            <a:spLocks noChangeArrowheads="1"/>
          </p:cNvSpPr>
          <p:nvPr/>
        </p:nvSpPr>
        <p:spPr bwMode="auto">
          <a:xfrm>
            <a:off x="2556302" y="4572001"/>
            <a:ext cx="304800" cy="304800"/>
          </a:xfrm>
          <a:prstGeom prst="flowChartMagneticDisk">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a:tailEnd/>
          </a:ln>
          <a:effectLst>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Arial" pitchFamily="34" charset="0"/>
            </a:endParaRPr>
          </a:p>
        </p:txBody>
      </p:sp>
      <p:cxnSp>
        <p:nvCxnSpPr>
          <p:cNvPr id="74" name="Straight Connector 38"/>
          <p:cNvCxnSpPr>
            <a:cxnSpLocks noChangeShapeType="1"/>
          </p:cNvCxnSpPr>
          <p:nvPr/>
        </p:nvCxnSpPr>
        <p:spPr bwMode="auto">
          <a:xfrm rot="5400000">
            <a:off x="1756203" y="4610101"/>
            <a:ext cx="228600" cy="3175"/>
          </a:xfrm>
          <a:prstGeom prst="line">
            <a:avLst/>
          </a:prstGeom>
          <a:noFill/>
          <a:ln w="9525" algn="ctr">
            <a:solidFill>
              <a:sysClr val="windowText" lastClr="000000"/>
            </a:solidFill>
            <a:round/>
            <a:headEnd/>
            <a:tailEnd/>
          </a:ln>
        </p:spPr>
      </p:cxnSp>
      <p:cxnSp>
        <p:nvCxnSpPr>
          <p:cNvPr id="75" name="Straight Connector 39"/>
          <p:cNvCxnSpPr>
            <a:cxnSpLocks noChangeShapeType="1"/>
            <a:endCxn id="72" idx="2"/>
          </p:cNvCxnSpPr>
          <p:nvPr/>
        </p:nvCxnSpPr>
        <p:spPr bwMode="auto">
          <a:xfrm>
            <a:off x="1870502" y="4724401"/>
            <a:ext cx="152400" cy="1588"/>
          </a:xfrm>
          <a:prstGeom prst="line">
            <a:avLst/>
          </a:prstGeom>
          <a:noFill/>
          <a:ln w="9525" algn="ctr">
            <a:solidFill>
              <a:sysClr val="windowText" lastClr="000000"/>
            </a:solidFill>
            <a:round/>
            <a:headEnd/>
            <a:tailEnd/>
          </a:ln>
        </p:spPr>
      </p:cxnSp>
      <p:cxnSp>
        <p:nvCxnSpPr>
          <p:cNvPr id="76" name="Straight Connector 40"/>
          <p:cNvCxnSpPr>
            <a:cxnSpLocks noChangeShapeType="1"/>
          </p:cNvCxnSpPr>
          <p:nvPr/>
        </p:nvCxnSpPr>
        <p:spPr bwMode="auto">
          <a:xfrm rot="5400000">
            <a:off x="2289603" y="4608513"/>
            <a:ext cx="228600" cy="3175"/>
          </a:xfrm>
          <a:prstGeom prst="line">
            <a:avLst/>
          </a:prstGeom>
          <a:noFill/>
          <a:ln w="9525" algn="ctr">
            <a:solidFill>
              <a:sysClr val="windowText" lastClr="000000"/>
            </a:solidFill>
            <a:round/>
            <a:headEnd/>
            <a:tailEnd/>
          </a:ln>
        </p:spPr>
      </p:cxnSp>
      <p:cxnSp>
        <p:nvCxnSpPr>
          <p:cNvPr id="77" name="Straight Connector 41"/>
          <p:cNvCxnSpPr>
            <a:cxnSpLocks noChangeShapeType="1"/>
          </p:cNvCxnSpPr>
          <p:nvPr/>
        </p:nvCxnSpPr>
        <p:spPr bwMode="auto">
          <a:xfrm>
            <a:off x="2403902" y="4722814"/>
            <a:ext cx="152400" cy="3175"/>
          </a:xfrm>
          <a:prstGeom prst="line">
            <a:avLst/>
          </a:prstGeom>
          <a:noFill/>
          <a:ln w="9525" algn="ctr">
            <a:solidFill>
              <a:sysClr val="windowText" lastClr="000000"/>
            </a:solidFill>
            <a:round/>
            <a:headEnd/>
            <a:tailEnd/>
          </a:ln>
        </p:spPr>
      </p:cxnSp>
      <p:sp>
        <p:nvSpPr>
          <p:cNvPr id="78" name="TextBox 42"/>
          <p:cNvSpPr txBox="1">
            <a:spLocks noChangeArrowheads="1"/>
          </p:cNvSpPr>
          <p:nvPr/>
        </p:nvSpPr>
        <p:spPr bwMode="auto">
          <a:xfrm>
            <a:off x="3013502" y="4538664"/>
            <a:ext cx="415498" cy="369332"/>
          </a:xfrm>
          <a:prstGeom prst="rect">
            <a:avLst/>
          </a:prstGeom>
          <a:noFill/>
          <a:ln w="9525">
            <a:noFill/>
            <a:miter lim="800000"/>
            <a:headEnd/>
            <a:tailEnd/>
          </a:ln>
        </p:spPr>
        <p:txBody>
          <a:bodyPr wrap="none">
            <a:spAutoFit/>
          </a:bodyPr>
          <a:lstStyle/>
          <a:p>
            <a:r>
              <a:rPr lang="en-US">
                <a:latin typeface="Arial" pitchFamily="34" charset="0"/>
                <a:cs typeface="Arial" pitchFamily="34" charset="0"/>
              </a:rPr>
              <a:t>…</a:t>
            </a:r>
          </a:p>
        </p:txBody>
      </p:sp>
      <p:sp>
        <p:nvSpPr>
          <p:cNvPr id="79" name="Rectangle 4"/>
          <p:cNvSpPr>
            <a:spLocks noChangeArrowheads="1"/>
          </p:cNvSpPr>
          <p:nvPr/>
        </p:nvSpPr>
        <p:spPr bwMode="auto">
          <a:xfrm>
            <a:off x="1752600" y="3505200"/>
            <a:ext cx="1676400" cy="304800"/>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smtClean="0">
                <a:ln>
                  <a:noFill/>
                </a:ln>
                <a:solidFill>
                  <a:schemeClr val="bg1"/>
                </a:solidFill>
                <a:effectLst/>
                <a:uLnTx/>
                <a:uFillTx/>
                <a:latin typeface="Arial" pitchFamily="34" charset="0"/>
                <a:cs typeface="Arial" pitchFamily="34" charset="0"/>
              </a:rPr>
              <a:t>tasktracker</a:t>
            </a:r>
            <a:endParaRPr kumimoji="0" lang="en-US" sz="1200" b="1" i="0" u="none" strike="noStrike" kern="0" cap="none" spc="0" normalizeH="0" baseline="0" noProof="0" dirty="0">
              <a:ln>
                <a:noFill/>
              </a:ln>
              <a:solidFill>
                <a:schemeClr val="bg1"/>
              </a:solidFill>
              <a:effectLst/>
              <a:uLnTx/>
              <a:uFillTx/>
              <a:latin typeface="Arial" pitchFamily="34" charset="0"/>
              <a:cs typeface="Arial" pitchFamily="34" charset="0"/>
            </a:endParaRPr>
          </a:p>
        </p:txBody>
      </p:sp>
      <p:sp>
        <p:nvSpPr>
          <p:cNvPr id="80" name="Rectangle 4"/>
          <p:cNvSpPr>
            <a:spLocks noChangeArrowheads="1"/>
          </p:cNvSpPr>
          <p:nvPr/>
        </p:nvSpPr>
        <p:spPr bwMode="auto">
          <a:xfrm>
            <a:off x="1600200" y="4953000"/>
            <a:ext cx="1981200" cy="304800"/>
          </a:xfrm>
          <a:prstGeom prst="rect">
            <a:avLst/>
          </a:prstGeom>
          <a:solidFill>
            <a:sysClr val="windowText" lastClr="000000"/>
          </a:solidFill>
          <a:ln w="9525" algn="ctr">
            <a:solidFill>
              <a:sysClr val="windowText" lastClr="000000"/>
            </a:solid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ysClr val="window" lastClr="FFFFFF"/>
                </a:solidFill>
                <a:effectLst/>
                <a:uLnTx/>
                <a:uFillTx/>
                <a:latin typeface="Arial" pitchFamily="34" charset="0"/>
                <a:cs typeface="Arial" pitchFamily="34" charset="0"/>
              </a:rPr>
              <a:t>slave node</a:t>
            </a:r>
            <a:endParaRPr kumimoji="0" lang="en-US" sz="1200" b="1" i="0" u="none" strike="noStrike" kern="0" cap="none" spc="0" normalizeH="0" baseline="0" noProof="0" dirty="0">
              <a:ln>
                <a:noFill/>
              </a:ln>
              <a:solidFill>
                <a:sysClr val="window" lastClr="FFFFFF"/>
              </a:solidFill>
              <a:effectLst/>
              <a:uLnTx/>
              <a:uFillTx/>
              <a:latin typeface="Arial" pitchFamily="34" charset="0"/>
              <a:cs typeface="Arial" pitchFamily="34" charset="0"/>
            </a:endParaRPr>
          </a:p>
        </p:txBody>
      </p:sp>
      <p:sp>
        <p:nvSpPr>
          <p:cNvPr id="81" name="Rectangle 6"/>
          <p:cNvSpPr>
            <a:spLocks noChangeArrowheads="1"/>
          </p:cNvSpPr>
          <p:nvPr/>
        </p:nvSpPr>
        <p:spPr bwMode="auto">
          <a:xfrm>
            <a:off x="3810000" y="3886200"/>
            <a:ext cx="1676400" cy="609600"/>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a:tailEnd/>
          </a:ln>
          <a:effectLst>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Arial" pitchFamily="34" charset="0"/>
            </a:endParaRPr>
          </a:p>
        </p:txBody>
      </p:sp>
      <p:sp>
        <p:nvSpPr>
          <p:cNvPr id="82" name="Rectangle 4"/>
          <p:cNvSpPr>
            <a:spLocks noChangeArrowheads="1"/>
          </p:cNvSpPr>
          <p:nvPr/>
        </p:nvSpPr>
        <p:spPr bwMode="auto">
          <a:xfrm>
            <a:off x="3810000" y="3886200"/>
            <a:ext cx="1676400" cy="304800"/>
          </a:xfrm>
          <a:prstGeom prst="rect">
            <a:avLst/>
          </a:prstGeom>
          <a:solidFill>
            <a:sysClr val="windowText" lastClr="000000">
              <a:lumMod val="65000"/>
              <a:lumOff val="35000"/>
            </a:sysClr>
          </a:solidFill>
          <a:ln w="9525" algn="ctr">
            <a:solidFill>
              <a:sysClr val="windowText" lastClr="000000"/>
            </a:solid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smtClean="0">
                <a:ln>
                  <a:noFill/>
                </a:ln>
                <a:solidFill>
                  <a:sysClr val="window" lastClr="FFFFFF"/>
                </a:solidFill>
                <a:effectLst/>
                <a:uLnTx/>
                <a:uFillTx/>
                <a:latin typeface="Arial" pitchFamily="34" charset="0"/>
                <a:cs typeface="Arial" pitchFamily="34" charset="0"/>
              </a:rPr>
              <a:t>datanode</a:t>
            </a:r>
            <a:r>
              <a:rPr kumimoji="0" lang="en-US" sz="1200" b="1" i="0" u="none" strike="noStrike" kern="0" cap="none" spc="0" normalizeH="0" baseline="0" noProof="0" dirty="0" smtClean="0">
                <a:ln>
                  <a:noFill/>
                </a:ln>
                <a:solidFill>
                  <a:sysClr val="window" lastClr="FFFFFF"/>
                </a:solidFill>
                <a:effectLst/>
                <a:uLnTx/>
                <a:uFillTx/>
                <a:latin typeface="Arial" pitchFamily="34" charset="0"/>
                <a:cs typeface="Arial" pitchFamily="34" charset="0"/>
              </a:rPr>
              <a:t> daemon</a:t>
            </a:r>
            <a:endParaRPr kumimoji="0" lang="en-US" sz="1200" b="1" i="0" u="none" strike="noStrike" kern="0" cap="none" spc="0" normalizeH="0" baseline="0" noProof="0" dirty="0">
              <a:ln>
                <a:noFill/>
              </a:ln>
              <a:solidFill>
                <a:sysClr val="window" lastClr="FFFFFF"/>
              </a:solidFill>
              <a:effectLst/>
              <a:uLnTx/>
              <a:uFillTx/>
              <a:latin typeface="Arial" pitchFamily="34" charset="0"/>
              <a:cs typeface="Arial" pitchFamily="34" charset="0"/>
            </a:endParaRPr>
          </a:p>
        </p:txBody>
      </p:sp>
      <p:sp>
        <p:nvSpPr>
          <p:cNvPr id="83" name="Rectangle 35"/>
          <p:cNvSpPr>
            <a:spLocks noChangeArrowheads="1"/>
          </p:cNvSpPr>
          <p:nvPr/>
        </p:nvSpPr>
        <p:spPr bwMode="auto">
          <a:xfrm>
            <a:off x="3810000" y="4191000"/>
            <a:ext cx="1676400" cy="304800"/>
          </a:xfrm>
          <a:prstGeom prst="rect">
            <a:avLst/>
          </a:prstGeom>
          <a:noFill/>
          <a:ln w="9525" algn="ctr">
            <a:solidFill>
              <a:sysClr val="windowText" lastClr="000000"/>
            </a:solid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Linux file system</a:t>
            </a:r>
          </a:p>
        </p:txBody>
      </p:sp>
      <p:sp>
        <p:nvSpPr>
          <p:cNvPr id="84" name="Flowchart: Magnetic Disk 36"/>
          <p:cNvSpPr>
            <a:spLocks noChangeArrowheads="1"/>
          </p:cNvSpPr>
          <p:nvPr/>
        </p:nvSpPr>
        <p:spPr bwMode="auto">
          <a:xfrm>
            <a:off x="4080302" y="4572001"/>
            <a:ext cx="304800" cy="304800"/>
          </a:xfrm>
          <a:prstGeom prst="flowChartMagneticDisk">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a:tailEnd/>
          </a:ln>
          <a:effectLst>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Arial" pitchFamily="34" charset="0"/>
            </a:endParaRPr>
          </a:p>
        </p:txBody>
      </p:sp>
      <p:sp>
        <p:nvSpPr>
          <p:cNvPr id="85" name="Flowchart: Magnetic Disk 37"/>
          <p:cNvSpPr>
            <a:spLocks noChangeArrowheads="1"/>
          </p:cNvSpPr>
          <p:nvPr/>
        </p:nvSpPr>
        <p:spPr bwMode="auto">
          <a:xfrm>
            <a:off x="4613702" y="4572001"/>
            <a:ext cx="304800" cy="304800"/>
          </a:xfrm>
          <a:prstGeom prst="flowChartMagneticDisk">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a:tailEnd/>
          </a:ln>
          <a:effectLst>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Arial" pitchFamily="34" charset="0"/>
            </a:endParaRPr>
          </a:p>
        </p:txBody>
      </p:sp>
      <p:cxnSp>
        <p:nvCxnSpPr>
          <p:cNvPr id="86" name="Straight Connector 38"/>
          <p:cNvCxnSpPr>
            <a:cxnSpLocks noChangeShapeType="1"/>
          </p:cNvCxnSpPr>
          <p:nvPr/>
        </p:nvCxnSpPr>
        <p:spPr bwMode="auto">
          <a:xfrm rot="5400000">
            <a:off x="3813603" y="4610101"/>
            <a:ext cx="228600" cy="3175"/>
          </a:xfrm>
          <a:prstGeom prst="line">
            <a:avLst/>
          </a:prstGeom>
          <a:noFill/>
          <a:ln w="9525" algn="ctr">
            <a:solidFill>
              <a:sysClr val="windowText" lastClr="000000"/>
            </a:solidFill>
            <a:round/>
            <a:headEnd/>
            <a:tailEnd/>
          </a:ln>
        </p:spPr>
      </p:cxnSp>
      <p:cxnSp>
        <p:nvCxnSpPr>
          <p:cNvPr id="87" name="Straight Connector 39"/>
          <p:cNvCxnSpPr>
            <a:cxnSpLocks noChangeShapeType="1"/>
            <a:endCxn id="84" idx="2"/>
          </p:cNvCxnSpPr>
          <p:nvPr/>
        </p:nvCxnSpPr>
        <p:spPr bwMode="auto">
          <a:xfrm>
            <a:off x="3927902" y="4724401"/>
            <a:ext cx="152400" cy="1588"/>
          </a:xfrm>
          <a:prstGeom prst="line">
            <a:avLst/>
          </a:prstGeom>
          <a:noFill/>
          <a:ln w="9525" algn="ctr">
            <a:solidFill>
              <a:sysClr val="windowText" lastClr="000000"/>
            </a:solidFill>
            <a:round/>
            <a:headEnd/>
            <a:tailEnd/>
          </a:ln>
        </p:spPr>
      </p:cxnSp>
      <p:cxnSp>
        <p:nvCxnSpPr>
          <p:cNvPr id="88" name="Straight Connector 40"/>
          <p:cNvCxnSpPr>
            <a:cxnSpLocks noChangeShapeType="1"/>
          </p:cNvCxnSpPr>
          <p:nvPr/>
        </p:nvCxnSpPr>
        <p:spPr bwMode="auto">
          <a:xfrm rot="5400000">
            <a:off x="4347003" y="4608513"/>
            <a:ext cx="228600" cy="3175"/>
          </a:xfrm>
          <a:prstGeom prst="line">
            <a:avLst/>
          </a:prstGeom>
          <a:noFill/>
          <a:ln w="9525" algn="ctr">
            <a:solidFill>
              <a:sysClr val="windowText" lastClr="000000"/>
            </a:solidFill>
            <a:round/>
            <a:headEnd/>
            <a:tailEnd/>
          </a:ln>
        </p:spPr>
      </p:cxnSp>
      <p:cxnSp>
        <p:nvCxnSpPr>
          <p:cNvPr id="89" name="Straight Connector 41"/>
          <p:cNvCxnSpPr>
            <a:cxnSpLocks noChangeShapeType="1"/>
          </p:cNvCxnSpPr>
          <p:nvPr/>
        </p:nvCxnSpPr>
        <p:spPr bwMode="auto">
          <a:xfrm>
            <a:off x="4461302" y="4722814"/>
            <a:ext cx="152400" cy="3175"/>
          </a:xfrm>
          <a:prstGeom prst="line">
            <a:avLst/>
          </a:prstGeom>
          <a:noFill/>
          <a:ln w="9525" algn="ctr">
            <a:solidFill>
              <a:sysClr val="windowText" lastClr="000000"/>
            </a:solidFill>
            <a:round/>
            <a:headEnd/>
            <a:tailEnd/>
          </a:ln>
        </p:spPr>
      </p:cxnSp>
      <p:sp>
        <p:nvSpPr>
          <p:cNvPr id="90" name="TextBox 42"/>
          <p:cNvSpPr txBox="1">
            <a:spLocks noChangeArrowheads="1"/>
          </p:cNvSpPr>
          <p:nvPr/>
        </p:nvSpPr>
        <p:spPr bwMode="auto">
          <a:xfrm>
            <a:off x="5070902" y="4538664"/>
            <a:ext cx="415498" cy="369332"/>
          </a:xfrm>
          <a:prstGeom prst="rect">
            <a:avLst/>
          </a:prstGeom>
          <a:noFill/>
          <a:ln w="9525">
            <a:noFill/>
            <a:miter lim="800000"/>
            <a:headEnd/>
            <a:tailEnd/>
          </a:ln>
        </p:spPr>
        <p:txBody>
          <a:bodyPr wrap="none">
            <a:spAutoFit/>
          </a:bodyPr>
          <a:lstStyle/>
          <a:p>
            <a:r>
              <a:rPr lang="en-US">
                <a:latin typeface="Arial" pitchFamily="34" charset="0"/>
                <a:cs typeface="Arial" pitchFamily="34" charset="0"/>
              </a:rPr>
              <a:t>…</a:t>
            </a:r>
          </a:p>
        </p:txBody>
      </p:sp>
      <p:sp>
        <p:nvSpPr>
          <p:cNvPr id="91" name="Rectangle 4"/>
          <p:cNvSpPr>
            <a:spLocks noChangeArrowheads="1"/>
          </p:cNvSpPr>
          <p:nvPr/>
        </p:nvSpPr>
        <p:spPr bwMode="auto">
          <a:xfrm>
            <a:off x="3810000" y="3505200"/>
            <a:ext cx="1676400" cy="304800"/>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smtClean="0">
                <a:ln>
                  <a:noFill/>
                </a:ln>
                <a:solidFill>
                  <a:schemeClr val="bg1"/>
                </a:solidFill>
                <a:effectLst/>
                <a:uLnTx/>
                <a:uFillTx/>
                <a:latin typeface="Arial" pitchFamily="34" charset="0"/>
                <a:cs typeface="Arial" pitchFamily="34" charset="0"/>
              </a:rPr>
              <a:t>tasktracker</a:t>
            </a:r>
            <a:endParaRPr kumimoji="0" lang="en-US" sz="1200" b="1" i="0" u="none" strike="noStrike" kern="0" cap="none" spc="0" normalizeH="0" baseline="0" noProof="0" dirty="0">
              <a:ln>
                <a:noFill/>
              </a:ln>
              <a:solidFill>
                <a:schemeClr val="bg1"/>
              </a:solidFill>
              <a:effectLst/>
              <a:uLnTx/>
              <a:uFillTx/>
              <a:latin typeface="Arial" pitchFamily="34" charset="0"/>
              <a:cs typeface="Arial" pitchFamily="34" charset="0"/>
            </a:endParaRPr>
          </a:p>
        </p:txBody>
      </p:sp>
      <p:sp>
        <p:nvSpPr>
          <p:cNvPr id="92" name="Rectangle 4"/>
          <p:cNvSpPr>
            <a:spLocks noChangeArrowheads="1"/>
          </p:cNvSpPr>
          <p:nvPr/>
        </p:nvSpPr>
        <p:spPr bwMode="auto">
          <a:xfrm>
            <a:off x="3657600" y="4953000"/>
            <a:ext cx="1981200" cy="304800"/>
          </a:xfrm>
          <a:prstGeom prst="rect">
            <a:avLst/>
          </a:prstGeom>
          <a:solidFill>
            <a:sysClr val="windowText" lastClr="000000"/>
          </a:solidFill>
          <a:ln w="9525" algn="ctr">
            <a:solidFill>
              <a:sysClr val="windowText" lastClr="000000"/>
            </a:solid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ysClr val="window" lastClr="FFFFFF"/>
                </a:solidFill>
                <a:effectLst/>
                <a:uLnTx/>
                <a:uFillTx/>
                <a:latin typeface="Arial" pitchFamily="34" charset="0"/>
                <a:cs typeface="Arial" pitchFamily="34" charset="0"/>
              </a:rPr>
              <a:t>slave node</a:t>
            </a:r>
            <a:endParaRPr kumimoji="0" lang="en-US" sz="1200" b="1" i="0" u="none" strike="noStrike" kern="0" cap="none" spc="0" normalizeH="0" baseline="0" noProof="0" dirty="0">
              <a:ln>
                <a:noFill/>
              </a:ln>
              <a:solidFill>
                <a:sysClr val="window" lastClr="FFFFFF"/>
              </a:solidFill>
              <a:effectLst/>
              <a:uLnTx/>
              <a:uFillTx/>
              <a:latin typeface="Arial" pitchFamily="34" charset="0"/>
              <a:cs typeface="Arial" pitchFamily="34" charset="0"/>
            </a:endParaRPr>
          </a:p>
        </p:txBody>
      </p:sp>
      <p:sp>
        <p:nvSpPr>
          <p:cNvPr id="93" name="Rectangle 6"/>
          <p:cNvSpPr>
            <a:spLocks noChangeArrowheads="1"/>
          </p:cNvSpPr>
          <p:nvPr/>
        </p:nvSpPr>
        <p:spPr bwMode="auto">
          <a:xfrm>
            <a:off x="5867400" y="3886200"/>
            <a:ext cx="1676400" cy="609600"/>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a:tailEnd/>
          </a:ln>
          <a:effectLst>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Arial" pitchFamily="34" charset="0"/>
            </a:endParaRPr>
          </a:p>
        </p:txBody>
      </p:sp>
      <p:sp>
        <p:nvSpPr>
          <p:cNvPr id="94" name="Rectangle 4"/>
          <p:cNvSpPr>
            <a:spLocks noChangeArrowheads="1"/>
          </p:cNvSpPr>
          <p:nvPr/>
        </p:nvSpPr>
        <p:spPr bwMode="auto">
          <a:xfrm>
            <a:off x="5867400" y="3886200"/>
            <a:ext cx="1676400" cy="304800"/>
          </a:xfrm>
          <a:prstGeom prst="rect">
            <a:avLst/>
          </a:prstGeom>
          <a:solidFill>
            <a:sysClr val="windowText" lastClr="000000">
              <a:lumMod val="65000"/>
              <a:lumOff val="35000"/>
            </a:sysClr>
          </a:solidFill>
          <a:ln w="9525" algn="ctr">
            <a:solidFill>
              <a:sysClr val="windowText" lastClr="000000"/>
            </a:solid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smtClean="0">
                <a:ln>
                  <a:noFill/>
                </a:ln>
                <a:solidFill>
                  <a:sysClr val="window" lastClr="FFFFFF"/>
                </a:solidFill>
                <a:effectLst/>
                <a:uLnTx/>
                <a:uFillTx/>
                <a:latin typeface="Arial" pitchFamily="34" charset="0"/>
                <a:cs typeface="Arial" pitchFamily="34" charset="0"/>
              </a:rPr>
              <a:t>datanode</a:t>
            </a:r>
            <a:r>
              <a:rPr kumimoji="0" lang="en-US" sz="1200" b="1" i="0" u="none" strike="noStrike" kern="0" cap="none" spc="0" normalizeH="0" baseline="0" noProof="0" dirty="0" smtClean="0">
                <a:ln>
                  <a:noFill/>
                </a:ln>
                <a:solidFill>
                  <a:sysClr val="window" lastClr="FFFFFF"/>
                </a:solidFill>
                <a:effectLst/>
                <a:uLnTx/>
                <a:uFillTx/>
                <a:latin typeface="Arial" pitchFamily="34" charset="0"/>
                <a:cs typeface="Arial" pitchFamily="34" charset="0"/>
              </a:rPr>
              <a:t> daemon</a:t>
            </a:r>
            <a:endParaRPr kumimoji="0" lang="en-US" sz="1200" b="1" i="0" u="none" strike="noStrike" kern="0" cap="none" spc="0" normalizeH="0" baseline="0" noProof="0" dirty="0">
              <a:ln>
                <a:noFill/>
              </a:ln>
              <a:solidFill>
                <a:sysClr val="window" lastClr="FFFFFF"/>
              </a:solidFill>
              <a:effectLst/>
              <a:uLnTx/>
              <a:uFillTx/>
              <a:latin typeface="Arial" pitchFamily="34" charset="0"/>
              <a:cs typeface="Arial" pitchFamily="34" charset="0"/>
            </a:endParaRPr>
          </a:p>
        </p:txBody>
      </p:sp>
      <p:sp>
        <p:nvSpPr>
          <p:cNvPr id="95" name="Rectangle 35"/>
          <p:cNvSpPr>
            <a:spLocks noChangeArrowheads="1"/>
          </p:cNvSpPr>
          <p:nvPr/>
        </p:nvSpPr>
        <p:spPr bwMode="auto">
          <a:xfrm>
            <a:off x="5867400" y="4191000"/>
            <a:ext cx="1676400" cy="304800"/>
          </a:xfrm>
          <a:prstGeom prst="rect">
            <a:avLst/>
          </a:prstGeom>
          <a:noFill/>
          <a:ln w="9525" algn="ctr">
            <a:solidFill>
              <a:sysClr val="windowText" lastClr="000000"/>
            </a:solid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Linux file system</a:t>
            </a:r>
          </a:p>
        </p:txBody>
      </p:sp>
      <p:sp>
        <p:nvSpPr>
          <p:cNvPr id="96" name="Flowchart: Magnetic Disk 36"/>
          <p:cNvSpPr>
            <a:spLocks noChangeArrowheads="1"/>
          </p:cNvSpPr>
          <p:nvPr/>
        </p:nvSpPr>
        <p:spPr bwMode="auto">
          <a:xfrm>
            <a:off x="6137702" y="4572001"/>
            <a:ext cx="304800" cy="304800"/>
          </a:xfrm>
          <a:prstGeom prst="flowChartMagneticDisk">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a:tailEnd/>
          </a:ln>
          <a:effectLst>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Arial" pitchFamily="34" charset="0"/>
            </a:endParaRPr>
          </a:p>
        </p:txBody>
      </p:sp>
      <p:sp>
        <p:nvSpPr>
          <p:cNvPr id="97" name="Flowchart: Magnetic Disk 37"/>
          <p:cNvSpPr>
            <a:spLocks noChangeArrowheads="1"/>
          </p:cNvSpPr>
          <p:nvPr/>
        </p:nvSpPr>
        <p:spPr bwMode="auto">
          <a:xfrm>
            <a:off x="6671102" y="4572001"/>
            <a:ext cx="304800" cy="304800"/>
          </a:xfrm>
          <a:prstGeom prst="flowChartMagneticDisk">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a:tailEnd/>
          </a:ln>
          <a:effectLst>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Arial" pitchFamily="34" charset="0"/>
            </a:endParaRPr>
          </a:p>
        </p:txBody>
      </p:sp>
      <p:cxnSp>
        <p:nvCxnSpPr>
          <p:cNvPr id="98" name="Straight Connector 38"/>
          <p:cNvCxnSpPr>
            <a:cxnSpLocks noChangeShapeType="1"/>
          </p:cNvCxnSpPr>
          <p:nvPr/>
        </p:nvCxnSpPr>
        <p:spPr bwMode="auto">
          <a:xfrm rot="5400000">
            <a:off x="5871003" y="4610101"/>
            <a:ext cx="228600" cy="3175"/>
          </a:xfrm>
          <a:prstGeom prst="line">
            <a:avLst/>
          </a:prstGeom>
          <a:noFill/>
          <a:ln w="9525" algn="ctr">
            <a:solidFill>
              <a:sysClr val="windowText" lastClr="000000"/>
            </a:solidFill>
            <a:round/>
            <a:headEnd/>
            <a:tailEnd/>
          </a:ln>
        </p:spPr>
      </p:cxnSp>
      <p:cxnSp>
        <p:nvCxnSpPr>
          <p:cNvPr id="99" name="Straight Connector 39"/>
          <p:cNvCxnSpPr>
            <a:cxnSpLocks noChangeShapeType="1"/>
            <a:endCxn id="96" idx="2"/>
          </p:cNvCxnSpPr>
          <p:nvPr/>
        </p:nvCxnSpPr>
        <p:spPr bwMode="auto">
          <a:xfrm>
            <a:off x="5985302" y="4724401"/>
            <a:ext cx="152400" cy="1588"/>
          </a:xfrm>
          <a:prstGeom prst="line">
            <a:avLst/>
          </a:prstGeom>
          <a:noFill/>
          <a:ln w="9525" algn="ctr">
            <a:solidFill>
              <a:sysClr val="windowText" lastClr="000000"/>
            </a:solidFill>
            <a:round/>
            <a:headEnd/>
            <a:tailEnd/>
          </a:ln>
        </p:spPr>
      </p:cxnSp>
      <p:cxnSp>
        <p:nvCxnSpPr>
          <p:cNvPr id="100" name="Straight Connector 40"/>
          <p:cNvCxnSpPr>
            <a:cxnSpLocks noChangeShapeType="1"/>
          </p:cNvCxnSpPr>
          <p:nvPr/>
        </p:nvCxnSpPr>
        <p:spPr bwMode="auto">
          <a:xfrm rot="5400000">
            <a:off x="6404403" y="4608513"/>
            <a:ext cx="228600" cy="3175"/>
          </a:xfrm>
          <a:prstGeom prst="line">
            <a:avLst/>
          </a:prstGeom>
          <a:noFill/>
          <a:ln w="9525" algn="ctr">
            <a:solidFill>
              <a:sysClr val="windowText" lastClr="000000"/>
            </a:solidFill>
            <a:round/>
            <a:headEnd/>
            <a:tailEnd/>
          </a:ln>
        </p:spPr>
      </p:cxnSp>
      <p:cxnSp>
        <p:nvCxnSpPr>
          <p:cNvPr id="101" name="Straight Connector 41"/>
          <p:cNvCxnSpPr>
            <a:cxnSpLocks noChangeShapeType="1"/>
          </p:cNvCxnSpPr>
          <p:nvPr/>
        </p:nvCxnSpPr>
        <p:spPr bwMode="auto">
          <a:xfrm>
            <a:off x="6518702" y="4722814"/>
            <a:ext cx="152400" cy="3175"/>
          </a:xfrm>
          <a:prstGeom prst="line">
            <a:avLst/>
          </a:prstGeom>
          <a:noFill/>
          <a:ln w="9525" algn="ctr">
            <a:solidFill>
              <a:sysClr val="windowText" lastClr="000000"/>
            </a:solidFill>
            <a:round/>
            <a:headEnd/>
            <a:tailEnd/>
          </a:ln>
        </p:spPr>
      </p:cxnSp>
      <p:sp>
        <p:nvSpPr>
          <p:cNvPr id="102" name="TextBox 42"/>
          <p:cNvSpPr txBox="1">
            <a:spLocks noChangeArrowheads="1"/>
          </p:cNvSpPr>
          <p:nvPr/>
        </p:nvSpPr>
        <p:spPr bwMode="auto">
          <a:xfrm>
            <a:off x="7128302" y="4538664"/>
            <a:ext cx="415498" cy="369332"/>
          </a:xfrm>
          <a:prstGeom prst="rect">
            <a:avLst/>
          </a:prstGeom>
          <a:noFill/>
          <a:ln w="9525">
            <a:noFill/>
            <a:miter lim="800000"/>
            <a:headEnd/>
            <a:tailEnd/>
          </a:ln>
        </p:spPr>
        <p:txBody>
          <a:bodyPr wrap="none">
            <a:spAutoFit/>
          </a:bodyPr>
          <a:lstStyle/>
          <a:p>
            <a:r>
              <a:rPr lang="en-US">
                <a:latin typeface="Arial" pitchFamily="34" charset="0"/>
                <a:cs typeface="Arial" pitchFamily="34" charset="0"/>
              </a:rPr>
              <a:t>…</a:t>
            </a:r>
          </a:p>
        </p:txBody>
      </p:sp>
      <p:sp>
        <p:nvSpPr>
          <p:cNvPr id="103" name="Rectangle 4"/>
          <p:cNvSpPr>
            <a:spLocks noChangeArrowheads="1"/>
          </p:cNvSpPr>
          <p:nvPr/>
        </p:nvSpPr>
        <p:spPr bwMode="auto">
          <a:xfrm>
            <a:off x="5867400" y="3505200"/>
            <a:ext cx="1676400" cy="304800"/>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smtClean="0">
                <a:ln>
                  <a:noFill/>
                </a:ln>
                <a:solidFill>
                  <a:schemeClr val="bg1"/>
                </a:solidFill>
                <a:effectLst/>
                <a:uLnTx/>
                <a:uFillTx/>
                <a:latin typeface="Arial" pitchFamily="34" charset="0"/>
                <a:cs typeface="Arial" pitchFamily="34" charset="0"/>
              </a:rPr>
              <a:t>tasktracker</a:t>
            </a:r>
            <a:endParaRPr kumimoji="0" lang="en-US" sz="1200" b="1" i="0" u="none" strike="noStrike" kern="0" cap="none" spc="0" normalizeH="0" baseline="0" noProof="0" dirty="0">
              <a:ln>
                <a:noFill/>
              </a:ln>
              <a:solidFill>
                <a:schemeClr val="bg1"/>
              </a:solidFill>
              <a:effectLst/>
              <a:uLnTx/>
              <a:uFillTx/>
              <a:latin typeface="Arial" pitchFamily="34" charset="0"/>
              <a:cs typeface="Arial" pitchFamily="34" charset="0"/>
            </a:endParaRPr>
          </a:p>
        </p:txBody>
      </p:sp>
      <p:sp>
        <p:nvSpPr>
          <p:cNvPr id="104" name="Rectangle 4"/>
          <p:cNvSpPr>
            <a:spLocks noChangeArrowheads="1"/>
          </p:cNvSpPr>
          <p:nvPr/>
        </p:nvSpPr>
        <p:spPr bwMode="auto">
          <a:xfrm>
            <a:off x="5715000" y="4953000"/>
            <a:ext cx="1981200" cy="304800"/>
          </a:xfrm>
          <a:prstGeom prst="rect">
            <a:avLst/>
          </a:prstGeom>
          <a:solidFill>
            <a:sysClr val="windowText" lastClr="000000"/>
          </a:solidFill>
          <a:ln w="9525" algn="ctr">
            <a:solidFill>
              <a:sysClr val="windowText" lastClr="000000"/>
            </a:solid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ysClr val="window" lastClr="FFFFFF"/>
                </a:solidFill>
                <a:effectLst/>
                <a:uLnTx/>
                <a:uFillTx/>
                <a:latin typeface="Arial" pitchFamily="34" charset="0"/>
                <a:cs typeface="Arial" pitchFamily="34" charset="0"/>
              </a:rPr>
              <a:t>slave node</a:t>
            </a:r>
            <a:endParaRPr kumimoji="0" lang="en-US" sz="1200" b="1" i="0" u="none" strike="noStrike" kern="0" cap="none" spc="0" normalizeH="0" baseline="0" noProof="0" dirty="0">
              <a:ln>
                <a:noFill/>
              </a:ln>
              <a:solidFill>
                <a:sysClr val="window" lastClr="FFFFFF"/>
              </a:solidFill>
              <a:effectLst/>
              <a:uLnTx/>
              <a:uFillTx/>
              <a:latin typeface="Arial" pitchFamily="34" charset="0"/>
              <a:cs typeface="Arial" pitchFamily="34" charset="0"/>
            </a:endParaRPr>
          </a:p>
        </p:txBody>
      </p:sp>
      <p:sp>
        <p:nvSpPr>
          <p:cNvPr id="105" name="Rectangle 4"/>
          <p:cNvSpPr>
            <a:spLocks noChangeArrowheads="1"/>
          </p:cNvSpPr>
          <p:nvPr/>
        </p:nvSpPr>
        <p:spPr bwMode="auto">
          <a:xfrm>
            <a:off x="2590800" y="1981200"/>
            <a:ext cx="1981200" cy="304800"/>
          </a:xfrm>
          <a:prstGeom prst="rect">
            <a:avLst/>
          </a:prstGeom>
          <a:solidFill>
            <a:sysClr val="windowText" lastClr="000000"/>
          </a:solidFill>
          <a:ln w="9525" algn="ctr">
            <a:solidFill>
              <a:sysClr val="windowText" lastClr="000000"/>
            </a:solid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smtClean="0">
                <a:ln>
                  <a:noFill/>
                </a:ln>
                <a:solidFill>
                  <a:sysClr val="window" lastClr="FFFFFF"/>
                </a:solidFill>
                <a:effectLst/>
                <a:uLnTx/>
                <a:uFillTx/>
                <a:latin typeface="Arial" pitchFamily="34" charset="0"/>
                <a:cs typeface="Arial" pitchFamily="34" charset="0"/>
              </a:rPr>
              <a:t>namenode</a:t>
            </a:r>
            <a:endParaRPr kumimoji="0" lang="en-US" sz="1200" b="1" i="0" u="none" strike="noStrike" kern="0" cap="none" spc="0" normalizeH="0" baseline="0" noProof="0" dirty="0">
              <a:ln>
                <a:noFill/>
              </a:ln>
              <a:solidFill>
                <a:sysClr val="window" lastClr="FFFFFF"/>
              </a:solidFill>
              <a:effectLst/>
              <a:uLnTx/>
              <a:uFillTx/>
              <a:latin typeface="Arial" pitchFamily="34" charset="0"/>
              <a:cs typeface="Arial" pitchFamily="34" charset="0"/>
            </a:endParaRPr>
          </a:p>
        </p:txBody>
      </p:sp>
      <p:sp>
        <p:nvSpPr>
          <p:cNvPr id="106" name="Rectangle 35"/>
          <p:cNvSpPr>
            <a:spLocks noChangeArrowheads="1"/>
          </p:cNvSpPr>
          <p:nvPr/>
        </p:nvSpPr>
        <p:spPr bwMode="auto">
          <a:xfrm>
            <a:off x="2590800" y="2286000"/>
            <a:ext cx="1981200" cy="609600"/>
          </a:xfrm>
          <a:prstGeom prst="rect">
            <a:avLst/>
          </a:prstGeom>
          <a:noFill/>
          <a:ln w="9525" algn="ctr">
            <a:solidFill>
              <a:sysClr val="windowText" lastClr="000000"/>
            </a:solid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107" name="Rectangle 4"/>
          <p:cNvSpPr>
            <a:spLocks noChangeArrowheads="1"/>
          </p:cNvSpPr>
          <p:nvPr/>
        </p:nvSpPr>
        <p:spPr bwMode="auto">
          <a:xfrm>
            <a:off x="2743200" y="2438400"/>
            <a:ext cx="1676400" cy="304800"/>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smtClean="0">
                <a:ln>
                  <a:noFill/>
                </a:ln>
                <a:solidFill>
                  <a:schemeClr val="bg1"/>
                </a:solidFill>
                <a:effectLst/>
                <a:uLnTx/>
                <a:uFillTx/>
                <a:latin typeface="Arial" pitchFamily="34" charset="0"/>
                <a:cs typeface="Arial" pitchFamily="34" charset="0"/>
              </a:rPr>
              <a:t>namenode</a:t>
            </a:r>
            <a:r>
              <a:rPr kumimoji="0" lang="en-US" sz="1200" b="1" i="0" u="none" strike="noStrike" kern="0" cap="none" spc="0" normalizeH="0" baseline="0" noProof="0" dirty="0" smtClean="0">
                <a:ln>
                  <a:noFill/>
                </a:ln>
                <a:solidFill>
                  <a:schemeClr val="bg1"/>
                </a:solidFill>
                <a:effectLst/>
                <a:uLnTx/>
                <a:uFillTx/>
                <a:latin typeface="Arial" pitchFamily="34" charset="0"/>
                <a:cs typeface="Arial" pitchFamily="34" charset="0"/>
              </a:rPr>
              <a:t> daemon</a:t>
            </a:r>
            <a:endParaRPr kumimoji="0" lang="en-US" sz="1200" b="1" i="0" u="none" strike="noStrike" kern="0" cap="none" spc="0" normalizeH="0" baseline="0" noProof="0" dirty="0">
              <a:ln>
                <a:noFill/>
              </a:ln>
              <a:solidFill>
                <a:schemeClr val="bg1"/>
              </a:solidFill>
              <a:effectLst/>
              <a:uLnTx/>
              <a:uFillTx/>
              <a:latin typeface="Arial" pitchFamily="34" charset="0"/>
              <a:cs typeface="Arial" pitchFamily="34" charset="0"/>
            </a:endParaRPr>
          </a:p>
        </p:txBody>
      </p:sp>
      <p:sp>
        <p:nvSpPr>
          <p:cNvPr id="108" name="Rectangle 4"/>
          <p:cNvSpPr>
            <a:spLocks noChangeArrowheads="1"/>
          </p:cNvSpPr>
          <p:nvPr/>
        </p:nvSpPr>
        <p:spPr bwMode="auto">
          <a:xfrm>
            <a:off x="4724400" y="1981200"/>
            <a:ext cx="1981200" cy="304800"/>
          </a:xfrm>
          <a:prstGeom prst="rect">
            <a:avLst/>
          </a:prstGeom>
          <a:solidFill>
            <a:sysClr val="windowText" lastClr="000000"/>
          </a:solidFill>
          <a:ln w="9525" algn="ctr">
            <a:solidFill>
              <a:sysClr val="windowText" lastClr="000000"/>
            </a:solid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ysClr val="window" lastClr="FFFFFF"/>
                </a:solidFill>
                <a:effectLst/>
                <a:uLnTx/>
                <a:uFillTx/>
                <a:latin typeface="Arial" pitchFamily="34" charset="0"/>
                <a:cs typeface="Arial" pitchFamily="34" charset="0"/>
              </a:rPr>
              <a:t>job submission node</a:t>
            </a:r>
            <a:endParaRPr kumimoji="0" lang="en-US" sz="1200" b="1" i="0" u="none" strike="noStrike" kern="0" cap="none" spc="0" normalizeH="0" baseline="0" noProof="0" dirty="0">
              <a:ln>
                <a:noFill/>
              </a:ln>
              <a:solidFill>
                <a:sysClr val="window" lastClr="FFFFFF"/>
              </a:solidFill>
              <a:effectLst/>
              <a:uLnTx/>
              <a:uFillTx/>
              <a:latin typeface="Arial" pitchFamily="34" charset="0"/>
              <a:cs typeface="Arial" pitchFamily="34" charset="0"/>
            </a:endParaRPr>
          </a:p>
        </p:txBody>
      </p:sp>
      <p:sp>
        <p:nvSpPr>
          <p:cNvPr id="109" name="Rectangle 4"/>
          <p:cNvSpPr>
            <a:spLocks noChangeArrowheads="1"/>
          </p:cNvSpPr>
          <p:nvPr/>
        </p:nvSpPr>
        <p:spPr bwMode="auto">
          <a:xfrm>
            <a:off x="4876800" y="2438400"/>
            <a:ext cx="1676400" cy="304800"/>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smtClean="0">
                <a:ln>
                  <a:noFill/>
                </a:ln>
                <a:solidFill>
                  <a:schemeClr val="bg1"/>
                </a:solidFill>
                <a:effectLst/>
                <a:uLnTx/>
                <a:uFillTx/>
                <a:latin typeface="Arial" pitchFamily="34" charset="0"/>
                <a:cs typeface="Arial" pitchFamily="34" charset="0"/>
              </a:rPr>
              <a:t>jobtracker</a:t>
            </a:r>
            <a:endParaRPr kumimoji="0" lang="en-US" sz="1200" b="1" i="0" u="none" strike="noStrike" kern="0" cap="none" spc="0" normalizeH="0" baseline="0" noProof="0" dirty="0">
              <a:ln>
                <a:noFill/>
              </a:ln>
              <a:solidFill>
                <a:schemeClr val="bg1"/>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26895711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Anatomy of a Job</a:t>
            </a:r>
            <a:endParaRPr lang="en-US" dirty="0"/>
          </a:p>
        </p:txBody>
      </p:sp>
      <p:sp>
        <p:nvSpPr>
          <p:cNvPr id="3" name="Content Placeholder 2"/>
          <p:cNvSpPr>
            <a:spLocks noGrp="1"/>
          </p:cNvSpPr>
          <p:nvPr>
            <p:ph idx="1"/>
          </p:nvPr>
        </p:nvSpPr>
        <p:spPr/>
        <p:txBody>
          <a:bodyPr/>
          <a:lstStyle/>
          <a:p>
            <a:r>
              <a:rPr lang="en-US" dirty="0" smtClean="0"/>
              <a:t>MapReduce program in Hadoop = Hadoop job</a:t>
            </a:r>
          </a:p>
          <a:p>
            <a:pPr lvl="1"/>
            <a:r>
              <a:rPr lang="en-US" dirty="0" smtClean="0"/>
              <a:t>Jobs are divided into map and reduce tasks</a:t>
            </a:r>
          </a:p>
          <a:p>
            <a:pPr lvl="1"/>
            <a:r>
              <a:rPr lang="en-US" dirty="0" smtClean="0"/>
              <a:t>An instance of running a task is called a task attempt (occupies a slot)</a:t>
            </a:r>
          </a:p>
          <a:p>
            <a:pPr lvl="1"/>
            <a:r>
              <a:rPr lang="en-US" dirty="0" smtClean="0"/>
              <a:t>Multiple jobs can be composed into a workflow</a:t>
            </a:r>
          </a:p>
          <a:p>
            <a:r>
              <a:rPr lang="en-US" dirty="0" smtClean="0"/>
              <a:t>Job submission: </a:t>
            </a:r>
          </a:p>
          <a:p>
            <a:pPr lvl="1"/>
            <a:r>
              <a:rPr lang="en-US" dirty="0" smtClean="0"/>
              <a:t>Client (i.e., driver program) creates a job, configures it, and submits it to </a:t>
            </a:r>
            <a:r>
              <a:rPr lang="en-US" dirty="0" err="1" smtClean="0"/>
              <a:t>jobtracker</a:t>
            </a:r>
            <a:endParaRPr lang="en-US" dirty="0" smtClean="0"/>
          </a:p>
          <a:p>
            <a:pPr lvl="1"/>
            <a:r>
              <a:rPr lang="en-US" dirty="0" smtClean="0"/>
              <a:t>That’s it! The Hadoop cluster takes over…</a:t>
            </a:r>
          </a:p>
        </p:txBody>
      </p:sp>
    </p:spTree>
    <p:extLst>
      <p:ext uri="{BB962C8B-B14F-4D97-AF65-F5344CB8AC3E}">
        <p14:creationId xmlns:p14="http://schemas.microsoft.com/office/powerpoint/2010/main" val="934439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24px-Isidore091902-p3sunse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0"/>
            <a:ext cx="10396226" cy="6934200"/>
          </a:xfrm>
          <a:prstGeom prst="rect">
            <a:avLst/>
          </a:prstGeom>
        </p:spPr>
      </p:pic>
      <p:sp>
        <p:nvSpPr>
          <p:cNvPr id="3" name="TextBox 2"/>
          <p:cNvSpPr txBox="1">
            <a:spLocks noChangeArrowheads="1"/>
          </p:cNvSpPr>
          <p:nvPr/>
        </p:nvSpPr>
        <p:spPr bwMode="auto">
          <a:xfrm>
            <a:off x="0" y="6611938"/>
            <a:ext cx="2667000" cy="246221"/>
          </a:xfrm>
          <a:prstGeom prst="rect">
            <a:avLst/>
          </a:prstGeom>
          <a:noFill/>
          <a:ln w="9525">
            <a:noFill/>
            <a:miter lim="800000"/>
            <a:headEnd/>
            <a:tailEnd/>
          </a:ln>
        </p:spPr>
        <p:txBody>
          <a:bodyPr wrap="square">
            <a:spAutoFit/>
          </a:bodyPr>
          <a:lstStyle/>
          <a:p>
            <a:r>
              <a:rPr lang="en-US" sz="1000" b="0" dirty="0"/>
              <a:t>Source:</a:t>
            </a:r>
            <a:r>
              <a:rPr lang="en-US" sz="1000" b="0" dirty="0" smtClean="0"/>
              <a:t> Wikipedia (Hurricane)</a:t>
            </a:r>
            <a:endParaRPr lang="en-US" sz="1000" b="0" dirty="0"/>
          </a:p>
        </p:txBody>
      </p:sp>
    </p:spTree>
    <p:extLst>
      <p:ext uri="{BB962C8B-B14F-4D97-AF65-F5344CB8AC3E}">
        <p14:creationId xmlns:p14="http://schemas.microsoft.com/office/powerpoint/2010/main" val="12919093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Anatomy of a Job</a:t>
            </a:r>
            <a:endParaRPr lang="en-US" dirty="0"/>
          </a:p>
        </p:txBody>
      </p:sp>
      <p:sp>
        <p:nvSpPr>
          <p:cNvPr id="3" name="Content Placeholder 2"/>
          <p:cNvSpPr>
            <a:spLocks noGrp="1"/>
          </p:cNvSpPr>
          <p:nvPr>
            <p:ph idx="1"/>
          </p:nvPr>
        </p:nvSpPr>
        <p:spPr/>
        <p:txBody>
          <a:bodyPr/>
          <a:lstStyle/>
          <a:p>
            <a:r>
              <a:rPr lang="en-US" dirty="0" smtClean="0"/>
              <a:t>Behind the scenes:</a:t>
            </a:r>
          </a:p>
          <a:p>
            <a:pPr lvl="1"/>
            <a:r>
              <a:rPr lang="en-US" dirty="0" smtClean="0"/>
              <a:t>Input splits are computed (on client end)</a:t>
            </a:r>
          </a:p>
          <a:p>
            <a:pPr lvl="1"/>
            <a:r>
              <a:rPr lang="en-US" dirty="0" smtClean="0"/>
              <a:t>Job data (jar, configuration XML) are sent to </a:t>
            </a:r>
            <a:r>
              <a:rPr lang="en-US" dirty="0" err="1" smtClean="0"/>
              <a:t>JobTracker</a:t>
            </a:r>
            <a:endParaRPr lang="en-US" dirty="0" smtClean="0"/>
          </a:p>
          <a:p>
            <a:pPr lvl="1"/>
            <a:r>
              <a:rPr lang="en-US" dirty="0" err="1" smtClean="0"/>
              <a:t>JobTracker</a:t>
            </a:r>
            <a:r>
              <a:rPr lang="en-US" dirty="0" smtClean="0"/>
              <a:t> puts job data in shared location, </a:t>
            </a:r>
            <a:r>
              <a:rPr lang="en-US" dirty="0" err="1" smtClean="0"/>
              <a:t>enqueues</a:t>
            </a:r>
            <a:r>
              <a:rPr lang="en-US" dirty="0" smtClean="0"/>
              <a:t> tasks</a:t>
            </a:r>
          </a:p>
          <a:p>
            <a:pPr lvl="1"/>
            <a:r>
              <a:rPr lang="en-US" dirty="0" err="1" smtClean="0"/>
              <a:t>TaskTrackers</a:t>
            </a:r>
            <a:r>
              <a:rPr lang="en-US" dirty="0" smtClean="0"/>
              <a:t> poll for tasks</a:t>
            </a:r>
          </a:p>
          <a:p>
            <a:pPr lvl="1"/>
            <a:r>
              <a:rPr lang="en-US" dirty="0" smtClean="0"/>
              <a:t>Off to the races…</a:t>
            </a:r>
            <a:endParaRPr lang="en-US" dirty="0"/>
          </a:p>
        </p:txBody>
      </p:sp>
    </p:spTree>
    <p:extLst>
      <p:ext uri="{BB962C8B-B14F-4D97-AF65-F5344CB8AC3E}">
        <p14:creationId xmlns:p14="http://schemas.microsoft.com/office/powerpoint/2010/main" val="28180888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p:cNvSpPr/>
          <p:nvPr/>
        </p:nvSpPr>
        <p:spPr bwMode="auto">
          <a:xfrm>
            <a:off x="5562600" y="1780401"/>
            <a:ext cx="3276600" cy="2286000"/>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90" name="Rectangle 89"/>
          <p:cNvSpPr/>
          <p:nvPr/>
        </p:nvSpPr>
        <p:spPr bwMode="auto">
          <a:xfrm>
            <a:off x="457200" y="1780401"/>
            <a:ext cx="4876800" cy="2286000"/>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5" name="Rounded Rectangle 4"/>
          <p:cNvSpPr/>
          <p:nvPr/>
        </p:nvSpPr>
        <p:spPr bwMode="auto">
          <a:xfrm>
            <a:off x="609600" y="2085201"/>
            <a:ext cx="1371600" cy="5334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smtClean="0">
                <a:ln>
                  <a:noFill/>
                </a:ln>
                <a:solidFill>
                  <a:schemeClr val="bg2"/>
                </a:solidFill>
                <a:effectLst/>
                <a:latin typeface="Arial" charset="0"/>
              </a:rPr>
              <a:t>InputSplit</a:t>
            </a:r>
          </a:p>
        </p:txBody>
      </p:sp>
      <p:sp>
        <p:nvSpPr>
          <p:cNvPr id="6" name="TextBox 3"/>
          <p:cNvSpPr txBox="1">
            <a:spLocks noChangeArrowheads="1"/>
          </p:cNvSpPr>
          <p:nvPr/>
        </p:nvSpPr>
        <p:spPr bwMode="auto">
          <a:xfrm>
            <a:off x="0" y="6611938"/>
            <a:ext cx="3352800" cy="246221"/>
          </a:xfrm>
          <a:prstGeom prst="rect">
            <a:avLst/>
          </a:prstGeom>
          <a:noFill/>
          <a:ln w="9525">
            <a:noFill/>
            <a:miter lim="800000"/>
            <a:headEnd/>
            <a:tailEnd/>
          </a:ln>
        </p:spPr>
        <p:txBody>
          <a:bodyPr wrap="square">
            <a:spAutoFit/>
          </a:bodyPr>
          <a:lstStyle/>
          <a:p>
            <a:r>
              <a:rPr lang="en-US" sz="1000" b="0" dirty="0">
                <a:solidFill>
                  <a:schemeClr val="bg2"/>
                </a:solidFill>
              </a:rPr>
              <a:t>Source: </a:t>
            </a:r>
            <a:r>
              <a:rPr lang="en-US" sz="1000" b="0" dirty="0" smtClean="0">
                <a:solidFill>
                  <a:schemeClr val="bg2"/>
                </a:solidFill>
              </a:rPr>
              <a:t>redrawn from a slide by </a:t>
            </a:r>
            <a:r>
              <a:rPr lang="en-US" sz="1000" b="0" dirty="0" err="1" smtClean="0">
                <a:solidFill>
                  <a:schemeClr val="bg2"/>
                </a:solidFill>
              </a:rPr>
              <a:t>Cloduera</a:t>
            </a:r>
            <a:r>
              <a:rPr lang="en-US" sz="1000" b="0" dirty="0" smtClean="0">
                <a:solidFill>
                  <a:schemeClr val="bg2"/>
                </a:solidFill>
              </a:rPr>
              <a:t>, cc-licensed</a:t>
            </a:r>
            <a:endParaRPr lang="en-US" sz="1000" b="0" dirty="0">
              <a:solidFill>
                <a:schemeClr val="bg2"/>
              </a:solidFill>
            </a:endParaRPr>
          </a:p>
        </p:txBody>
      </p:sp>
      <p:sp>
        <p:nvSpPr>
          <p:cNvPr id="7" name="Rounded Rectangle 6"/>
          <p:cNvSpPr/>
          <p:nvPr/>
        </p:nvSpPr>
        <p:spPr bwMode="auto">
          <a:xfrm>
            <a:off x="2209800" y="2085201"/>
            <a:ext cx="1371600" cy="5334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smtClean="0">
                <a:ln>
                  <a:noFill/>
                </a:ln>
                <a:solidFill>
                  <a:schemeClr val="bg2"/>
                </a:solidFill>
                <a:effectLst/>
                <a:latin typeface="Arial" charset="0"/>
              </a:rPr>
              <a:t>InputSplit</a:t>
            </a:r>
          </a:p>
        </p:txBody>
      </p:sp>
      <p:sp>
        <p:nvSpPr>
          <p:cNvPr id="8" name="Rounded Rectangle 7"/>
          <p:cNvSpPr/>
          <p:nvPr/>
        </p:nvSpPr>
        <p:spPr bwMode="auto">
          <a:xfrm>
            <a:off x="3810000" y="2085201"/>
            <a:ext cx="1371600" cy="5334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smtClean="0">
                <a:ln>
                  <a:noFill/>
                </a:ln>
                <a:solidFill>
                  <a:schemeClr val="bg2"/>
                </a:solidFill>
                <a:effectLst/>
                <a:latin typeface="Arial" charset="0"/>
              </a:rPr>
              <a:t>InputSplit</a:t>
            </a:r>
          </a:p>
        </p:txBody>
      </p:sp>
      <p:sp>
        <p:nvSpPr>
          <p:cNvPr id="11" name="Rectangle 10"/>
          <p:cNvSpPr/>
          <p:nvPr/>
        </p:nvSpPr>
        <p:spPr bwMode="auto">
          <a:xfrm>
            <a:off x="609600" y="942201"/>
            <a:ext cx="4572000" cy="6096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200" dirty="0" smtClean="0">
                <a:solidFill>
                  <a:schemeClr val="bg2"/>
                </a:solidFill>
                <a:latin typeface="Arial" charset="0"/>
              </a:rPr>
              <a:t>Input File</a:t>
            </a:r>
          </a:p>
        </p:txBody>
      </p:sp>
      <p:sp>
        <p:nvSpPr>
          <p:cNvPr id="12" name="Rectangle 11"/>
          <p:cNvSpPr/>
          <p:nvPr/>
        </p:nvSpPr>
        <p:spPr bwMode="auto">
          <a:xfrm>
            <a:off x="5715000" y="942201"/>
            <a:ext cx="2971800" cy="6096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200" dirty="0" smtClean="0">
                <a:solidFill>
                  <a:schemeClr val="bg2"/>
                </a:solidFill>
                <a:latin typeface="Arial" charset="0"/>
              </a:rPr>
              <a:t>Input File</a:t>
            </a:r>
          </a:p>
        </p:txBody>
      </p:sp>
      <p:sp>
        <p:nvSpPr>
          <p:cNvPr id="22" name="Rounded Rectangle 21"/>
          <p:cNvSpPr/>
          <p:nvPr/>
        </p:nvSpPr>
        <p:spPr bwMode="auto">
          <a:xfrm>
            <a:off x="5715000" y="2085201"/>
            <a:ext cx="1371600" cy="5334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smtClean="0">
                <a:ln>
                  <a:noFill/>
                </a:ln>
                <a:solidFill>
                  <a:schemeClr val="bg2"/>
                </a:solidFill>
                <a:effectLst/>
                <a:latin typeface="Arial" charset="0"/>
              </a:rPr>
              <a:t>InputSplit</a:t>
            </a:r>
          </a:p>
        </p:txBody>
      </p:sp>
      <p:sp>
        <p:nvSpPr>
          <p:cNvPr id="23" name="Rounded Rectangle 22"/>
          <p:cNvSpPr/>
          <p:nvPr/>
        </p:nvSpPr>
        <p:spPr bwMode="auto">
          <a:xfrm>
            <a:off x="7315200" y="2085201"/>
            <a:ext cx="1371600" cy="5334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smtClean="0">
                <a:ln>
                  <a:noFill/>
                </a:ln>
                <a:solidFill>
                  <a:schemeClr val="bg2"/>
                </a:solidFill>
                <a:effectLst/>
                <a:latin typeface="Arial" charset="0"/>
              </a:rPr>
              <a:t>InputSplit</a:t>
            </a:r>
          </a:p>
        </p:txBody>
      </p:sp>
      <p:sp>
        <p:nvSpPr>
          <p:cNvPr id="26" name="Rounded Rectangle 25"/>
          <p:cNvSpPr/>
          <p:nvPr/>
        </p:nvSpPr>
        <p:spPr bwMode="auto">
          <a:xfrm>
            <a:off x="609600" y="3304401"/>
            <a:ext cx="1371600" cy="5334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smtClean="0">
                <a:ln>
                  <a:noFill/>
                </a:ln>
                <a:solidFill>
                  <a:schemeClr val="bg2"/>
                </a:solidFill>
                <a:effectLst/>
                <a:latin typeface="Arial" charset="0"/>
              </a:rPr>
              <a:t>RecordReader</a:t>
            </a:r>
          </a:p>
        </p:txBody>
      </p:sp>
      <p:sp>
        <p:nvSpPr>
          <p:cNvPr id="27" name="Rounded Rectangle 26"/>
          <p:cNvSpPr/>
          <p:nvPr/>
        </p:nvSpPr>
        <p:spPr bwMode="auto">
          <a:xfrm>
            <a:off x="2209800" y="3304401"/>
            <a:ext cx="1371600" cy="5334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200" dirty="0" smtClean="0">
                <a:solidFill>
                  <a:schemeClr val="bg2"/>
                </a:solidFill>
                <a:latin typeface="Arial" charset="0"/>
              </a:rPr>
              <a:t>RecordReader</a:t>
            </a:r>
          </a:p>
        </p:txBody>
      </p:sp>
      <p:sp>
        <p:nvSpPr>
          <p:cNvPr id="28" name="Rounded Rectangle 27"/>
          <p:cNvSpPr/>
          <p:nvPr/>
        </p:nvSpPr>
        <p:spPr bwMode="auto">
          <a:xfrm>
            <a:off x="3810000" y="3304401"/>
            <a:ext cx="1371600" cy="5334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200" dirty="0" smtClean="0">
                <a:solidFill>
                  <a:schemeClr val="bg2"/>
                </a:solidFill>
                <a:latin typeface="Arial" charset="0"/>
              </a:rPr>
              <a:t>RecordReader</a:t>
            </a:r>
          </a:p>
        </p:txBody>
      </p:sp>
      <p:sp>
        <p:nvSpPr>
          <p:cNvPr id="29" name="Rounded Rectangle 28"/>
          <p:cNvSpPr/>
          <p:nvPr/>
        </p:nvSpPr>
        <p:spPr bwMode="auto">
          <a:xfrm>
            <a:off x="5715000" y="3304401"/>
            <a:ext cx="1371600" cy="5334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200" dirty="0" smtClean="0">
                <a:solidFill>
                  <a:schemeClr val="bg2"/>
                </a:solidFill>
                <a:latin typeface="Arial" charset="0"/>
              </a:rPr>
              <a:t>RecordReader</a:t>
            </a:r>
          </a:p>
        </p:txBody>
      </p:sp>
      <p:sp>
        <p:nvSpPr>
          <p:cNvPr id="30" name="Rounded Rectangle 29"/>
          <p:cNvSpPr/>
          <p:nvPr/>
        </p:nvSpPr>
        <p:spPr bwMode="auto">
          <a:xfrm>
            <a:off x="7315200" y="3304401"/>
            <a:ext cx="1371600" cy="5334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200" dirty="0" smtClean="0">
                <a:solidFill>
                  <a:schemeClr val="bg2"/>
                </a:solidFill>
                <a:latin typeface="Arial" charset="0"/>
              </a:rPr>
              <a:t>RecordReader</a:t>
            </a:r>
          </a:p>
        </p:txBody>
      </p:sp>
      <p:cxnSp>
        <p:nvCxnSpPr>
          <p:cNvPr id="37" name="Shape 36"/>
          <p:cNvCxnSpPr/>
          <p:nvPr/>
        </p:nvCxnSpPr>
        <p:spPr bwMode="auto">
          <a:xfrm rot="10800000">
            <a:off x="1295400" y="2618601"/>
            <a:ext cx="1588" cy="685800"/>
          </a:xfrm>
          <a:prstGeom prst="curvedConnector3">
            <a:avLst>
              <a:gd name="adj1" fmla="val 14395466"/>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48" name="Shape 36"/>
          <p:cNvCxnSpPr/>
          <p:nvPr/>
        </p:nvCxnSpPr>
        <p:spPr bwMode="auto">
          <a:xfrm>
            <a:off x="1295400" y="2618601"/>
            <a:ext cx="1588" cy="685800"/>
          </a:xfrm>
          <a:prstGeom prst="curvedConnector3">
            <a:avLst>
              <a:gd name="adj1" fmla="val 14395466"/>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55" name="Straight Arrow Connector 54"/>
          <p:cNvCxnSpPr>
            <a:stCxn id="26" idx="2"/>
            <a:endCxn id="56" idx="0"/>
          </p:cNvCxnSpPr>
          <p:nvPr/>
        </p:nvCxnSpPr>
        <p:spPr bwMode="auto">
          <a:xfrm rot="5400000">
            <a:off x="1028700" y="4104501"/>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56" name="Rounded Rectangle 55"/>
          <p:cNvSpPr/>
          <p:nvPr/>
        </p:nvSpPr>
        <p:spPr bwMode="auto">
          <a:xfrm>
            <a:off x="609600" y="4371201"/>
            <a:ext cx="1371600" cy="533400"/>
          </a:xfrm>
          <a:prstGeom prst="round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smtClean="0">
                <a:ln>
                  <a:noFill/>
                </a:ln>
                <a:solidFill>
                  <a:schemeClr val="bg2"/>
                </a:solidFill>
                <a:effectLst/>
                <a:latin typeface="Arial" charset="0"/>
              </a:rPr>
              <a:t>Mapper</a:t>
            </a:r>
          </a:p>
        </p:txBody>
      </p:sp>
      <p:cxnSp>
        <p:nvCxnSpPr>
          <p:cNvPr id="59" name="Straight Arrow Connector 58"/>
          <p:cNvCxnSpPr/>
          <p:nvPr/>
        </p:nvCxnSpPr>
        <p:spPr bwMode="auto">
          <a:xfrm rot="5400000">
            <a:off x="1029494" y="5170507"/>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60" name="Straight Arrow Connector 59"/>
          <p:cNvCxnSpPr/>
          <p:nvPr/>
        </p:nvCxnSpPr>
        <p:spPr bwMode="auto">
          <a:xfrm rot="5400000">
            <a:off x="1029494" y="1817707"/>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61" name="TextBox 60"/>
          <p:cNvSpPr txBox="1"/>
          <p:nvPr/>
        </p:nvSpPr>
        <p:spPr>
          <a:xfrm>
            <a:off x="699303" y="5438001"/>
            <a:ext cx="1183337" cy="276999"/>
          </a:xfrm>
          <a:prstGeom prst="rect">
            <a:avLst/>
          </a:prstGeom>
          <a:noFill/>
        </p:spPr>
        <p:txBody>
          <a:bodyPr wrap="none" rtlCol="0">
            <a:spAutoFit/>
          </a:bodyPr>
          <a:lstStyle/>
          <a:p>
            <a:r>
              <a:rPr lang="en-US" sz="1200" dirty="0" smtClean="0">
                <a:solidFill>
                  <a:schemeClr val="bg2"/>
                </a:solidFill>
              </a:rPr>
              <a:t>Intermediates</a:t>
            </a:r>
            <a:endParaRPr lang="en-US" sz="1200" dirty="0">
              <a:solidFill>
                <a:schemeClr val="bg2"/>
              </a:solidFill>
            </a:endParaRPr>
          </a:p>
        </p:txBody>
      </p:sp>
      <p:cxnSp>
        <p:nvCxnSpPr>
          <p:cNvPr id="62" name="Straight Arrow Connector 61"/>
          <p:cNvCxnSpPr>
            <a:endCxn id="63" idx="0"/>
          </p:cNvCxnSpPr>
          <p:nvPr/>
        </p:nvCxnSpPr>
        <p:spPr bwMode="auto">
          <a:xfrm rot="5400000">
            <a:off x="2628900" y="4103707"/>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63" name="Rounded Rectangle 62"/>
          <p:cNvSpPr/>
          <p:nvPr/>
        </p:nvSpPr>
        <p:spPr bwMode="auto">
          <a:xfrm>
            <a:off x="2209800" y="4370407"/>
            <a:ext cx="1371600" cy="533400"/>
          </a:xfrm>
          <a:prstGeom prst="round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smtClean="0">
                <a:ln>
                  <a:noFill/>
                </a:ln>
                <a:solidFill>
                  <a:schemeClr val="bg2"/>
                </a:solidFill>
                <a:effectLst/>
                <a:latin typeface="Arial" charset="0"/>
              </a:rPr>
              <a:t>Mapper</a:t>
            </a:r>
          </a:p>
        </p:txBody>
      </p:sp>
      <p:cxnSp>
        <p:nvCxnSpPr>
          <p:cNvPr id="64" name="Straight Arrow Connector 63"/>
          <p:cNvCxnSpPr/>
          <p:nvPr/>
        </p:nvCxnSpPr>
        <p:spPr bwMode="auto">
          <a:xfrm rot="5400000">
            <a:off x="2629694" y="5169713"/>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65" name="TextBox 64"/>
          <p:cNvSpPr txBox="1"/>
          <p:nvPr/>
        </p:nvSpPr>
        <p:spPr>
          <a:xfrm>
            <a:off x="2299503" y="5437207"/>
            <a:ext cx="1183337" cy="276999"/>
          </a:xfrm>
          <a:prstGeom prst="rect">
            <a:avLst/>
          </a:prstGeom>
          <a:noFill/>
        </p:spPr>
        <p:txBody>
          <a:bodyPr wrap="none" rtlCol="0">
            <a:spAutoFit/>
          </a:bodyPr>
          <a:lstStyle/>
          <a:p>
            <a:r>
              <a:rPr lang="en-US" sz="1200" dirty="0" smtClean="0">
                <a:solidFill>
                  <a:schemeClr val="bg2"/>
                </a:solidFill>
              </a:rPr>
              <a:t>Intermediates</a:t>
            </a:r>
            <a:endParaRPr lang="en-US" sz="1200" dirty="0">
              <a:solidFill>
                <a:schemeClr val="bg2"/>
              </a:solidFill>
            </a:endParaRPr>
          </a:p>
        </p:txBody>
      </p:sp>
      <p:cxnSp>
        <p:nvCxnSpPr>
          <p:cNvPr id="66" name="Straight Arrow Connector 65"/>
          <p:cNvCxnSpPr>
            <a:endCxn id="67" idx="0"/>
          </p:cNvCxnSpPr>
          <p:nvPr/>
        </p:nvCxnSpPr>
        <p:spPr bwMode="auto">
          <a:xfrm rot="5400000">
            <a:off x="4251460" y="4103707"/>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67" name="Rounded Rectangle 66"/>
          <p:cNvSpPr/>
          <p:nvPr/>
        </p:nvSpPr>
        <p:spPr bwMode="auto">
          <a:xfrm>
            <a:off x="3832360" y="4370407"/>
            <a:ext cx="1371600" cy="533400"/>
          </a:xfrm>
          <a:prstGeom prst="round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smtClean="0">
                <a:ln>
                  <a:noFill/>
                </a:ln>
                <a:solidFill>
                  <a:schemeClr val="bg2"/>
                </a:solidFill>
                <a:effectLst/>
                <a:latin typeface="Arial" charset="0"/>
              </a:rPr>
              <a:t>Mapper</a:t>
            </a:r>
          </a:p>
        </p:txBody>
      </p:sp>
      <p:cxnSp>
        <p:nvCxnSpPr>
          <p:cNvPr id="68" name="Straight Arrow Connector 67"/>
          <p:cNvCxnSpPr/>
          <p:nvPr/>
        </p:nvCxnSpPr>
        <p:spPr bwMode="auto">
          <a:xfrm rot="5400000">
            <a:off x="4252254" y="5169713"/>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69" name="TextBox 68"/>
          <p:cNvSpPr txBox="1"/>
          <p:nvPr/>
        </p:nvSpPr>
        <p:spPr>
          <a:xfrm>
            <a:off x="3922063" y="5437207"/>
            <a:ext cx="1183337" cy="276999"/>
          </a:xfrm>
          <a:prstGeom prst="rect">
            <a:avLst/>
          </a:prstGeom>
          <a:noFill/>
        </p:spPr>
        <p:txBody>
          <a:bodyPr wrap="none" rtlCol="0">
            <a:spAutoFit/>
          </a:bodyPr>
          <a:lstStyle/>
          <a:p>
            <a:r>
              <a:rPr lang="en-US" sz="1200" dirty="0" smtClean="0">
                <a:solidFill>
                  <a:schemeClr val="bg2"/>
                </a:solidFill>
              </a:rPr>
              <a:t>Intermediates</a:t>
            </a:r>
            <a:endParaRPr lang="en-US" sz="1200" dirty="0">
              <a:solidFill>
                <a:schemeClr val="bg2"/>
              </a:solidFill>
            </a:endParaRPr>
          </a:p>
        </p:txBody>
      </p:sp>
      <p:cxnSp>
        <p:nvCxnSpPr>
          <p:cNvPr id="70" name="Straight Arrow Connector 69"/>
          <p:cNvCxnSpPr>
            <a:endCxn id="71" idx="0"/>
          </p:cNvCxnSpPr>
          <p:nvPr/>
        </p:nvCxnSpPr>
        <p:spPr bwMode="auto">
          <a:xfrm rot="5400000">
            <a:off x="6134100" y="4103707"/>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71" name="Rounded Rectangle 70"/>
          <p:cNvSpPr/>
          <p:nvPr/>
        </p:nvSpPr>
        <p:spPr bwMode="auto">
          <a:xfrm>
            <a:off x="5715000" y="4370407"/>
            <a:ext cx="1371600" cy="533400"/>
          </a:xfrm>
          <a:prstGeom prst="round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smtClean="0">
                <a:ln>
                  <a:noFill/>
                </a:ln>
                <a:solidFill>
                  <a:schemeClr val="bg2"/>
                </a:solidFill>
                <a:effectLst/>
                <a:latin typeface="Arial" charset="0"/>
              </a:rPr>
              <a:t>Mapper</a:t>
            </a:r>
          </a:p>
        </p:txBody>
      </p:sp>
      <p:cxnSp>
        <p:nvCxnSpPr>
          <p:cNvPr id="72" name="Straight Arrow Connector 71"/>
          <p:cNvCxnSpPr/>
          <p:nvPr/>
        </p:nvCxnSpPr>
        <p:spPr bwMode="auto">
          <a:xfrm rot="5400000">
            <a:off x="6134894" y="5169713"/>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73" name="TextBox 72"/>
          <p:cNvSpPr txBox="1"/>
          <p:nvPr/>
        </p:nvSpPr>
        <p:spPr>
          <a:xfrm>
            <a:off x="5804703" y="5437207"/>
            <a:ext cx="1183337" cy="276999"/>
          </a:xfrm>
          <a:prstGeom prst="rect">
            <a:avLst/>
          </a:prstGeom>
          <a:noFill/>
        </p:spPr>
        <p:txBody>
          <a:bodyPr wrap="none" rtlCol="0">
            <a:spAutoFit/>
          </a:bodyPr>
          <a:lstStyle/>
          <a:p>
            <a:r>
              <a:rPr lang="en-US" sz="1200" dirty="0" smtClean="0">
                <a:solidFill>
                  <a:schemeClr val="bg2"/>
                </a:solidFill>
              </a:rPr>
              <a:t>Intermediates</a:t>
            </a:r>
            <a:endParaRPr lang="en-US" sz="1200" dirty="0">
              <a:solidFill>
                <a:schemeClr val="bg2"/>
              </a:solidFill>
            </a:endParaRPr>
          </a:p>
        </p:txBody>
      </p:sp>
      <p:cxnSp>
        <p:nvCxnSpPr>
          <p:cNvPr id="74" name="Straight Arrow Connector 73"/>
          <p:cNvCxnSpPr>
            <a:endCxn id="75" idx="0"/>
          </p:cNvCxnSpPr>
          <p:nvPr/>
        </p:nvCxnSpPr>
        <p:spPr bwMode="auto">
          <a:xfrm rot="5400000">
            <a:off x="7756660" y="4103707"/>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75" name="Rounded Rectangle 74"/>
          <p:cNvSpPr/>
          <p:nvPr/>
        </p:nvSpPr>
        <p:spPr bwMode="auto">
          <a:xfrm>
            <a:off x="7337560" y="4370407"/>
            <a:ext cx="1371600" cy="533400"/>
          </a:xfrm>
          <a:prstGeom prst="round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smtClean="0">
                <a:ln>
                  <a:noFill/>
                </a:ln>
                <a:solidFill>
                  <a:schemeClr val="bg2"/>
                </a:solidFill>
                <a:effectLst/>
                <a:latin typeface="Arial" charset="0"/>
              </a:rPr>
              <a:t>Mapper</a:t>
            </a:r>
          </a:p>
        </p:txBody>
      </p:sp>
      <p:cxnSp>
        <p:nvCxnSpPr>
          <p:cNvPr id="76" name="Straight Arrow Connector 75"/>
          <p:cNvCxnSpPr/>
          <p:nvPr/>
        </p:nvCxnSpPr>
        <p:spPr bwMode="auto">
          <a:xfrm rot="5400000">
            <a:off x="7757454" y="5169713"/>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77" name="TextBox 76"/>
          <p:cNvSpPr txBox="1"/>
          <p:nvPr/>
        </p:nvSpPr>
        <p:spPr>
          <a:xfrm>
            <a:off x="7427263" y="5437207"/>
            <a:ext cx="1183337" cy="276999"/>
          </a:xfrm>
          <a:prstGeom prst="rect">
            <a:avLst/>
          </a:prstGeom>
          <a:noFill/>
        </p:spPr>
        <p:txBody>
          <a:bodyPr wrap="none" rtlCol="0">
            <a:spAutoFit/>
          </a:bodyPr>
          <a:lstStyle/>
          <a:p>
            <a:r>
              <a:rPr lang="en-US" sz="1200" dirty="0" smtClean="0">
                <a:solidFill>
                  <a:schemeClr val="bg2"/>
                </a:solidFill>
              </a:rPr>
              <a:t>Intermediates</a:t>
            </a:r>
            <a:endParaRPr lang="en-US" sz="1200" dirty="0">
              <a:solidFill>
                <a:schemeClr val="bg2"/>
              </a:solidFill>
            </a:endParaRPr>
          </a:p>
        </p:txBody>
      </p:sp>
      <p:cxnSp>
        <p:nvCxnSpPr>
          <p:cNvPr id="78" name="Shape 36"/>
          <p:cNvCxnSpPr/>
          <p:nvPr/>
        </p:nvCxnSpPr>
        <p:spPr bwMode="auto">
          <a:xfrm rot="10800000">
            <a:off x="2894012" y="2618601"/>
            <a:ext cx="1588" cy="685800"/>
          </a:xfrm>
          <a:prstGeom prst="curvedConnector3">
            <a:avLst>
              <a:gd name="adj1" fmla="val 14395466"/>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79" name="Shape 36"/>
          <p:cNvCxnSpPr/>
          <p:nvPr/>
        </p:nvCxnSpPr>
        <p:spPr bwMode="auto">
          <a:xfrm>
            <a:off x="2894012" y="2618601"/>
            <a:ext cx="1588" cy="685800"/>
          </a:xfrm>
          <a:prstGeom prst="curvedConnector3">
            <a:avLst>
              <a:gd name="adj1" fmla="val 14395466"/>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80" name="Shape 36"/>
          <p:cNvCxnSpPr/>
          <p:nvPr/>
        </p:nvCxnSpPr>
        <p:spPr bwMode="auto">
          <a:xfrm rot="10800000">
            <a:off x="4495801" y="2618601"/>
            <a:ext cx="1588" cy="685800"/>
          </a:xfrm>
          <a:prstGeom prst="curvedConnector3">
            <a:avLst>
              <a:gd name="adj1" fmla="val 14395466"/>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81" name="Shape 36"/>
          <p:cNvCxnSpPr/>
          <p:nvPr/>
        </p:nvCxnSpPr>
        <p:spPr bwMode="auto">
          <a:xfrm>
            <a:off x="4495801" y="2618601"/>
            <a:ext cx="1588" cy="685800"/>
          </a:xfrm>
          <a:prstGeom prst="curvedConnector3">
            <a:avLst>
              <a:gd name="adj1" fmla="val 14395466"/>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82" name="Shape 36"/>
          <p:cNvCxnSpPr/>
          <p:nvPr/>
        </p:nvCxnSpPr>
        <p:spPr bwMode="auto">
          <a:xfrm rot="10800000">
            <a:off x="6399212" y="2618601"/>
            <a:ext cx="1588" cy="685800"/>
          </a:xfrm>
          <a:prstGeom prst="curvedConnector3">
            <a:avLst>
              <a:gd name="adj1" fmla="val 14395466"/>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83" name="Shape 36"/>
          <p:cNvCxnSpPr/>
          <p:nvPr/>
        </p:nvCxnSpPr>
        <p:spPr bwMode="auto">
          <a:xfrm>
            <a:off x="6399212" y="2618601"/>
            <a:ext cx="1588" cy="685800"/>
          </a:xfrm>
          <a:prstGeom prst="curvedConnector3">
            <a:avLst>
              <a:gd name="adj1" fmla="val 14395466"/>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84" name="Shape 36"/>
          <p:cNvCxnSpPr/>
          <p:nvPr/>
        </p:nvCxnSpPr>
        <p:spPr bwMode="auto">
          <a:xfrm rot="10800000">
            <a:off x="7999412" y="2618601"/>
            <a:ext cx="1588" cy="685800"/>
          </a:xfrm>
          <a:prstGeom prst="curvedConnector3">
            <a:avLst>
              <a:gd name="adj1" fmla="val 14395466"/>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85" name="Shape 36"/>
          <p:cNvCxnSpPr/>
          <p:nvPr/>
        </p:nvCxnSpPr>
        <p:spPr bwMode="auto">
          <a:xfrm>
            <a:off x="7999412" y="2618601"/>
            <a:ext cx="1588" cy="685800"/>
          </a:xfrm>
          <a:prstGeom prst="curvedConnector3">
            <a:avLst>
              <a:gd name="adj1" fmla="val 14395466"/>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86" name="Straight Arrow Connector 85"/>
          <p:cNvCxnSpPr/>
          <p:nvPr/>
        </p:nvCxnSpPr>
        <p:spPr bwMode="auto">
          <a:xfrm rot="5400000">
            <a:off x="2628106" y="1817707"/>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87" name="Straight Arrow Connector 86"/>
          <p:cNvCxnSpPr/>
          <p:nvPr/>
        </p:nvCxnSpPr>
        <p:spPr bwMode="auto">
          <a:xfrm rot="5400000">
            <a:off x="4228306" y="1817707"/>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88" name="Straight Arrow Connector 87"/>
          <p:cNvCxnSpPr/>
          <p:nvPr/>
        </p:nvCxnSpPr>
        <p:spPr bwMode="auto">
          <a:xfrm rot="5400000">
            <a:off x="6133306" y="1817707"/>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89" name="Straight Arrow Connector 88"/>
          <p:cNvCxnSpPr/>
          <p:nvPr/>
        </p:nvCxnSpPr>
        <p:spPr bwMode="auto">
          <a:xfrm rot="5400000">
            <a:off x="7733506" y="1817707"/>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91" name="TextBox 90"/>
          <p:cNvSpPr txBox="1"/>
          <p:nvPr/>
        </p:nvSpPr>
        <p:spPr>
          <a:xfrm rot="16200000">
            <a:off x="-307822" y="2774023"/>
            <a:ext cx="1228221" cy="307777"/>
          </a:xfrm>
          <a:prstGeom prst="rect">
            <a:avLst/>
          </a:prstGeom>
          <a:noFill/>
        </p:spPr>
        <p:txBody>
          <a:bodyPr wrap="none" rtlCol="0">
            <a:spAutoFit/>
          </a:bodyPr>
          <a:lstStyle/>
          <a:p>
            <a:r>
              <a:rPr lang="en-US" sz="1400" dirty="0" smtClean="0">
                <a:solidFill>
                  <a:schemeClr val="bg2"/>
                </a:solidFill>
              </a:rPr>
              <a:t>InputFormat</a:t>
            </a:r>
            <a:endParaRPr lang="en-US" sz="1400" dirty="0">
              <a:solidFill>
                <a:schemeClr val="bg2"/>
              </a:solidFill>
            </a:endParaRPr>
          </a:p>
        </p:txBody>
      </p:sp>
    </p:spTree>
    <p:extLst>
      <p:ext uri="{BB962C8B-B14F-4D97-AF65-F5344CB8AC3E}">
        <p14:creationId xmlns:p14="http://schemas.microsoft.com/office/powerpoint/2010/main" val="16470460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6096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Gill Sans"/>
              <a:cs typeface="Gill Sans"/>
            </a:endParaRPr>
          </a:p>
        </p:txBody>
      </p:sp>
      <p:sp>
        <p:nvSpPr>
          <p:cNvPr id="3" name="Rectangle 2"/>
          <p:cNvSpPr/>
          <p:nvPr/>
        </p:nvSpPr>
        <p:spPr bwMode="auto">
          <a:xfrm>
            <a:off x="8382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Gill Sans"/>
              <a:cs typeface="Gill Sans"/>
            </a:endParaRPr>
          </a:p>
        </p:txBody>
      </p:sp>
      <p:sp>
        <p:nvSpPr>
          <p:cNvPr id="4" name="Rectangle 3"/>
          <p:cNvSpPr/>
          <p:nvPr/>
        </p:nvSpPr>
        <p:spPr bwMode="auto">
          <a:xfrm>
            <a:off x="10668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Gill Sans"/>
              <a:cs typeface="Gill Sans"/>
            </a:endParaRPr>
          </a:p>
        </p:txBody>
      </p:sp>
      <p:sp>
        <p:nvSpPr>
          <p:cNvPr id="5" name="Rectangle 4"/>
          <p:cNvSpPr/>
          <p:nvPr/>
        </p:nvSpPr>
        <p:spPr bwMode="auto">
          <a:xfrm>
            <a:off x="12954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Gill Sans"/>
              <a:cs typeface="Gill Sans"/>
            </a:endParaRPr>
          </a:p>
        </p:txBody>
      </p:sp>
      <p:sp>
        <p:nvSpPr>
          <p:cNvPr id="6" name="Rectangle 5"/>
          <p:cNvSpPr/>
          <p:nvPr/>
        </p:nvSpPr>
        <p:spPr bwMode="auto">
          <a:xfrm>
            <a:off x="15240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Gill Sans"/>
              <a:cs typeface="Gill Sans"/>
            </a:endParaRPr>
          </a:p>
        </p:txBody>
      </p:sp>
      <p:sp>
        <p:nvSpPr>
          <p:cNvPr id="7" name="Rectangle 6"/>
          <p:cNvSpPr/>
          <p:nvPr/>
        </p:nvSpPr>
        <p:spPr bwMode="auto">
          <a:xfrm>
            <a:off x="17526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Gill Sans"/>
              <a:cs typeface="Gill Sans"/>
            </a:endParaRPr>
          </a:p>
        </p:txBody>
      </p:sp>
      <p:sp>
        <p:nvSpPr>
          <p:cNvPr id="8" name="Rectangle 7"/>
          <p:cNvSpPr/>
          <p:nvPr/>
        </p:nvSpPr>
        <p:spPr bwMode="auto">
          <a:xfrm>
            <a:off x="19812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Gill Sans"/>
              <a:cs typeface="Gill Sans"/>
            </a:endParaRPr>
          </a:p>
        </p:txBody>
      </p:sp>
      <p:sp>
        <p:nvSpPr>
          <p:cNvPr id="9" name="Rectangle 8"/>
          <p:cNvSpPr/>
          <p:nvPr/>
        </p:nvSpPr>
        <p:spPr bwMode="auto">
          <a:xfrm>
            <a:off x="22098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Gill Sans"/>
              <a:cs typeface="Gill Sans"/>
            </a:endParaRPr>
          </a:p>
        </p:txBody>
      </p:sp>
      <p:sp>
        <p:nvSpPr>
          <p:cNvPr id="10" name="Rectangle 9"/>
          <p:cNvSpPr/>
          <p:nvPr/>
        </p:nvSpPr>
        <p:spPr bwMode="auto">
          <a:xfrm>
            <a:off x="24384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Gill Sans"/>
              <a:cs typeface="Gill Sans"/>
            </a:endParaRPr>
          </a:p>
        </p:txBody>
      </p:sp>
      <p:sp>
        <p:nvSpPr>
          <p:cNvPr id="11" name="Rectangle 10"/>
          <p:cNvSpPr/>
          <p:nvPr/>
        </p:nvSpPr>
        <p:spPr bwMode="auto">
          <a:xfrm>
            <a:off x="26670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Gill Sans"/>
              <a:cs typeface="Gill Sans"/>
            </a:endParaRPr>
          </a:p>
        </p:txBody>
      </p:sp>
      <p:sp>
        <p:nvSpPr>
          <p:cNvPr id="12" name="Rectangle 11"/>
          <p:cNvSpPr/>
          <p:nvPr/>
        </p:nvSpPr>
        <p:spPr bwMode="auto">
          <a:xfrm>
            <a:off x="32766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Gill Sans"/>
              <a:cs typeface="Gill Sans"/>
            </a:endParaRPr>
          </a:p>
        </p:txBody>
      </p:sp>
      <p:sp>
        <p:nvSpPr>
          <p:cNvPr id="13" name="Rectangle 12"/>
          <p:cNvSpPr/>
          <p:nvPr/>
        </p:nvSpPr>
        <p:spPr bwMode="auto">
          <a:xfrm>
            <a:off x="35052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Gill Sans"/>
              <a:cs typeface="Gill Sans"/>
            </a:endParaRPr>
          </a:p>
        </p:txBody>
      </p:sp>
      <p:sp>
        <p:nvSpPr>
          <p:cNvPr id="14" name="Rectangle 13"/>
          <p:cNvSpPr/>
          <p:nvPr/>
        </p:nvSpPr>
        <p:spPr bwMode="auto">
          <a:xfrm>
            <a:off x="37338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Gill Sans"/>
              <a:cs typeface="Gill Sans"/>
            </a:endParaRPr>
          </a:p>
        </p:txBody>
      </p:sp>
      <p:sp>
        <p:nvSpPr>
          <p:cNvPr id="15" name="Rectangle 14"/>
          <p:cNvSpPr/>
          <p:nvPr/>
        </p:nvSpPr>
        <p:spPr bwMode="auto">
          <a:xfrm>
            <a:off x="39624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Gill Sans"/>
              <a:cs typeface="Gill Sans"/>
            </a:endParaRPr>
          </a:p>
        </p:txBody>
      </p:sp>
      <p:sp>
        <p:nvSpPr>
          <p:cNvPr id="16" name="Rectangle 15"/>
          <p:cNvSpPr/>
          <p:nvPr/>
        </p:nvSpPr>
        <p:spPr bwMode="auto">
          <a:xfrm>
            <a:off x="41910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Gill Sans"/>
              <a:cs typeface="Gill Sans"/>
            </a:endParaRPr>
          </a:p>
        </p:txBody>
      </p:sp>
      <p:sp>
        <p:nvSpPr>
          <p:cNvPr id="17" name="Rectangle 16"/>
          <p:cNvSpPr/>
          <p:nvPr/>
        </p:nvSpPr>
        <p:spPr bwMode="auto">
          <a:xfrm>
            <a:off x="44196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Gill Sans"/>
              <a:cs typeface="Gill Sans"/>
            </a:endParaRPr>
          </a:p>
        </p:txBody>
      </p:sp>
      <p:sp>
        <p:nvSpPr>
          <p:cNvPr id="18" name="Rectangle 17"/>
          <p:cNvSpPr/>
          <p:nvPr/>
        </p:nvSpPr>
        <p:spPr bwMode="auto">
          <a:xfrm>
            <a:off x="46482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Gill Sans"/>
              <a:cs typeface="Gill Sans"/>
            </a:endParaRPr>
          </a:p>
        </p:txBody>
      </p:sp>
      <p:sp>
        <p:nvSpPr>
          <p:cNvPr id="19" name="Rectangle 18"/>
          <p:cNvSpPr/>
          <p:nvPr/>
        </p:nvSpPr>
        <p:spPr bwMode="auto">
          <a:xfrm>
            <a:off x="48768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Gill Sans"/>
              <a:cs typeface="Gill Sans"/>
            </a:endParaRPr>
          </a:p>
        </p:txBody>
      </p:sp>
      <p:sp>
        <p:nvSpPr>
          <p:cNvPr id="20" name="Rectangle 19"/>
          <p:cNvSpPr/>
          <p:nvPr/>
        </p:nvSpPr>
        <p:spPr bwMode="auto">
          <a:xfrm>
            <a:off x="51054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Gill Sans"/>
              <a:cs typeface="Gill Sans"/>
            </a:endParaRPr>
          </a:p>
        </p:txBody>
      </p:sp>
      <p:sp>
        <p:nvSpPr>
          <p:cNvPr id="21" name="Rectangle 20"/>
          <p:cNvSpPr/>
          <p:nvPr/>
        </p:nvSpPr>
        <p:spPr bwMode="auto">
          <a:xfrm>
            <a:off x="53340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Gill Sans"/>
              <a:cs typeface="Gill Sans"/>
            </a:endParaRPr>
          </a:p>
        </p:txBody>
      </p:sp>
      <p:sp>
        <p:nvSpPr>
          <p:cNvPr id="22" name="Rectangle 21"/>
          <p:cNvSpPr/>
          <p:nvPr/>
        </p:nvSpPr>
        <p:spPr bwMode="auto">
          <a:xfrm>
            <a:off x="59436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Gill Sans"/>
              <a:cs typeface="Gill Sans"/>
            </a:endParaRPr>
          </a:p>
        </p:txBody>
      </p:sp>
      <p:sp>
        <p:nvSpPr>
          <p:cNvPr id="23" name="Rectangle 22"/>
          <p:cNvSpPr/>
          <p:nvPr/>
        </p:nvSpPr>
        <p:spPr bwMode="auto">
          <a:xfrm>
            <a:off x="61722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Gill Sans"/>
              <a:cs typeface="Gill Sans"/>
            </a:endParaRPr>
          </a:p>
        </p:txBody>
      </p:sp>
      <p:sp>
        <p:nvSpPr>
          <p:cNvPr id="24" name="Rectangle 23"/>
          <p:cNvSpPr/>
          <p:nvPr/>
        </p:nvSpPr>
        <p:spPr bwMode="auto">
          <a:xfrm>
            <a:off x="64008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Gill Sans"/>
              <a:cs typeface="Gill Sans"/>
            </a:endParaRPr>
          </a:p>
        </p:txBody>
      </p:sp>
      <p:sp>
        <p:nvSpPr>
          <p:cNvPr id="25" name="Rectangle 24"/>
          <p:cNvSpPr/>
          <p:nvPr/>
        </p:nvSpPr>
        <p:spPr bwMode="auto">
          <a:xfrm>
            <a:off x="66294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Gill Sans"/>
              <a:cs typeface="Gill Sans"/>
            </a:endParaRPr>
          </a:p>
        </p:txBody>
      </p:sp>
      <p:sp>
        <p:nvSpPr>
          <p:cNvPr id="26" name="Rectangle 25"/>
          <p:cNvSpPr/>
          <p:nvPr/>
        </p:nvSpPr>
        <p:spPr bwMode="auto">
          <a:xfrm>
            <a:off x="68580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Gill Sans"/>
              <a:cs typeface="Gill Sans"/>
            </a:endParaRPr>
          </a:p>
        </p:txBody>
      </p:sp>
      <p:sp>
        <p:nvSpPr>
          <p:cNvPr id="27" name="Rectangle 26"/>
          <p:cNvSpPr/>
          <p:nvPr/>
        </p:nvSpPr>
        <p:spPr bwMode="auto">
          <a:xfrm>
            <a:off x="70866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Gill Sans"/>
              <a:cs typeface="Gill Sans"/>
            </a:endParaRPr>
          </a:p>
        </p:txBody>
      </p:sp>
      <p:sp>
        <p:nvSpPr>
          <p:cNvPr id="28" name="Rectangle 27"/>
          <p:cNvSpPr/>
          <p:nvPr/>
        </p:nvSpPr>
        <p:spPr bwMode="auto">
          <a:xfrm>
            <a:off x="73152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Gill Sans"/>
              <a:cs typeface="Gill Sans"/>
            </a:endParaRPr>
          </a:p>
        </p:txBody>
      </p:sp>
      <p:sp>
        <p:nvSpPr>
          <p:cNvPr id="29" name="Rectangle 28"/>
          <p:cNvSpPr/>
          <p:nvPr/>
        </p:nvSpPr>
        <p:spPr bwMode="auto">
          <a:xfrm>
            <a:off x="75438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Gill Sans"/>
              <a:cs typeface="Gill Sans"/>
            </a:endParaRPr>
          </a:p>
        </p:txBody>
      </p:sp>
      <p:sp>
        <p:nvSpPr>
          <p:cNvPr id="30" name="Rectangle 29"/>
          <p:cNvSpPr/>
          <p:nvPr/>
        </p:nvSpPr>
        <p:spPr bwMode="auto">
          <a:xfrm>
            <a:off x="77724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Gill Sans"/>
              <a:cs typeface="Gill Sans"/>
            </a:endParaRPr>
          </a:p>
        </p:txBody>
      </p:sp>
      <p:sp>
        <p:nvSpPr>
          <p:cNvPr id="31" name="Rectangle 30"/>
          <p:cNvSpPr/>
          <p:nvPr/>
        </p:nvSpPr>
        <p:spPr bwMode="auto">
          <a:xfrm>
            <a:off x="80010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bg1"/>
              </a:solidFill>
              <a:effectLst/>
              <a:latin typeface="Gill Sans"/>
              <a:cs typeface="Gill Sans"/>
            </a:endParaRPr>
          </a:p>
        </p:txBody>
      </p:sp>
      <p:sp>
        <p:nvSpPr>
          <p:cNvPr id="32" name="TextBox 31"/>
          <p:cNvSpPr txBox="1"/>
          <p:nvPr/>
        </p:nvSpPr>
        <p:spPr>
          <a:xfrm>
            <a:off x="2895600" y="2971800"/>
            <a:ext cx="389850" cy="338554"/>
          </a:xfrm>
          <a:prstGeom prst="rect">
            <a:avLst/>
          </a:prstGeom>
          <a:noFill/>
        </p:spPr>
        <p:txBody>
          <a:bodyPr wrap="none" rtlCol="0">
            <a:spAutoFit/>
          </a:bodyPr>
          <a:lstStyle/>
          <a:p>
            <a:r>
              <a:rPr lang="en-US" dirty="0" smtClean="0">
                <a:solidFill>
                  <a:schemeClr val="bg1"/>
                </a:solidFill>
                <a:latin typeface="Gill Sans"/>
                <a:cs typeface="Gill Sans"/>
              </a:rPr>
              <a:t>…</a:t>
            </a:r>
            <a:endParaRPr lang="en-US" dirty="0">
              <a:solidFill>
                <a:schemeClr val="bg1"/>
              </a:solidFill>
              <a:latin typeface="Gill Sans"/>
              <a:cs typeface="Gill Sans"/>
            </a:endParaRPr>
          </a:p>
        </p:txBody>
      </p:sp>
      <p:sp>
        <p:nvSpPr>
          <p:cNvPr id="33" name="TextBox 32"/>
          <p:cNvSpPr txBox="1"/>
          <p:nvPr/>
        </p:nvSpPr>
        <p:spPr>
          <a:xfrm>
            <a:off x="5562600" y="2971800"/>
            <a:ext cx="389850" cy="338554"/>
          </a:xfrm>
          <a:prstGeom prst="rect">
            <a:avLst/>
          </a:prstGeom>
          <a:noFill/>
        </p:spPr>
        <p:txBody>
          <a:bodyPr wrap="none" rtlCol="0">
            <a:spAutoFit/>
          </a:bodyPr>
          <a:lstStyle/>
          <a:p>
            <a:r>
              <a:rPr lang="en-US" dirty="0" smtClean="0">
                <a:solidFill>
                  <a:schemeClr val="bg1"/>
                </a:solidFill>
                <a:latin typeface="Gill Sans"/>
                <a:cs typeface="Gill Sans"/>
              </a:rPr>
              <a:t>…</a:t>
            </a:r>
            <a:endParaRPr lang="en-US" dirty="0">
              <a:solidFill>
                <a:schemeClr val="bg1"/>
              </a:solidFill>
              <a:latin typeface="Gill Sans"/>
              <a:cs typeface="Gill Sans"/>
            </a:endParaRPr>
          </a:p>
        </p:txBody>
      </p:sp>
      <p:cxnSp>
        <p:nvCxnSpPr>
          <p:cNvPr id="35" name="Straight Connector 34"/>
          <p:cNvCxnSpPr/>
          <p:nvPr/>
        </p:nvCxnSpPr>
        <p:spPr bwMode="auto">
          <a:xfrm rot="5400000">
            <a:off x="-227806" y="3200400"/>
            <a:ext cx="1675606" cy="794"/>
          </a:xfrm>
          <a:prstGeom prst="line">
            <a:avLst/>
          </a:prstGeom>
          <a:ln w="25400">
            <a:solidFill>
              <a:schemeClr val="bg1"/>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37" name="Straight Connector 36"/>
          <p:cNvCxnSpPr/>
          <p:nvPr/>
        </p:nvCxnSpPr>
        <p:spPr bwMode="auto">
          <a:xfrm rot="5400000">
            <a:off x="2820194" y="3199606"/>
            <a:ext cx="1675606" cy="794"/>
          </a:xfrm>
          <a:prstGeom prst="line">
            <a:avLst/>
          </a:prstGeom>
          <a:ln w="25400">
            <a:solidFill>
              <a:schemeClr val="bg1"/>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38" name="Straight Connector 37"/>
          <p:cNvCxnSpPr/>
          <p:nvPr/>
        </p:nvCxnSpPr>
        <p:spPr bwMode="auto">
          <a:xfrm rot="5400000">
            <a:off x="5639594" y="3199606"/>
            <a:ext cx="1675606" cy="794"/>
          </a:xfrm>
          <a:prstGeom prst="line">
            <a:avLst/>
          </a:prstGeom>
          <a:ln w="25400">
            <a:solidFill>
              <a:schemeClr val="bg1"/>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grpSp>
        <p:nvGrpSpPr>
          <p:cNvPr id="70" name="Group 69"/>
          <p:cNvGrpSpPr/>
          <p:nvPr/>
        </p:nvGrpSpPr>
        <p:grpSpPr>
          <a:xfrm>
            <a:off x="609600" y="3657600"/>
            <a:ext cx="3048000" cy="338554"/>
            <a:chOff x="609600" y="3657600"/>
            <a:chExt cx="3124200" cy="338554"/>
          </a:xfrm>
        </p:grpSpPr>
        <p:cxnSp>
          <p:nvCxnSpPr>
            <p:cNvPr id="42" name="Straight Arrow Connector 41"/>
            <p:cNvCxnSpPr/>
            <p:nvPr/>
          </p:nvCxnSpPr>
          <p:spPr bwMode="auto">
            <a:xfrm rot="10800000">
              <a:off x="609600" y="3842166"/>
              <a:ext cx="1066800" cy="1588"/>
            </a:xfrm>
            <a:prstGeom prst="straightConnector1">
              <a:avLst/>
            </a:prstGeom>
            <a:ln>
              <a:headEnd type="none" w="med" len="med"/>
              <a:tailEnd type="triangle" w="lg" len="lg"/>
            </a:ln>
          </p:spPr>
          <p:style>
            <a:lnRef idx="2">
              <a:schemeClr val="accent5"/>
            </a:lnRef>
            <a:fillRef idx="0">
              <a:schemeClr val="accent5"/>
            </a:fillRef>
            <a:effectRef idx="1">
              <a:schemeClr val="accent5"/>
            </a:effectRef>
            <a:fontRef idx="minor">
              <a:schemeClr val="tx1"/>
            </a:fontRef>
          </p:style>
        </p:cxnSp>
        <p:cxnSp>
          <p:nvCxnSpPr>
            <p:cNvPr id="44" name="Straight Arrow Connector 43"/>
            <p:cNvCxnSpPr/>
            <p:nvPr/>
          </p:nvCxnSpPr>
          <p:spPr bwMode="auto">
            <a:xfrm>
              <a:off x="2819400" y="3843754"/>
              <a:ext cx="914400" cy="1588"/>
            </a:xfrm>
            <a:prstGeom prst="straightConnector1">
              <a:avLst/>
            </a:prstGeom>
            <a:ln>
              <a:headEnd type="none" w="med" len="med"/>
              <a:tailEnd type="triangle" w="lg" len="lg"/>
            </a:ln>
          </p:spPr>
          <p:style>
            <a:lnRef idx="2">
              <a:schemeClr val="accent5"/>
            </a:lnRef>
            <a:fillRef idx="0">
              <a:schemeClr val="accent5"/>
            </a:fillRef>
            <a:effectRef idx="1">
              <a:schemeClr val="accent5"/>
            </a:effectRef>
            <a:fontRef idx="minor">
              <a:schemeClr val="tx1"/>
            </a:fontRef>
          </p:style>
        </p:cxnSp>
        <p:sp>
          <p:nvSpPr>
            <p:cNvPr id="48" name="TextBox 47"/>
            <p:cNvSpPr txBox="1"/>
            <p:nvPr/>
          </p:nvSpPr>
          <p:spPr>
            <a:xfrm>
              <a:off x="1688862" y="3657600"/>
              <a:ext cx="1228121" cy="338554"/>
            </a:xfrm>
            <a:prstGeom prst="rect">
              <a:avLst/>
            </a:prstGeom>
            <a:noFill/>
          </p:spPr>
          <p:txBody>
            <a:bodyPr wrap="none" rtlCol="0">
              <a:spAutoFit/>
            </a:bodyPr>
            <a:lstStyle/>
            <a:p>
              <a:r>
                <a:rPr lang="en-US" dirty="0" err="1" smtClean="0">
                  <a:solidFill>
                    <a:schemeClr val="bg1"/>
                  </a:solidFill>
                  <a:latin typeface="Gill Sans"/>
                  <a:cs typeface="Gill Sans"/>
                </a:rPr>
                <a:t>InputSplit</a:t>
              </a:r>
              <a:endParaRPr lang="en-US" dirty="0">
                <a:solidFill>
                  <a:schemeClr val="bg1"/>
                </a:solidFill>
                <a:latin typeface="Gill Sans"/>
                <a:cs typeface="Gill Sans"/>
              </a:endParaRPr>
            </a:p>
          </p:txBody>
        </p:sp>
      </p:grpSp>
      <p:grpSp>
        <p:nvGrpSpPr>
          <p:cNvPr id="71" name="Group 70"/>
          <p:cNvGrpSpPr/>
          <p:nvPr/>
        </p:nvGrpSpPr>
        <p:grpSpPr>
          <a:xfrm>
            <a:off x="3657601" y="3657600"/>
            <a:ext cx="2819400" cy="338554"/>
            <a:chOff x="3733801" y="3657600"/>
            <a:chExt cx="2895599" cy="338554"/>
          </a:xfrm>
        </p:grpSpPr>
        <p:cxnSp>
          <p:nvCxnSpPr>
            <p:cNvPr id="54" name="Straight Arrow Connector 53"/>
            <p:cNvCxnSpPr/>
            <p:nvPr/>
          </p:nvCxnSpPr>
          <p:spPr bwMode="auto">
            <a:xfrm rot="10800000">
              <a:off x="3733801" y="3842166"/>
              <a:ext cx="920495" cy="1588"/>
            </a:xfrm>
            <a:prstGeom prst="straightConnector1">
              <a:avLst/>
            </a:prstGeom>
            <a:ln>
              <a:headEnd type="none" w="med" len="med"/>
              <a:tailEnd type="triangle" w="lg" len="lg"/>
            </a:ln>
          </p:spPr>
          <p:style>
            <a:lnRef idx="2">
              <a:schemeClr val="accent5"/>
            </a:lnRef>
            <a:fillRef idx="0">
              <a:schemeClr val="accent5"/>
            </a:fillRef>
            <a:effectRef idx="1">
              <a:schemeClr val="accent5"/>
            </a:effectRef>
            <a:fontRef idx="minor">
              <a:schemeClr val="tx1"/>
            </a:fontRef>
          </p:style>
        </p:cxnSp>
        <p:cxnSp>
          <p:nvCxnSpPr>
            <p:cNvPr id="55" name="Straight Arrow Connector 54"/>
            <p:cNvCxnSpPr/>
            <p:nvPr/>
          </p:nvCxnSpPr>
          <p:spPr bwMode="auto">
            <a:xfrm>
              <a:off x="5760720" y="3843754"/>
              <a:ext cx="868680" cy="1588"/>
            </a:xfrm>
            <a:prstGeom prst="straightConnector1">
              <a:avLst/>
            </a:prstGeom>
            <a:ln>
              <a:headEnd type="none" w="med" len="med"/>
              <a:tailEnd type="triangle" w="lg" len="lg"/>
            </a:ln>
          </p:spPr>
          <p:style>
            <a:lnRef idx="2">
              <a:schemeClr val="accent5"/>
            </a:lnRef>
            <a:fillRef idx="0">
              <a:schemeClr val="accent5"/>
            </a:fillRef>
            <a:effectRef idx="1">
              <a:schemeClr val="accent5"/>
            </a:effectRef>
            <a:fontRef idx="minor">
              <a:schemeClr val="tx1"/>
            </a:fontRef>
          </p:style>
        </p:cxnSp>
        <p:sp>
          <p:nvSpPr>
            <p:cNvPr id="56" name="TextBox 55"/>
            <p:cNvSpPr txBox="1"/>
            <p:nvPr/>
          </p:nvSpPr>
          <p:spPr>
            <a:xfrm>
              <a:off x="4648200" y="3657600"/>
              <a:ext cx="1228121" cy="338554"/>
            </a:xfrm>
            <a:prstGeom prst="rect">
              <a:avLst/>
            </a:prstGeom>
            <a:noFill/>
          </p:spPr>
          <p:txBody>
            <a:bodyPr wrap="none" rtlCol="0">
              <a:spAutoFit/>
            </a:bodyPr>
            <a:lstStyle/>
            <a:p>
              <a:r>
                <a:rPr lang="en-US" dirty="0" err="1" smtClean="0">
                  <a:solidFill>
                    <a:schemeClr val="bg1"/>
                  </a:solidFill>
                  <a:latin typeface="Gill Sans"/>
                  <a:cs typeface="Gill Sans"/>
                </a:rPr>
                <a:t>InputSplit</a:t>
              </a:r>
              <a:endParaRPr lang="en-US" dirty="0">
                <a:solidFill>
                  <a:schemeClr val="bg1"/>
                </a:solidFill>
                <a:latin typeface="Gill Sans"/>
                <a:cs typeface="Gill Sans"/>
              </a:endParaRPr>
            </a:p>
          </p:txBody>
        </p:sp>
      </p:grpSp>
      <p:grpSp>
        <p:nvGrpSpPr>
          <p:cNvPr id="72" name="Group 71"/>
          <p:cNvGrpSpPr/>
          <p:nvPr/>
        </p:nvGrpSpPr>
        <p:grpSpPr>
          <a:xfrm>
            <a:off x="6477000" y="3657600"/>
            <a:ext cx="1990120" cy="338554"/>
            <a:chOff x="6629401" y="3657600"/>
            <a:chExt cx="1990120" cy="338554"/>
          </a:xfrm>
        </p:grpSpPr>
        <p:cxnSp>
          <p:nvCxnSpPr>
            <p:cNvPr id="59" name="Straight Arrow Connector 58"/>
            <p:cNvCxnSpPr/>
            <p:nvPr/>
          </p:nvCxnSpPr>
          <p:spPr bwMode="auto">
            <a:xfrm rot="10800000">
              <a:off x="6629401" y="3842166"/>
              <a:ext cx="755903" cy="1588"/>
            </a:xfrm>
            <a:prstGeom prst="straightConnector1">
              <a:avLst/>
            </a:prstGeom>
            <a:ln>
              <a:headEnd type="none" w="med" len="med"/>
              <a:tailEnd type="triangle" w="lg" len="lg"/>
            </a:ln>
          </p:spPr>
          <p:style>
            <a:lnRef idx="2">
              <a:schemeClr val="accent5"/>
            </a:lnRef>
            <a:fillRef idx="0">
              <a:schemeClr val="accent5"/>
            </a:fillRef>
            <a:effectRef idx="1">
              <a:schemeClr val="accent5"/>
            </a:effectRef>
            <a:fontRef idx="minor">
              <a:schemeClr val="tx1"/>
            </a:fontRef>
          </p:style>
        </p:cxnSp>
        <p:sp>
          <p:nvSpPr>
            <p:cNvPr id="60" name="TextBox 59"/>
            <p:cNvSpPr txBox="1"/>
            <p:nvPr/>
          </p:nvSpPr>
          <p:spPr>
            <a:xfrm>
              <a:off x="7391400" y="3657600"/>
              <a:ext cx="1228121" cy="338554"/>
            </a:xfrm>
            <a:prstGeom prst="rect">
              <a:avLst/>
            </a:prstGeom>
            <a:noFill/>
          </p:spPr>
          <p:txBody>
            <a:bodyPr wrap="none" rtlCol="0">
              <a:spAutoFit/>
            </a:bodyPr>
            <a:lstStyle/>
            <a:p>
              <a:r>
                <a:rPr lang="en-US" dirty="0" err="1" smtClean="0">
                  <a:solidFill>
                    <a:schemeClr val="bg1"/>
                  </a:solidFill>
                  <a:latin typeface="Gill Sans"/>
                  <a:cs typeface="Gill Sans"/>
                </a:rPr>
                <a:t>InputSplit</a:t>
              </a:r>
              <a:endParaRPr lang="en-US" dirty="0">
                <a:solidFill>
                  <a:schemeClr val="bg1"/>
                </a:solidFill>
                <a:latin typeface="Gill Sans"/>
                <a:cs typeface="Gill Sans"/>
              </a:endParaRPr>
            </a:p>
          </p:txBody>
        </p:sp>
      </p:grpSp>
      <p:sp>
        <p:nvSpPr>
          <p:cNvPr id="68" name="Rounded Rectangle 67"/>
          <p:cNvSpPr/>
          <p:nvPr/>
        </p:nvSpPr>
        <p:spPr bwMode="auto">
          <a:xfrm>
            <a:off x="3733800" y="914400"/>
            <a:ext cx="1371600" cy="6096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smtClean="0">
                <a:solidFill>
                  <a:schemeClr val="bg1"/>
                </a:solidFill>
                <a:latin typeface="Gill Sans"/>
                <a:cs typeface="Gill Sans"/>
              </a:rPr>
              <a:t>Client</a:t>
            </a:r>
            <a:endParaRPr kumimoji="0" lang="en-US" sz="1600" b="1" i="0" u="none" strike="noStrike" cap="none" normalizeH="0" baseline="0" dirty="0" smtClean="0">
              <a:ln>
                <a:noFill/>
              </a:ln>
              <a:solidFill>
                <a:schemeClr val="bg1"/>
              </a:solidFill>
              <a:effectLst/>
              <a:latin typeface="Gill Sans"/>
              <a:cs typeface="Gill Sans"/>
            </a:endParaRPr>
          </a:p>
        </p:txBody>
      </p:sp>
      <p:sp>
        <p:nvSpPr>
          <p:cNvPr id="69" name="TextBox 68"/>
          <p:cNvSpPr txBox="1"/>
          <p:nvPr/>
        </p:nvSpPr>
        <p:spPr>
          <a:xfrm>
            <a:off x="7391400" y="2667000"/>
            <a:ext cx="785780" cy="307777"/>
          </a:xfrm>
          <a:prstGeom prst="rect">
            <a:avLst/>
          </a:prstGeom>
          <a:noFill/>
        </p:spPr>
        <p:txBody>
          <a:bodyPr wrap="none" rtlCol="0">
            <a:spAutoFit/>
          </a:bodyPr>
          <a:lstStyle/>
          <a:p>
            <a:r>
              <a:rPr lang="en-US" sz="1400" b="0" dirty="0" smtClean="0">
                <a:solidFill>
                  <a:schemeClr val="bg1"/>
                </a:solidFill>
                <a:latin typeface="Gill Sans"/>
                <a:cs typeface="Gill Sans"/>
              </a:rPr>
              <a:t>Records</a:t>
            </a:r>
            <a:endParaRPr lang="en-US" sz="1400" b="0" dirty="0">
              <a:solidFill>
                <a:schemeClr val="bg1"/>
              </a:solidFill>
              <a:latin typeface="Gill Sans"/>
              <a:cs typeface="Gill Sans"/>
            </a:endParaRPr>
          </a:p>
        </p:txBody>
      </p:sp>
      <p:grpSp>
        <p:nvGrpSpPr>
          <p:cNvPr id="46" name="Group 45"/>
          <p:cNvGrpSpPr/>
          <p:nvPr/>
        </p:nvGrpSpPr>
        <p:grpSpPr>
          <a:xfrm>
            <a:off x="609600" y="3276600"/>
            <a:ext cx="1371600" cy="2209800"/>
            <a:chOff x="609600" y="3276600"/>
            <a:chExt cx="1371600" cy="2209800"/>
          </a:xfrm>
        </p:grpSpPr>
        <p:sp>
          <p:nvSpPr>
            <p:cNvPr id="61" name="Rounded Rectangle 60"/>
            <p:cNvSpPr/>
            <p:nvPr/>
          </p:nvSpPr>
          <p:spPr bwMode="auto">
            <a:xfrm>
              <a:off x="609600" y="4876800"/>
              <a:ext cx="1371600" cy="6096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1"/>
                  </a:solidFill>
                  <a:effectLst/>
                  <a:latin typeface="Gill Sans"/>
                  <a:cs typeface="Gill Sans"/>
                </a:rPr>
                <a:t>Mapper</a:t>
              </a:r>
            </a:p>
          </p:txBody>
        </p:sp>
        <p:cxnSp>
          <p:nvCxnSpPr>
            <p:cNvPr id="65" name="Straight Arrow Connector 64"/>
            <p:cNvCxnSpPr/>
            <p:nvPr/>
          </p:nvCxnSpPr>
          <p:spPr bwMode="auto">
            <a:xfrm>
              <a:off x="609600" y="3276600"/>
              <a:ext cx="304800" cy="1600200"/>
            </a:xfrm>
            <a:prstGeom prst="straightConnector1">
              <a:avLst/>
            </a:prstGeom>
            <a:ln>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58" name="Rounded Rectangle 57"/>
            <p:cNvSpPr/>
            <p:nvPr/>
          </p:nvSpPr>
          <p:spPr bwMode="auto">
            <a:xfrm>
              <a:off x="609600" y="4191000"/>
              <a:ext cx="1295400" cy="4572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0" dirty="0" err="1" smtClean="0">
                  <a:solidFill>
                    <a:schemeClr val="bg1"/>
                  </a:solidFill>
                  <a:latin typeface="Gill Sans"/>
                  <a:cs typeface="Gill Sans"/>
                </a:rPr>
                <a:t>RecordReader</a:t>
              </a:r>
              <a:endParaRPr kumimoji="0" lang="en-US" sz="1400" b="0" i="0" u="none" strike="noStrike" cap="none" normalizeH="0" baseline="0" dirty="0" smtClean="0">
                <a:ln>
                  <a:noFill/>
                </a:ln>
                <a:solidFill>
                  <a:schemeClr val="bg1"/>
                </a:solidFill>
                <a:effectLst/>
                <a:latin typeface="Gill Sans"/>
                <a:cs typeface="Gill Sans"/>
              </a:endParaRPr>
            </a:p>
          </p:txBody>
        </p:sp>
      </p:grpSp>
      <p:grpSp>
        <p:nvGrpSpPr>
          <p:cNvPr id="47" name="Group 46"/>
          <p:cNvGrpSpPr/>
          <p:nvPr/>
        </p:nvGrpSpPr>
        <p:grpSpPr>
          <a:xfrm>
            <a:off x="3733800" y="3276600"/>
            <a:ext cx="1371600" cy="2209800"/>
            <a:chOff x="3733800" y="3276600"/>
            <a:chExt cx="1371600" cy="2209800"/>
          </a:xfrm>
        </p:grpSpPr>
        <p:sp>
          <p:nvSpPr>
            <p:cNvPr id="62" name="Rounded Rectangle 61"/>
            <p:cNvSpPr/>
            <p:nvPr/>
          </p:nvSpPr>
          <p:spPr bwMode="auto">
            <a:xfrm>
              <a:off x="3733800" y="4876800"/>
              <a:ext cx="1371600" cy="6096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1"/>
                  </a:solidFill>
                  <a:effectLst/>
                  <a:latin typeface="Gill Sans"/>
                  <a:cs typeface="Gill Sans"/>
                </a:rPr>
                <a:t>Mapper</a:t>
              </a:r>
            </a:p>
          </p:txBody>
        </p:sp>
        <p:cxnSp>
          <p:nvCxnSpPr>
            <p:cNvPr id="66" name="Straight Arrow Connector 65"/>
            <p:cNvCxnSpPr/>
            <p:nvPr/>
          </p:nvCxnSpPr>
          <p:spPr bwMode="auto">
            <a:xfrm>
              <a:off x="3733800" y="3276600"/>
              <a:ext cx="304800" cy="1600200"/>
            </a:xfrm>
            <a:prstGeom prst="straightConnector1">
              <a:avLst/>
            </a:prstGeom>
            <a:ln>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64" name="Rounded Rectangle 63"/>
            <p:cNvSpPr/>
            <p:nvPr/>
          </p:nvSpPr>
          <p:spPr bwMode="auto">
            <a:xfrm>
              <a:off x="3733800" y="4191000"/>
              <a:ext cx="1295400" cy="4572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0" dirty="0" err="1" smtClean="0">
                  <a:solidFill>
                    <a:schemeClr val="bg1"/>
                  </a:solidFill>
                  <a:latin typeface="Gill Sans"/>
                  <a:cs typeface="Gill Sans"/>
                </a:rPr>
                <a:t>RecordReader</a:t>
              </a:r>
              <a:endParaRPr kumimoji="0" lang="en-US" sz="1400" b="0" i="0" u="none" strike="noStrike" cap="none" normalizeH="0" baseline="0" dirty="0" smtClean="0">
                <a:ln>
                  <a:noFill/>
                </a:ln>
                <a:solidFill>
                  <a:schemeClr val="bg1"/>
                </a:solidFill>
                <a:effectLst/>
                <a:latin typeface="Gill Sans"/>
                <a:cs typeface="Gill Sans"/>
              </a:endParaRPr>
            </a:p>
          </p:txBody>
        </p:sp>
      </p:grpSp>
      <p:grpSp>
        <p:nvGrpSpPr>
          <p:cNvPr id="49" name="Group 48"/>
          <p:cNvGrpSpPr/>
          <p:nvPr/>
        </p:nvGrpSpPr>
        <p:grpSpPr>
          <a:xfrm>
            <a:off x="6629400" y="3276600"/>
            <a:ext cx="1371600" cy="2209800"/>
            <a:chOff x="6629400" y="3276600"/>
            <a:chExt cx="1371600" cy="2209800"/>
          </a:xfrm>
        </p:grpSpPr>
        <p:sp>
          <p:nvSpPr>
            <p:cNvPr id="63" name="Rounded Rectangle 62"/>
            <p:cNvSpPr/>
            <p:nvPr/>
          </p:nvSpPr>
          <p:spPr bwMode="auto">
            <a:xfrm>
              <a:off x="6629400" y="4876800"/>
              <a:ext cx="1371600" cy="6096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1"/>
                  </a:solidFill>
                  <a:effectLst/>
                  <a:latin typeface="Gill Sans"/>
                  <a:cs typeface="Gill Sans"/>
                </a:rPr>
                <a:t>Mapper</a:t>
              </a:r>
            </a:p>
          </p:txBody>
        </p:sp>
        <p:cxnSp>
          <p:nvCxnSpPr>
            <p:cNvPr id="67" name="Straight Arrow Connector 66"/>
            <p:cNvCxnSpPr/>
            <p:nvPr/>
          </p:nvCxnSpPr>
          <p:spPr bwMode="auto">
            <a:xfrm>
              <a:off x="6629400" y="3276600"/>
              <a:ext cx="304800" cy="1600201"/>
            </a:xfrm>
            <a:prstGeom prst="straightConnector1">
              <a:avLst/>
            </a:prstGeom>
            <a:ln>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73" name="Rounded Rectangle 72"/>
            <p:cNvSpPr/>
            <p:nvPr/>
          </p:nvSpPr>
          <p:spPr bwMode="auto">
            <a:xfrm>
              <a:off x="6629400" y="4191000"/>
              <a:ext cx="1295400" cy="4572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0" dirty="0" err="1" smtClean="0">
                  <a:solidFill>
                    <a:schemeClr val="bg1"/>
                  </a:solidFill>
                  <a:latin typeface="Gill Sans"/>
                  <a:cs typeface="Gill Sans"/>
                </a:rPr>
                <a:t>RecordReader</a:t>
              </a:r>
              <a:endParaRPr kumimoji="0" lang="en-US" sz="1400" b="0" i="0" u="none" strike="noStrike" cap="none" normalizeH="0" baseline="0" dirty="0" smtClean="0">
                <a:ln>
                  <a:noFill/>
                </a:ln>
                <a:solidFill>
                  <a:schemeClr val="bg1"/>
                </a:solidFill>
                <a:effectLst/>
                <a:latin typeface="Gill Sans"/>
                <a:cs typeface="Gill Sans"/>
              </a:endParaRPr>
            </a:p>
          </p:txBody>
        </p:sp>
      </p:grpSp>
    </p:spTree>
    <p:extLst>
      <p:ext uri="{BB962C8B-B14F-4D97-AF65-F5344CB8AC3E}">
        <p14:creationId xmlns:p14="http://schemas.microsoft.com/office/powerpoint/2010/main" val="16216091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p:cNvSpPr txBox="1">
            <a:spLocks noChangeArrowheads="1"/>
          </p:cNvSpPr>
          <p:nvPr/>
        </p:nvSpPr>
        <p:spPr bwMode="auto">
          <a:xfrm>
            <a:off x="0" y="6611938"/>
            <a:ext cx="3352800" cy="246221"/>
          </a:xfrm>
          <a:prstGeom prst="rect">
            <a:avLst/>
          </a:prstGeom>
          <a:noFill/>
          <a:ln w="9525">
            <a:noFill/>
            <a:miter lim="800000"/>
            <a:headEnd/>
            <a:tailEnd/>
          </a:ln>
        </p:spPr>
        <p:txBody>
          <a:bodyPr wrap="square">
            <a:spAutoFit/>
          </a:bodyPr>
          <a:lstStyle/>
          <a:p>
            <a:r>
              <a:rPr lang="en-US" sz="1000" b="0" dirty="0">
                <a:solidFill>
                  <a:schemeClr val="bg2"/>
                </a:solidFill>
              </a:rPr>
              <a:t>Source: </a:t>
            </a:r>
            <a:r>
              <a:rPr lang="en-US" sz="1000" b="0" dirty="0" smtClean="0">
                <a:solidFill>
                  <a:schemeClr val="bg2"/>
                </a:solidFill>
              </a:rPr>
              <a:t>redrawn from a slide by </a:t>
            </a:r>
            <a:r>
              <a:rPr lang="en-US" sz="1000" b="0" dirty="0" err="1" smtClean="0">
                <a:solidFill>
                  <a:schemeClr val="bg2"/>
                </a:solidFill>
              </a:rPr>
              <a:t>Cloduera</a:t>
            </a:r>
            <a:r>
              <a:rPr lang="en-US" sz="1000" b="0" dirty="0" smtClean="0">
                <a:solidFill>
                  <a:schemeClr val="bg2"/>
                </a:solidFill>
              </a:rPr>
              <a:t>, cc-licensed</a:t>
            </a:r>
            <a:endParaRPr lang="en-US" sz="1000" b="0" dirty="0">
              <a:solidFill>
                <a:schemeClr val="bg2"/>
              </a:solidFill>
            </a:endParaRPr>
          </a:p>
        </p:txBody>
      </p:sp>
      <p:sp>
        <p:nvSpPr>
          <p:cNvPr id="56" name="Rounded Rectangle 55"/>
          <p:cNvSpPr/>
          <p:nvPr/>
        </p:nvSpPr>
        <p:spPr bwMode="auto">
          <a:xfrm>
            <a:off x="609600" y="866001"/>
            <a:ext cx="1371600" cy="533400"/>
          </a:xfrm>
          <a:prstGeom prst="round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smtClean="0">
                <a:ln>
                  <a:noFill/>
                </a:ln>
                <a:solidFill>
                  <a:schemeClr val="bg2"/>
                </a:solidFill>
                <a:effectLst/>
                <a:latin typeface="Arial" charset="0"/>
              </a:rPr>
              <a:t>Mapper</a:t>
            </a:r>
          </a:p>
        </p:txBody>
      </p:sp>
      <p:cxnSp>
        <p:nvCxnSpPr>
          <p:cNvPr id="59" name="Straight Arrow Connector 58"/>
          <p:cNvCxnSpPr/>
          <p:nvPr/>
        </p:nvCxnSpPr>
        <p:spPr bwMode="auto">
          <a:xfrm rot="5400000">
            <a:off x="1029494" y="1665307"/>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63" name="Rounded Rectangle 62"/>
          <p:cNvSpPr/>
          <p:nvPr/>
        </p:nvSpPr>
        <p:spPr bwMode="auto">
          <a:xfrm>
            <a:off x="2209800" y="865207"/>
            <a:ext cx="1371600" cy="533400"/>
          </a:xfrm>
          <a:prstGeom prst="round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smtClean="0">
                <a:ln>
                  <a:noFill/>
                </a:ln>
                <a:solidFill>
                  <a:schemeClr val="bg2"/>
                </a:solidFill>
                <a:effectLst/>
                <a:latin typeface="Arial" charset="0"/>
              </a:rPr>
              <a:t>Mapper</a:t>
            </a:r>
          </a:p>
        </p:txBody>
      </p:sp>
      <p:cxnSp>
        <p:nvCxnSpPr>
          <p:cNvPr id="64" name="Straight Arrow Connector 63"/>
          <p:cNvCxnSpPr/>
          <p:nvPr/>
        </p:nvCxnSpPr>
        <p:spPr bwMode="auto">
          <a:xfrm rot="5400000">
            <a:off x="2629694" y="1664513"/>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67" name="Rounded Rectangle 66"/>
          <p:cNvSpPr/>
          <p:nvPr/>
        </p:nvSpPr>
        <p:spPr bwMode="auto">
          <a:xfrm>
            <a:off x="3832360" y="865207"/>
            <a:ext cx="1371600" cy="533400"/>
          </a:xfrm>
          <a:prstGeom prst="round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smtClean="0">
                <a:ln>
                  <a:noFill/>
                </a:ln>
                <a:solidFill>
                  <a:schemeClr val="bg2"/>
                </a:solidFill>
                <a:effectLst/>
                <a:latin typeface="Arial" charset="0"/>
              </a:rPr>
              <a:t>Mapper</a:t>
            </a:r>
          </a:p>
        </p:txBody>
      </p:sp>
      <p:cxnSp>
        <p:nvCxnSpPr>
          <p:cNvPr id="68" name="Straight Arrow Connector 67"/>
          <p:cNvCxnSpPr/>
          <p:nvPr/>
        </p:nvCxnSpPr>
        <p:spPr bwMode="auto">
          <a:xfrm rot="5400000">
            <a:off x="4252254" y="1664513"/>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71" name="Rounded Rectangle 70"/>
          <p:cNvSpPr/>
          <p:nvPr/>
        </p:nvSpPr>
        <p:spPr bwMode="auto">
          <a:xfrm>
            <a:off x="5715000" y="865207"/>
            <a:ext cx="1371600" cy="533400"/>
          </a:xfrm>
          <a:prstGeom prst="round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smtClean="0">
                <a:ln>
                  <a:noFill/>
                </a:ln>
                <a:solidFill>
                  <a:schemeClr val="bg2"/>
                </a:solidFill>
                <a:effectLst/>
                <a:latin typeface="Arial" charset="0"/>
              </a:rPr>
              <a:t>Mapper</a:t>
            </a:r>
          </a:p>
        </p:txBody>
      </p:sp>
      <p:cxnSp>
        <p:nvCxnSpPr>
          <p:cNvPr id="72" name="Straight Arrow Connector 71"/>
          <p:cNvCxnSpPr/>
          <p:nvPr/>
        </p:nvCxnSpPr>
        <p:spPr bwMode="auto">
          <a:xfrm rot="5400000">
            <a:off x="6134894" y="1664513"/>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75" name="Rounded Rectangle 74"/>
          <p:cNvSpPr/>
          <p:nvPr/>
        </p:nvSpPr>
        <p:spPr bwMode="auto">
          <a:xfrm>
            <a:off x="7337560" y="865207"/>
            <a:ext cx="1371600" cy="533400"/>
          </a:xfrm>
          <a:prstGeom prst="round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smtClean="0">
                <a:ln>
                  <a:noFill/>
                </a:ln>
                <a:solidFill>
                  <a:schemeClr val="bg2"/>
                </a:solidFill>
                <a:effectLst/>
                <a:latin typeface="Arial" charset="0"/>
              </a:rPr>
              <a:t>Mapper</a:t>
            </a:r>
          </a:p>
        </p:txBody>
      </p:sp>
      <p:cxnSp>
        <p:nvCxnSpPr>
          <p:cNvPr id="76" name="Straight Arrow Connector 75"/>
          <p:cNvCxnSpPr/>
          <p:nvPr/>
        </p:nvCxnSpPr>
        <p:spPr bwMode="auto">
          <a:xfrm rot="5400000">
            <a:off x="7757454" y="1664513"/>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100" name="Rounded Rectangle 99"/>
          <p:cNvSpPr/>
          <p:nvPr/>
        </p:nvSpPr>
        <p:spPr bwMode="auto">
          <a:xfrm>
            <a:off x="609600" y="2743200"/>
            <a:ext cx="1371600" cy="533400"/>
          </a:xfrm>
          <a:prstGeom prst="round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smtClean="0">
                <a:ln>
                  <a:noFill/>
                </a:ln>
                <a:solidFill>
                  <a:schemeClr val="bg2"/>
                </a:solidFill>
                <a:effectLst/>
                <a:latin typeface="Arial" charset="0"/>
              </a:rPr>
              <a:t>Partitioner</a:t>
            </a:r>
          </a:p>
        </p:txBody>
      </p:sp>
      <p:cxnSp>
        <p:nvCxnSpPr>
          <p:cNvPr id="101" name="Straight Arrow Connector 100"/>
          <p:cNvCxnSpPr/>
          <p:nvPr/>
        </p:nvCxnSpPr>
        <p:spPr bwMode="auto">
          <a:xfrm rot="5400000">
            <a:off x="1029494" y="2475706"/>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102" name="Rounded Rectangle 101"/>
          <p:cNvSpPr/>
          <p:nvPr/>
        </p:nvSpPr>
        <p:spPr bwMode="auto">
          <a:xfrm>
            <a:off x="2209800" y="2742406"/>
            <a:ext cx="1371600" cy="533400"/>
          </a:xfrm>
          <a:prstGeom prst="round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200" dirty="0" smtClean="0">
                <a:solidFill>
                  <a:schemeClr val="bg2"/>
                </a:solidFill>
                <a:latin typeface="Arial" charset="0"/>
              </a:rPr>
              <a:t>Partitioner</a:t>
            </a:r>
          </a:p>
        </p:txBody>
      </p:sp>
      <p:cxnSp>
        <p:nvCxnSpPr>
          <p:cNvPr id="103" name="Straight Arrow Connector 102"/>
          <p:cNvCxnSpPr/>
          <p:nvPr/>
        </p:nvCxnSpPr>
        <p:spPr bwMode="auto">
          <a:xfrm rot="5400000">
            <a:off x="2629694" y="2475706"/>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104" name="Rounded Rectangle 103"/>
          <p:cNvSpPr/>
          <p:nvPr/>
        </p:nvSpPr>
        <p:spPr bwMode="auto">
          <a:xfrm>
            <a:off x="3832360" y="2742406"/>
            <a:ext cx="1371600" cy="533400"/>
          </a:xfrm>
          <a:prstGeom prst="round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200" dirty="0" smtClean="0">
                <a:solidFill>
                  <a:schemeClr val="bg2"/>
                </a:solidFill>
                <a:latin typeface="Arial" charset="0"/>
              </a:rPr>
              <a:t>Partitioner</a:t>
            </a:r>
          </a:p>
        </p:txBody>
      </p:sp>
      <p:cxnSp>
        <p:nvCxnSpPr>
          <p:cNvPr id="105" name="Straight Arrow Connector 104"/>
          <p:cNvCxnSpPr/>
          <p:nvPr/>
        </p:nvCxnSpPr>
        <p:spPr bwMode="auto">
          <a:xfrm rot="5400000">
            <a:off x="4252254" y="2475706"/>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106" name="Rounded Rectangle 105"/>
          <p:cNvSpPr/>
          <p:nvPr/>
        </p:nvSpPr>
        <p:spPr bwMode="auto">
          <a:xfrm>
            <a:off x="5715000" y="2742406"/>
            <a:ext cx="1371600" cy="533400"/>
          </a:xfrm>
          <a:prstGeom prst="round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200" dirty="0" smtClean="0">
                <a:solidFill>
                  <a:schemeClr val="bg2"/>
                </a:solidFill>
                <a:latin typeface="Arial" charset="0"/>
              </a:rPr>
              <a:t>Partitioner</a:t>
            </a:r>
          </a:p>
        </p:txBody>
      </p:sp>
      <p:cxnSp>
        <p:nvCxnSpPr>
          <p:cNvPr id="107" name="Straight Arrow Connector 106"/>
          <p:cNvCxnSpPr/>
          <p:nvPr/>
        </p:nvCxnSpPr>
        <p:spPr bwMode="auto">
          <a:xfrm rot="5400000">
            <a:off x="6134894" y="2475706"/>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108" name="Rounded Rectangle 107"/>
          <p:cNvSpPr/>
          <p:nvPr/>
        </p:nvSpPr>
        <p:spPr bwMode="auto">
          <a:xfrm>
            <a:off x="7337560" y="2742406"/>
            <a:ext cx="1371600" cy="533400"/>
          </a:xfrm>
          <a:prstGeom prst="round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200" dirty="0" smtClean="0">
                <a:solidFill>
                  <a:schemeClr val="bg2"/>
                </a:solidFill>
                <a:latin typeface="Arial" charset="0"/>
              </a:rPr>
              <a:t>Partitioner</a:t>
            </a:r>
          </a:p>
        </p:txBody>
      </p:sp>
      <p:cxnSp>
        <p:nvCxnSpPr>
          <p:cNvPr id="109" name="Straight Arrow Connector 108"/>
          <p:cNvCxnSpPr/>
          <p:nvPr/>
        </p:nvCxnSpPr>
        <p:spPr bwMode="auto">
          <a:xfrm rot="5400000">
            <a:off x="7757454" y="2475706"/>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110" name="TextBox 109"/>
          <p:cNvSpPr txBox="1"/>
          <p:nvPr/>
        </p:nvSpPr>
        <p:spPr>
          <a:xfrm>
            <a:off x="699303" y="1932801"/>
            <a:ext cx="1183337" cy="276999"/>
          </a:xfrm>
          <a:prstGeom prst="rect">
            <a:avLst/>
          </a:prstGeom>
          <a:noFill/>
        </p:spPr>
        <p:txBody>
          <a:bodyPr wrap="none" rtlCol="0">
            <a:spAutoFit/>
          </a:bodyPr>
          <a:lstStyle/>
          <a:p>
            <a:r>
              <a:rPr lang="en-US" sz="1200" dirty="0" smtClean="0">
                <a:solidFill>
                  <a:schemeClr val="bg2"/>
                </a:solidFill>
              </a:rPr>
              <a:t>Intermediates</a:t>
            </a:r>
            <a:endParaRPr lang="en-US" sz="1200" dirty="0">
              <a:solidFill>
                <a:schemeClr val="bg2"/>
              </a:solidFill>
            </a:endParaRPr>
          </a:p>
        </p:txBody>
      </p:sp>
      <p:sp>
        <p:nvSpPr>
          <p:cNvPr id="111" name="TextBox 110"/>
          <p:cNvSpPr txBox="1"/>
          <p:nvPr/>
        </p:nvSpPr>
        <p:spPr>
          <a:xfrm>
            <a:off x="2299503" y="1932007"/>
            <a:ext cx="1183337" cy="276999"/>
          </a:xfrm>
          <a:prstGeom prst="rect">
            <a:avLst/>
          </a:prstGeom>
          <a:noFill/>
        </p:spPr>
        <p:txBody>
          <a:bodyPr wrap="none" rtlCol="0">
            <a:spAutoFit/>
          </a:bodyPr>
          <a:lstStyle/>
          <a:p>
            <a:r>
              <a:rPr lang="en-US" sz="1200" dirty="0" smtClean="0">
                <a:solidFill>
                  <a:schemeClr val="bg2"/>
                </a:solidFill>
              </a:rPr>
              <a:t>Intermediates</a:t>
            </a:r>
            <a:endParaRPr lang="en-US" sz="1200" dirty="0">
              <a:solidFill>
                <a:schemeClr val="bg2"/>
              </a:solidFill>
            </a:endParaRPr>
          </a:p>
        </p:txBody>
      </p:sp>
      <p:sp>
        <p:nvSpPr>
          <p:cNvPr id="112" name="TextBox 111"/>
          <p:cNvSpPr txBox="1"/>
          <p:nvPr/>
        </p:nvSpPr>
        <p:spPr>
          <a:xfrm>
            <a:off x="3922063" y="1932007"/>
            <a:ext cx="1183337" cy="276999"/>
          </a:xfrm>
          <a:prstGeom prst="rect">
            <a:avLst/>
          </a:prstGeom>
          <a:noFill/>
        </p:spPr>
        <p:txBody>
          <a:bodyPr wrap="none" rtlCol="0">
            <a:spAutoFit/>
          </a:bodyPr>
          <a:lstStyle/>
          <a:p>
            <a:r>
              <a:rPr lang="en-US" sz="1200" dirty="0" smtClean="0">
                <a:solidFill>
                  <a:schemeClr val="bg2"/>
                </a:solidFill>
              </a:rPr>
              <a:t>Intermediates</a:t>
            </a:r>
            <a:endParaRPr lang="en-US" sz="1200" dirty="0">
              <a:solidFill>
                <a:schemeClr val="bg2"/>
              </a:solidFill>
            </a:endParaRPr>
          </a:p>
        </p:txBody>
      </p:sp>
      <p:sp>
        <p:nvSpPr>
          <p:cNvPr id="113" name="TextBox 112"/>
          <p:cNvSpPr txBox="1"/>
          <p:nvPr/>
        </p:nvSpPr>
        <p:spPr>
          <a:xfrm>
            <a:off x="5804703" y="1932007"/>
            <a:ext cx="1183337" cy="276999"/>
          </a:xfrm>
          <a:prstGeom prst="rect">
            <a:avLst/>
          </a:prstGeom>
          <a:noFill/>
        </p:spPr>
        <p:txBody>
          <a:bodyPr wrap="none" rtlCol="0">
            <a:spAutoFit/>
          </a:bodyPr>
          <a:lstStyle/>
          <a:p>
            <a:r>
              <a:rPr lang="en-US" sz="1200" dirty="0" smtClean="0">
                <a:solidFill>
                  <a:schemeClr val="bg2"/>
                </a:solidFill>
              </a:rPr>
              <a:t>Intermediates</a:t>
            </a:r>
            <a:endParaRPr lang="en-US" sz="1200" dirty="0">
              <a:solidFill>
                <a:schemeClr val="bg2"/>
              </a:solidFill>
            </a:endParaRPr>
          </a:p>
        </p:txBody>
      </p:sp>
      <p:sp>
        <p:nvSpPr>
          <p:cNvPr id="114" name="TextBox 113"/>
          <p:cNvSpPr txBox="1"/>
          <p:nvPr/>
        </p:nvSpPr>
        <p:spPr>
          <a:xfrm>
            <a:off x="7427263" y="1932007"/>
            <a:ext cx="1183337" cy="276999"/>
          </a:xfrm>
          <a:prstGeom prst="rect">
            <a:avLst/>
          </a:prstGeom>
          <a:noFill/>
        </p:spPr>
        <p:txBody>
          <a:bodyPr wrap="none" rtlCol="0">
            <a:spAutoFit/>
          </a:bodyPr>
          <a:lstStyle/>
          <a:p>
            <a:r>
              <a:rPr lang="en-US" sz="1200" dirty="0" smtClean="0">
                <a:solidFill>
                  <a:schemeClr val="bg2"/>
                </a:solidFill>
              </a:rPr>
              <a:t>Intermediates</a:t>
            </a:r>
            <a:endParaRPr lang="en-US" sz="1200" dirty="0">
              <a:solidFill>
                <a:schemeClr val="bg2"/>
              </a:solidFill>
            </a:endParaRPr>
          </a:p>
        </p:txBody>
      </p:sp>
      <p:sp>
        <p:nvSpPr>
          <p:cNvPr id="124" name="Rounded Rectangle 123"/>
          <p:cNvSpPr/>
          <p:nvPr/>
        </p:nvSpPr>
        <p:spPr bwMode="auto">
          <a:xfrm>
            <a:off x="2416040" y="5257800"/>
            <a:ext cx="1371600" cy="533400"/>
          </a:xfrm>
          <a:prstGeom prst="round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smtClean="0">
                <a:ln>
                  <a:noFill/>
                </a:ln>
                <a:solidFill>
                  <a:schemeClr val="bg2"/>
                </a:solidFill>
                <a:effectLst/>
                <a:latin typeface="Arial" charset="0"/>
              </a:rPr>
              <a:t>Reducer</a:t>
            </a:r>
          </a:p>
        </p:txBody>
      </p:sp>
      <p:cxnSp>
        <p:nvCxnSpPr>
          <p:cNvPr id="125" name="Straight Arrow Connector 124"/>
          <p:cNvCxnSpPr/>
          <p:nvPr/>
        </p:nvCxnSpPr>
        <p:spPr bwMode="auto">
          <a:xfrm rot="5400000">
            <a:off x="2835934" y="4990306"/>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126" name="Rounded Rectangle 125"/>
          <p:cNvSpPr/>
          <p:nvPr/>
        </p:nvSpPr>
        <p:spPr bwMode="auto">
          <a:xfrm>
            <a:off x="4016240" y="5257006"/>
            <a:ext cx="1371600" cy="533400"/>
          </a:xfrm>
          <a:prstGeom prst="round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200" dirty="0" smtClean="0">
                <a:solidFill>
                  <a:schemeClr val="bg2"/>
                </a:solidFill>
                <a:latin typeface="Arial" charset="0"/>
              </a:rPr>
              <a:t>Reducer</a:t>
            </a:r>
          </a:p>
        </p:txBody>
      </p:sp>
      <p:cxnSp>
        <p:nvCxnSpPr>
          <p:cNvPr id="127" name="Straight Arrow Connector 126"/>
          <p:cNvCxnSpPr/>
          <p:nvPr/>
        </p:nvCxnSpPr>
        <p:spPr bwMode="auto">
          <a:xfrm rot="5400000">
            <a:off x="4436134" y="4990306"/>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128" name="Rounded Rectangle 127"/>
          <p:cNvSpPr/>
          <p:nvPr/>
        </p:nvSpPr>
        <p:spPr bwMode="auto">
          <a:xfrm>
            <a:off x="5638800" y="5257006"/>
            <a:ext cx="1371600" cy="533400"/>
          </a:xfrm>
          <a:prstGeom prst="round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200" dirty="0" smtClean="0">
                <a:solidFill>
                  <a:schemeClr val="bg2"/>
                </a:solidFill>
                <a:latin typeface="Arial" charset="0"/>
              </a:rPr>
              <a:t>Reduce</a:t>
            </a:r>
          </a:p>
        </p:txBody>
      </p:sp>
      <p:cxnSp>
        <p:nvCxnSpPr>
          <p:cNvPr id="129" name="Straight Arrow Connector 128"/>
          <p:cNvCxnSpPr/>
          <p:nvPr/>
        </p:nvCxnSpPr>
        <p:spPr bwMode="auto">
          <a:xfrm rot="5400000">
            <a:off x="6058694" y="4990306"/>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130" name="TextBox 129"/>
          <p:cNvSpPr txBox="1"/>
          <p:nvPr/>
        </p:nvSpPr>
        <p:spPr>
          <a:xfrm>
            <a:off x="2505743" y="4447401"/>
            <a:ext cx="1183337" cy="276999"/>
          </a:xfrm>
          <a:prstGeom prst="rect">
            <a:avLst/>
          </a:prstGeom>
          <a:noFill/>
        </p:spPr>
        <p:txBody>
          <a:bodyPr wrap="none" rtlCol="0">
            <a:spAutoFit/>
          </a:bodyPr>
          <a:lstStyle/>
          <a:p>
            <a:r>
              <a:rPr lang="en-US" sz="1200" dirty="0" smtClean="0">
                <a:solidFill>
                  <a:schemeClr val="bg2"/>
                </a:solidFill>
              </a:rPr>
              <a:t>Intermediates</a:t>
            </a:r>
            <a:endParaRPr lang="en-US" sz="1200" dirty="0">
              <a:solidFill>
                <a:schemeClr val="bg2"/>
              </a:solidFill>
            </a:endParaRPr>
          </a:p>
        </p:txBody>
      </p:sp>
      <p:sp>
        <p:nvSpPr>
          <p:cNvPr id="131" name="TextBox 130"/>
          <p:cNvSpPr txBox="1"/>
          <p:nvPr/>
        </p:nvSpPr>
        <p:spPr>
          <a:xfrm>
            <a:off x="4105943" y="4446607"/>
            <a:ext cx="1183337" cy="276999"/>
          </a:xfrm>
          <a:prstGeom prst="rect">
            <a:avLst/>
          </a:prstGeom>
          <a:noFill/>
        </p:spPr>
        <p:txBody>
          <a:bodyPr wrap="none" rtlCol="0">
            <a:spAutoFit/>
          </a:bodyPr>
          <a:lstStyle/>
          <a:p>
            <a:r>
              <a:rPr lang="en-US" sz="1200" dirty="0" smtClean="0">
                <a:solidFill>
                  <a:schemeClr val="bg2"/>
                </a:solidFill>
              </a:rPr>
              <a:t>Intermediates</a:t>
            </a:r>
            <a:endParaRPr lang="en-US" sz="1200" dirty="0">
              <a:solidFill>
                <a:schemeClr val="bg2"/>
              </a:solidFill>
            </a:endParaRPr>
          </a:p>
        </p:txBody>
      </p:sp>
      <p:sp>
        <p:nvSpPr>
          <p:cNvPr id="132" name="TextBox 131"/>
          <p:cNvSpPr txBox="1"/>
          <p:nvPr/>
        </p:nvSpPr>
        <p:spPr>
          <a:xfrm>
            <a:off x="5728503" y="4446607"/>
            <a:ext cx="1183337" cy="276999"/>
          </a:xfrm>
          <a:prstGeom prst="rect">
            <a:avLst/>
          </a:prstGeom>
          <a:noFill/>
        </p:spPr>
        <p:txBody>
          <a:bodyPr wrap="none" rtlCol="0">
            <a:spAutoFit/>
          </a:bodyPr>
          <a:lstStyle/>
          <a:p>
            <a:r>
              <a:rPr lang="en-US" sz="1200" dirty="0" smtClean="0">
                <a:solidFill>
                  <a:schemeClr val="bg2"/>
                </a:solidFill>
              </a:rPr>
              <a:t>Intermediates</a:t>
            </a:r>
            <a:endParaRPr lang="en-US" sz="1200" dirty="0">
              <a:solidFill>
                <a:schemeClr val="bg2"/>
              </a:solidFill>
            </a:endParaRPr>
          </a:p>
        </p:txBody>
      </p:sp>
      <p:cxnSp>
        <p:nvCxnSpPr>
          <p:cNvPr id="133" name="Straight Arrow Connector 132"/>
          <p:cNvCxnSpPr/>
          <p:nvPr/>
        </p:nvCxnSpPr>
        <p:spPr bwMode="auto">
          <a:xfrm>
            <a:off x="1295400" y="3276600"/>
            <a:ext cx="1600200" cy="1143000"/>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135" name="Straight Arrow Connector 134"/>
          <p:cNvCxnSpPr/>
          <p:nvPr/>
        </p:nvCxnSpPr>
        <p:spPr bwMode="auto">
          <a:xfrm>
            <a:off x="1295400" y="3276600"/>
            <a:ext cx="3200400" cy="1143000"/>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137" name="Straight Arrow Connector 136"/>
          <p:cNvCxnSpPr/>
          <p:nvPr/>
        </p:nvCxnSpPr>
        <p:spPr bwMode="auto">
          <a:xfrm>
            <a:off x="1295400" y="3276600"/>
            <a:ext cx="4724400" cy="1143000"/>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139" name="Straight Arrow Connector 138"/>
          <p:cNvCxnSpPr>
            <a:stCxn id="102" idx="2"/>
          </p:cNvCxnSpPr>
          <p:nvPr/>
        </p:nvCxnSpPr>
        <p:spPr bwMode="auto">
          <a:xfrm rot="16200000" flipH="1">
            <a:off x="2361803" y="3809603"/>
            <a:ext cx="1143794" cy="76200"/>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142" name="Straight Arrow Connector 141"/>
          <p:cNvCxnSpPr>
            <a:stCxn id="102" idx="2"/>
          </p:cNvCxnSpPr>
          <p:nvPr/>
        </p:nvCxnSpPr>
        <p:spPr bwMode="auto">
          <a:xfrm rot="16200000" flipH="1">
            <a:off x="3200003" y="2971403"/>
            <a:ext cx="1143794" cy="1752600"/>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145" name="Straight Arrow Connector 144"/>
          <p:cNvCxnSpPr>
            <a:stCxn id="102" idx="2"/>
          </p:cNvCxnSpPr>
          <p:nvPr/>
        </p:nvCxnSpPr>
        <p:spPr bwMode="auto">
          <a:xfrm rot="16200000" flipH="1">
            <a:off x="3962003" y="2209403"/>
            <a:ext cx="1143794" cy="3276600"/>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148" name="Straight Arrow Connector 147"/>
          <p:cNvCxnSpPr>
            <a:stCxn id="104" idx="2"/>
          </p:cNvCxnSpPr>
          <p:nvPr/>
        </p:nvCxnSpPr>
        <p:spPr bwMode="auto">
          <a:xfrm rot="5400000">
            <a:off x="3211183" y="3112623"/>
            <a:ext cx="1143794" cy="1470160"/>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152" name="Straight Arrow Connector 151"/>
          <p:cNvCxnSpPr>
            <a:stCxn id="104" idx="2"/>
            <a:endCxn id="131" idx="0"/>
          </p:cNvCxnSpPr>
          <p:nvPr/>
        </p:nvCxnSpPr>
        <p:spPr bwMode="auto">
          <a:xfrm rot="16200000" flipH="1">
            <a:off x="4022486" y="3771480"/>
            <a:ext cx="1170801" cy="179452"/>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155" name="Straight Arrow Connector 154"/>
          <p:cNvCxnSpPr>
            <a:stCxn id="104" idx="2"/>
            <a:endCxn id="132" idx="0"/>
          </p:cNvCxnSpPr>
          <p:nvPr/>
        </p:nvCxnSpPr>
        <p:spPr bwMode="auto">
          <a:xfrm rot="16200000" flipH="1">
            <a:off x="4833766" y="2960200"/>
            <a:ext cx="1170801" cy="1802012"/>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158" name="Straight Arrow Connector 157"/>
          <p:cNvCxnSpPr>
            <a:stCxn id="106" idx="2"/>
          </p:cNvCxnSpPr>
          <p:nvPr/>
        </p:nvCxnSpPr>
        <p:spPr bwMode="auto">
          <a:xfrm rot="5400000">
            <a:off x="4228703" y="2247503"/>
            <a:ext cx="1143794" cy="3200400"/>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161" name="Straight Arrow Connector 160"/>
          <p:cNvCxnSpPr>
            <a:stCxn id="108" idx="2"/>
          </p:cNvCxnSpPr>
          <p:nvPr/>
        </p:nvCxnSpPr>
        <p:spPr bwMode="auto">
          <a:xfrm rot="5400000">
            <a:off x="5154283" y="1550523"/>
            <a:ext cx="1143794" cy="4594360"/>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176" name="Straight Arrow Connector 175"/>
          <p:cNvCxnSpPr>
            <a:stCxn id="106" idx="2"/>
          </p:cNvCxnSpPr>
          <p:nvPr/>
        </p:nvCxnSpPr>
        <p:spPr bwMode="auto">
          <a:xfrm rot="5400000">
            <a:off x="4990703" y="3009503"/>
            <a:ext cx="1143794" cy="1676400"/>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183" name="Straight Arrow Connector 182"/>
          <p:cNvCxnSpPr>
            <a:stCxn id="108" idx="2"/>
          </p:cNvCxnSpPr>
          <p:nvPr/>
        </p:nvCxnSpPr>
        <p:spPr bwMode="auto">
          <a:xfrm rot="5400000">
            <a:off x="5878183" y="2274423"/>
            <a:ext cx="1143794" cy="3146560"/>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186" name="Straight Arrow Connector 185"/>
          <p:cNvCxnSpPr>
            <a:stCxn id="106" idx="2"/>
          </p:cNvCxnSpPr>
          <p:nvPr/>
        </p:nvCxnSpPr>
        <p:spPr bwMode="auto">
          <a:xfrm rot="5400000">
            <a:off x="5777300" y="3823106"/>
            <a:ext cx="1170800" cy="76200"/>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190" name="Straight Arrow Connector 189"/>
          <p:cNvCxnSpPr>
            <a:stCxn id="108" idx="2"/>
          </p:cNvCxnSpPr>
          <p:nvPr/>
        </p:nvCxnSpPr>
        <p:spPr bwMode="auto">
          <a:xfrm rot="5400000">
            <a:off x="6628209" y="3026037"/>
            <a:ext cx="1145382" cy="1644920"/>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52" name="TextBox 51"/>
          <p:cNvSpPr txBox="1"/>
          <p:nvPr/>
        </p:nvSpPr>
        <p:spPr>
          <a:xfrm>
            <a:off x="228600" y="3853190"/>
            <a:ext cx="1874231" cy="261610"/>
          </a:xfrm>
          <a:prstGeom prst="rect">
            <a:avLst/>
          </a:prstGeom>
          <a:noFill/>
        </p:spPr>
        <p:txBody>
          <a:bodyPr wrap="none" rtlCol="0">
            <a:spAutoFit/>
          </a:bodyPr>
          <a:lstStyle/>
          <a:p>
            <a:r>
              <a:rPr lang="en-US" sz="1100" dirty="0" smtClean="0">
                <a:solidFill>
                  <a:schemeClr val="bg1"/>
                </a:solidFill>
              </a:rPr>
              <a:t>(combiners omitted here)</a:t>
            </a:r>
            <a:endParaRPr lang="en-US" sz="1100" dirty="0">
              <a:solidFill>
                <a:schemeClr val="bg1"/>
              </a:solidFill>
            </a:endParaRPr>
          </a:p>
        </p:txBody>
      </p:sp>
    </p:spTree>
    <p:extLst>
      <p:ext uri="{BB962C8B-B14F-4D97-AF65-F5344CB8AC3E}">
        <p14:creationId xmlns:p14="http://schemas.microsoft.com/office/powerpoint/2010/main" val="2196591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p:cNvSpPr txBox="1">
            <a:spLocks noChangeArrowheads="1"/>
          </p:cNvSpPr>
          <p:nvPr/>
        </p:nvSpPr>
        <p:spPr bwMode="auto">
          <a:xfrm>
            <a:off x="0" y="6611938"/>
            <a:ext cx="3352800" cy="246221"/>
          </a:xfrm>
          <a:prstGeom prst="rect">
            <a:avLst/>
          </a:prstGeom>
          <a:noFill/>
          <a:ln w="9525">
            <a:noFill/>
            <a:miter lim="800000"/>
            <a:headEnd/>
            <a:tailEnd/>
          </a:ln>
        </p:spPr>
        <p:txBody>
          <a:bodyPr wrap="square">
            <a:spAutoFit/>
          </a:bodyPr>
          <a:lstStyle/>
          <a:p>
            <a:r>
              <a:rPr lang="en-US" sz="1000" b="0" dirty="0">
                <a:solidFill>
                  <a:schemeClr val="bg2"/>
                </a:solidFill>
              </a:rPr>
              <a:t>Source: </a:t>
            </a:r>
            <a:r>
              <a:rPr lang="en-US" sz="1000" b="0" dirty="0" smtClean="0">
                <a:solidFill>
                  <a:schemeClr val="bg2"/>
                </a:solidFill>
              </a:rPr>
              <a:t>redrawn from a slide by </a:t>
            </a:r>
            <a:r>
              <a:rPr lang="en-US" sz="1000" b="0" dirty="0" err="1" smtClean="0">
                <a:solidFill>
                  <a:schemeClr val="bg2"/>
                </a:solidFill>
              </a:rPr>
              <a:t>Cloduera</a:t>
            </a:r>
            <a:r>
              <a:rPr lang="en-US" sz="1000" b="0" dirty="0" smtClean="0">
                <a:solidFill>
                  <a:schemeClr val="bg2"/>
                </a:solidFill>
              </a:rPr>
              <a:t>, cc-licensed</a:t>
            </a:r>
            <a:endParaRPr lang="en-US" sz="1000" b="0" dirty="0">
              <a:solidFill>
                <a:schemeClr val="bg2"/>
              </a:solidFill>
            </a:endParaRPr>
          </a:p>
        </p:txBody>
      </p:sp>
      <p:sp>
        <p:nvSpPr>
          <p:cNvPr id="124" name="Rounded Rectangle 123"/>
          <p:cNvSpPr/>
          <p:nvPr/>
        </p:nvSpPr>
        <p:spPr bwMode="auto">
          <a:xfrm>
            <a:off x="2416040" y="1676400"/>
            <a:ext cx="1371600" cy="533400"/>
          </a:xfrm>
          <a:prstGeom prst="round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smtClean="0">
                <a:ln>
                  <a:noFill/>
                </a:ln>
                <a:solidFill>
                  <a:schemeClr val="bg2"/>
                </a:solidFill>
                <a:effectLst/>
                <a:latin typeface="Arial" charset="0"/>
              </a:rPr>
              <a:t>Reducer</a:t>
            </a:r>
          </a:p>
        </p:txBody>
      </p:sp>
      <p:sp>
        <p:nvSpPr>
          <p:cNvPr id="126" name="Rounded Rectangle 125"/>
          <p:cNvSpPr/>
          <p:nvPr/>
        </p:nvSpPr>
        <p:spPr bwMode="auto">
          <a:xfrm>
            <a:off x="4016240" y="1675606"/>
            <a:ext cx="1371600" cy="533400"/>
          </a:xfrm>
          <a:prstGeom prst="round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200" dirty="0" smtClean="0">
                <a:solidFill>
                  <a:schemeClr val="bg2"/>
                </a:solidFill>
                <a:latin typeface="Arial" charset="0"/>
              </a:rPr>
              <a:t>Reducer</a:t>
            </a:r>
          </a:p>
        </p:txBody>
      </p:sp>
      <p:sp>
        <p:nvSpPr>
          <p:cNvPr id="128" name="Rounded Rectangle 127"/>
          <p:cNvSpPr/>
          <p:nvPr/>
        </p:nvSpPr>
        <p:spPr bwMode="auto">
          <a:xfrm>
            <a:off x="5638800" y="1675606"/>
            <a:ext cx="1371600" cy="533400"/>
          </a:xfrm>
          <a:prstGeom prst="round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200" dirty="0" smtClean="0">
                <a:solidFill>
                  <a:schemeClr val="bg2"/>
                </a:solidFill>
                <a:latin typeface="Arial" charset="0"/>
              </a:rPr>
              <a:t>Reduce</a:t>
            </a:r>
          </a:p>
        </p:txBody>
      </p:sp>
      <p:sp>
        <p:nvSpPr>
          <p:cNvPr id="52" name="Rectangle 51"/>
          <p:cNvSpPr/>
          <p:nvPr/>
        </p:nvSpPr>
        <p:spPr bwMode="auto">
          <a:xfrm>
            <a:off x="2209800" y="2514600"/>
            <a:ext cx="5029200" cy="914400"/>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57" name="Rectangle 56"/>
          <p:cNvSpPr/>
          <p:nvPr/>
        </p:nvSpPr>
        <p:spPr bwMode="auto">
          <a:xfrm>
            <a:off x="2438400" y="3810000"/>
            <a:ext cx="1371600" cy="6096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200" dirty="0" smtClean="0">
                <a:solidFill>
                  <a:schemeClr val="bg2"/>
                </a:solidFill>
                <a:latin typeface="Arial" charset="0"/>
              </a:rPr>
              <a:t>Output File</a:t>
            </a:r>
          </a:p>
        </p:txBody>
      </p:sp>
      <p:sp>
        <p:nvSpPr>
          <p:cNvPr id="58" name="Rounded Rectangle 57"/>
          <p:cNvSpPr/>
          <p:nvPr/>
        </p:nvSpPr>
        <p:spPr bwMode="auto">
          <a:xfrm>
            <a:off x="2438400" y="2743200"/>
            <a:ext cx="1371600" cy="5334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err="1" smtClean="0">
                <a:ln>
                  <a:noFill/>
                </a:ln>
                <a:solidFill>
                  <a:schemeClr val="bg2"/>
                </a:solidFill>
                <a:effectLst/>
                <a:latin typeface="Arial" charset="0"/>
              </a:rPr>
              <a:t>RecordWriter</a:t>
            </a:r>
            <a:endParaRPr kumimoji="0" lang="en-US" sz="1200" i="0" u="none" strike="noStrike" cap="none" normalizeH="0" baseline="0" dirty="0" smtClean="0">
              <a:ln>
                <a:noFill/>
              </a:ln>
              <a:solidFill>
                <a:schemeClr val="bg2"/>
              </a:solidFill>
              <a:effectLst/>
              <a:latin typeface="Arial" charset="0"/>
            </a:endParaRPr>
          </a:p>
        </p:txBody>
      </p:sp>
      <p:cxnSp>
        <p:nvCxnSpPr>
          <p:cNvPr id="70" name="Straight Arrow Connector 69"/>
          <p:cNvCxnSpPr/>
          <p:nvPr/>
        </p:nvCxnSpPr>
        <p:spPr bwMode="auto">
          <a:xfrm rot="5400000">
            <a:off x="2858294" y="3542506"/>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73" name="Straight Arrow Connector 72"/>
          <p:cNvCxnSpPr/>
          <p:nvPr/>
        </p:nvCxnSpPr>
        <p:spPr bwMode="auto">
          <a:xfrm rot="5400000">
            <a:off x="2858294" y="2475706"/>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91" name="TextBox 90"/>
          <p:cNvSpPr txBox="1"/>
          <p:nvPr/>
        </p:nvSpPr>
        <p:spPr>
          <a:xfrm rot="16200000">
            <a:off x="1291061" y="2820762"/>
            <a:ext cx="1377300" cy="307777"/>
          </a:xfrm>
          <a:prstGeom prst="rect">
            <a:avLst/>
          </a:prstGeom>
          <a:noFill/>
        </p:spPr>
        <p:txBody>
          <a:bodyPr wrap="none" rtlCol="0">
            <a:spAutoFit/>
          </a:bodyPr>
          <a:lstStyle/>
          <a:p>
            <a:r>
              <a:rPr lang="en-US" sz="1400" dirty="0" err="1" smtClean="0">
                <a:solidFill>
                  <a:schemeClr val="bg2"/>
                </a:solidFill>
              </a:rPr>
              <a:t>OutputFormat</a:t>
            </a:r>
            <a:endParaRPr lang="en-US" sz="1400" dirty="0">
              <a:solidFill>
                <a:schemeClr val="bg2"/>
              </a:solidFill>
            </a:endParaRPr>
          </a:p>
        </p:txBody>
      </p:sp>
      <p:sp>
        <p:nvSpPr>
          <p:cNvPr id="92" name="Rectangle 91"/>
          <p:cNvSpPr/>
          <p:nvPr/>
        </p:nvSpPr>
        <p:spPr bwMode="auto">
          <a:xfrm>
            <a:off x="4038600" y="3810000"/>
            <a:ext cx="1371600" cy="6096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200" dirty="0" smtClean="0">
                <a:solidFill>
                  <a:schemeClr val="bg2"/>
                </a:solidFill>
                <a:latin typeface="Arial" charset="0"/>
              </a:rPr>
              <a:t>Output File</a:t>
            </a:r>
          </a:p>
        </p:txBody>
      </p:sp>
      <p:sp>
        <p:nvSpPr>
          <p:cNvPr id="93" name="Rounded Rectangle 92"/>
          <p:cNvSpPr/>
          <p:nvPr/>
        </p:nvSpPr>
        <p:spPr bwMode="auto">
          <a:xfrm>
            <a:off x="4038600" y="2743200"/>
            <a:ext cx="1371600" cy="5334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err="1" smtClean="0">
                <a:ln>
                  <a:noFill/>
                </a:ln>
                <a:solidFill>
                  <a:schemeClr val="bg2"/>
                </a:solidFill>
                <a:effectLst/>
                <a:latin typeface="Arial" charset="0"/>
              </a:rPr>
              <a:t>RecordWriter</a:t>
            </a:r>
            <a:endParaRPr kumimoji="0" lang="en-US" sz="1200" i="0" u="none" strike="noStrike" cap="none" normalizeH="0" baseline="0" dirty="0" smtClean="0">
              <a:ln>
                <a:noFill/>
              </a:ln>
              <a:solidFill>
                <a:schemeClr val="bg2"/>
              </a:solidFill>
              <a:effectLst/>
              <a:latin typeface="Arial" charset="0"/>
            </a:endParaRPr>
          </a:p>
        </p:txBody>
      </p:sp>
      <p:cxnSp>
        <p:nvCxnSpPr>
          <p:cNvPr id="94" name="Straight Arrow Connector 93"/>
          <p:cNvCxnSpPr/>
          <p:nvPr/>
        </p:nvCxnSpPr>
        <p:spPr bwMode="auto">
          <a:xfrm rot="5400000">
            <a:off x="4458494" y="3542506"/>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95" name="Straight Arrow Connector 94"/>
          <p:cNvCxnSpPr/>
          <p:nvPr/>
        </p:nvCxnSpPr>
        <p:spPr bwMode="auto">
          <a:xfrm rot="5400000">
            <a:off x="4458494" y="2475706"/>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96" name="Rectangle 95"/>
          <p:cNvSpPr/>
          <p:nvPr/>
        </p:nvSpPr>
        <p:spPr bwMode="auto">
          <a:xfrm>
            <a:off x="5638800" y="3810000"/>
            <a:ext cx="1371600" cy="6096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200" dirty="0" smtClean="0">
                <a:solidFill>
                  <a:schemeClr val="bg2"/>
                </a:solidFill>
                <a:latin typeface="Arial" charset="0"/>
              </a:rPr>
              <a:t>Output File</a:t>
            </a:r>
          </a:p>
        </p:txBody>
      </p:sp>
      <p:sp>
        <p:nvSpPr>
          <p:cNvPr id="97" name="Rounded Rectangle 96"/>
          <p:cNvSpPr/>
          <p:nvPr/>
        </p:nvSpPr>
        <p:spPr bwMode="auto">
          <a:xfrm>
            <a:off x="5638800" y="2743200"/>
            <a:ext cx="1371600" cy="5334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err="1" smtClean="0">
                <a:ln>
                  <a:noFill/>
                </a:ln>
                <a:solidFill>
                  <a:schemeClr val="bg2"/>
                </a:solidFill>
                <a:effectLst/>
                <a:latin typeface="Arial" charset="0"/>
              </a:rPr>
              <a:t>RecordWriter</a:t>
            </a:r>
            <a:endParaRPr kumimoji="0" lang="en-US" sz="1200" i="0" u="none" strike="noStrike" cap="none" normalizeH="0" baseline="0" dirty="0" smtClean="0">
              <a:ln>
                <a:noFill/>
              </a:ln>
              <a:solidFill>
                <a:schemeClr val="bg2"/>
              </a:solidFill>
              <a:effectLst/>
              <a:latin typeface="Arial" charset="0"/>
            </a:endParaRPr>
          </a:p>
        </p:txBody>
      </p:sp>
      <p:cxnSp>
        <p:nvCxnSpPr>
          <p:cNvPr id="98" name="Straight Arrow Connector 97"/>
          <p:cNvCxnSpPr/>
          <p:nvPr/>
        </p:nvCxnSpPr>
        <p:spPr bwMode="auto">
          <a:xfrm rot="5400000">
            <a:off x="6058694" y="3542506"/>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99" name="Straight Arrow Connector 98"/>
          <p:cNvCxnSpPr/>
          <p:nvPr/>
        </p:nvCxnSpPr>
        <p:spPr bwMode="auto">
          <a:xfrm rot="5400000">
            <a:off x="6058694" y="2475706"/>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8491896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Input and Output</a:t>
            </a:r>
            <a:endParaRPr lang="en-US" dirty="0"/>
          </a:p>
        </p:txBody>
      </p:sp>
      <p:sp>
        <p:nvSpPr>
          <p:cNvPr id="3" name="Content Placeholder 2"/>
          <p:cNvSpPr>
            <a:spLocks noGrp="1"/>
          </p:cNvSpPr>
          <p:nvPr>
            <p:ph idx="1"/>
          </p:nvPr>
        </p:nvSpPr>
        <p:spPr/>
        <p:txBody>
          <a:bodyPr/>
          <a:lstStyle/>
          <a:p>
            <a:r>
              <a:rPr lang="en-US" dirty="0" smtClean="0"/>
              <a:t>InputFormat:</a:t>
            </a:r>
          </a:p>
          <a:p>
            <a:pPr lvl="1"/>
            <a:r>
              <a:rPr lang="en-US" dirty="0" err="1" smtClean="0"/>
              <a:t>TextInputFormat</a:t>
            </a:r>
            <a:endParaRPr lang="en-US" dirty="0" smtClean="0"/>
          </a:p>
          <a:p>
            <a:pPr lvl="1"/>
            <a:r>
              <a:rPr lang="en-US" dirty="0" err="1" smtClean="0"/>
              <a:t>KeyValueTextInputFormat</a:t>
            </a:r>
            <a:endParaRPr lang="en-US" dirty="0" smtClean="0"/>
          </a:p>
          <a:p>
            <a:pPr lvl="1"/>
            <a:r>
              <a:rPr lang="en-US" dirty="0" err="1" smtClean="0"/>
              <a:t>SequenceFileInputFormat</a:t>
            </a:r>
            <a:endParaRPr lang="en-US" dirty="0" smtClean="0"/>
          </a:p>
          <a:p>
            <a:pPr lvl="1"/>
            <a:r>
              <a:rPr lang="en-US" dirty="0" smtClean="0"/>
              <a:t>…</a:t>
            </a:r>
          </a:p>
          <a:p>
            <a:r>
              <a:rPr lang="en-US" dirty="0" err="1" smtClean="0"/>
              <a:t>OutputFormat</a:t>
            </a:r>
            <a:r>
              <a:rPr lang="en-US" dirty="0" smtClean="0"/>
              <a:t>:</a:t>
            </a:r>
          </a:p>
          <a:p>
            <a:pPr lvl="1"/>
            <a:r>
              <a:rPr lang="en-US" dirty="0" err="1" smtClean="0"/>
              <a:t>TextOutputFormat</a:t>
            </a:r>
            <a:endParaRPr lang="en-US" dirty="0" smtClean="0"/>
          </a:p>
          <a:p>
            <a:pPr lvl="1"/>
            <a:r>
              <a:rPr lang="en-US" dirty="0" err="1" smtClean="0"/>
              <a:t>SequenceFileOutputFormat</a:t>
            </a:r>
            <a:endParaRPr lang="en-US" dirty="0" smtClean="0"/>
          </a:p>
          <a:p>
            <a:pPr lvl="1"/>
            <a:r>
              <a:rPr lang="en-US" dirty="0" smtClean="0"/>
              <a:t>…</a:t>
            </a:r>
            <a:endParaRPr lang="en-US" dirty="0"/>
          </a:p>
        </p:txBody>
      </p:sp>
    </p:spTree>
    <p:extLst>
      <p:ext uri="{BB962C8B-B14F-4D97-AF65-F5344CB8AC3E}">
        <p14:creationId xmlns:p14="http://schemas.microsoft.com/office/powerpoint/2010/main" val="34768176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Shuffle and Sort in Hadoop</a:t>
            </a:r>
            <a:endParaRPr lang="en-US" dirty="0"/>
          </a:p>
        </p:txBody>
      </p:sp>
      <p:sp>
        <p:nvSpPr>
          <p:cNvPr id="3" name="Content Placeholder 2"/>
          <p:cNvSpPr>
            <a:spLocks noGrp="1"/>
          </p:cNvSpPr>
          <p:nvPr>
            <p:ph idx="1"/>
          </p:nvPr>
        </p:nvSpPr>
        <p:spPr/>
        <p:txBody>
          <a:bodyPr/>
          <a:lstStyle/>
          <a:p>
            <a:r>
              <a:rPr lang="en-US" dirty="0" smtClean="0"/>
              <a:t>Probably the most complex aspect of MapReduce</a:t>
            </a:r>
          </a:p>
          <a:p>
            <a:r>
              <a:rPr lang="en-US" dirty="0" smtClean="0"/>
              <a:t>Map side</a:t>
            </a:r>
          </a:p>
          <a:p>
            <a:pPr lvl="1"/>
            <a:r>
              <a:rPr lang="en-US" dirty="0" smtClean="0"/>
              <a:t>Map outputs are buffered in memory in a circular buffer</a:t>
            </a:r>
          </a:p>
          <a:p>
            <a:pPr lvl="1"/>
            <a:r>
              <a:rPr lang="en-US" dirty="0" smtClean="0"/>
              <a:t>When buffer reaches threshold, contents are “spilled” to disk</a:t>
            </a:r>
          </a:p>
          <a:p>
            <a:pPr lvl="1"/>
            <a:r>
              <a:rPr lang="en-US" dirty="0" smtClean="0"/>
              <a:t>Spills merged in a single, partitioned file (sorted within each partition): combiner runs during the merges</a:t>
            </a:r>
          </a:p>
          <a:p>
            <a:r>
              <a:rPr lang="en-US" dirty="0" smtClean="0"/>
              <a:t>Reduce side</a:t>
            </a:r>
          </a:p>
          <a:p>
            <a:pPr lvl="1"/>
            <a:r>
              <a:rPr lang="en-US" dirty="0" smtClean="0"/>
              <a:t>First, map outputs are copied over to reducer machine</a:t>
            </a:r>
          </a:p>
          <a:p>
            <a:pPr lvl="1"/>
            <a:r>
              <a:rPr lang="en-US" dirty="0" smtClean="0"/>
              <a:t>“Sort” is a multi-pass merge of map outputs (happens in memory and on disk): combiner runs during the merges</a:t>
            </a:r>
          </a:p>
          <a:p>
            <a:pPr lvl="1"/>
            <a:r>
              <a:rPr lang="en-US" dirty="0" smtClean="0"/>
              <a:t>Final merge pass goes directly into reducer</a:t>
            </a:r>
            <a:endParaRPr lang="en-US" dirty="0"/>
          </a:p>
        </p:txBody>
      </p:sp>
    </p:spTree>
    <p:extLst>
      <p:ext uri="{BB962C8B-B14F-4D97-AF65-F5344CB8AC3E}">
        <p14:creationId xmlns:p14="http://schemas.microsoft.com/office/powerpoint/2010/main" val="42845192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Shuffle and Sort</a:t>
            </a:r>
            <a:endParaRPr lang="en-US" dirty="0"/>
          </a:p>
        </p:txBody>
      </p:sp>
      <p:sp>
        <p:nvSpPr>
          <p:cNvPr id="5" name="Rounded Rectangle 4"/>
          <p:cNvSpPr/>
          <p:nvPr/>
        </p:nvSpPr>
        <p:spPr bwMode="auto">
          <a:xfrm>
            <a:off x="685800" y="1524000"/>
            <a:ext cx="1371600" cy="533400"/>
          </a:xfrm>
          <a:prstGeom prst="round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i="0" u="none" strike="noStrike" cap="none" normalizeH="0" baseline="0" dirty="0" smtClean="0">
                <a:ln>
                  <a:noFill/>
                </a:ln>
                <a:solidFill>
                  <a:schemeClr val="bg2"/>
                </a:solidFill>
                <a:effectLst/>
                <a:latin typeface="Gill Sans"/>
                <a:cs typeface="Gill Sans"/>
              </a:rPr>
              <a:t>Mapper</a:t>
            </a:r>
          </a:p>
        </p:txBody>
      </p:sp>
      <p:sp>
        <p:nvSpPr>
          <p:cNvPr id="6" name="Rounded Rectangle 5"/>
          <p:cNvSpPr/>
          <p:nvPr/>
        </p:nvSpPr>
        <p:spPr bwMode="auto">
          <a:xfrm>
            <a:off x="7315200" y="2286000"/>
            <a:ext cx="1371600" cy="533400"/>
          </a:xfrm>
          <a:prstGeom prst="round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i="0" u="none" strike="noStrike" cap="none" normalizeH="0" baseline="0" dirty="0" smtClean="0">
                <a:ln>
                  <a:noFill/>
                </a:ln>
                <a:solidFill>
                  <a:schemeClr val="bg2"/>
                </a:solidFill>
                <a:effectLst/>
                <a:latin typeface="Gill Sans"/>
                <a:cs typeface="Gill Sans"/>
              </a:rPr>
              <a:t>Reducer</a:t>
            </a:r>
          </a:p>
        </p:txBody>
      </p:sp>
      <p:grpSp>
        <p:nvGrpSpPr>
          <p:cNvPr id="16" name="Group 15"/>
          <p:cNvGrpSpPr/>
          <p:nvPr/>
        </p:nvGrpSpPr>
        <p:grpSpPr>
          <a:xfrm>
            <a:off x="685800" y="2590800"/>
            <a:ext cx="1371600" cy="1371600"/>
            <a:chOff x="1219200" y="3200400"/>
            <a:chExt cx="1371600" cy="1371600"/>
          </a:xfrm>
        </p:grpSpPr>
        <p:sp>
          <p:nvSpPr>
            <p:cNvPr id="7" name="Oval 6"/>
            <p:cNvSpPr/>
            <p:nvPr/>
          </p:nvSpPr>
          <p:spPr bwMode="auto">
            <a:xfrm>
              <a:off x="1219200" y="3200400"/>
              <a:ext cx="1371600" cy="1371600"/>
            </a:xfrm>
            <a:prstGeom prst="ellipse">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Gill Sans"/>
                <a:cs typeface="Gill Sans"/>
              </a:endParaRPr>
            </a:p>
          </p:txBody>
        </p:sp>
        <p:sp>
          <p:nvSpPr>
            <p:cNvPr id="8" name="Oval 7"/>
            <p:cNvSpPr/>
            <p:nvPr/>
          </p:nvSpPr>
          <p:spPr bwMode="auto">
            <a:xfrm>
              <a:off x="1371600" y="3352800"/>
              <a:ext cx="1066800" cy="1066800"/>
            </a:xfrm>
            <a:prstGeom prst="ellipse">
              <a:avLst/>
            </a:prstGeom>
            <a:solidFill>
              <a:schemeClr val="tx1"/>
            </a:solidFill>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Gill Sans"/>
                <a:cs typeface="Gill Sans"/>
              </a:endParaRPr>
            </a:p>
          </p:txBody>
        </p:sp>
      </p:grpSp>
      <p:sp>
        <p:nvSpPr>
          <p:cNvPr id="9" name="Rectangle 8"/>
          <p:cNvSpPr/>
          <p:nvPr/>
        </p:nvSpPr>
        <p:spPr bwMode="auto">
          <a:xfrm>
            <a:off x="1447800" y="4800600"/>
            <a:ext cx="762000" cy="22860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Gill Sans"/>
              <a:cs typeface="Gill Sans"/>
            </a:endParaRPr>
          </a:p>
        </p:txBody>
      </p:sp>
      <p:sp>
        <p:nvSpPr>
          <p:cNvPr id="10" name="Rectangle 9"/>
          <p:cNvSpPr/>
          <p:nvPr/>
        </p:nvSpPr>
        <p:spPr bwMode="auto">
          <a:xfrm>
            <a:off x="838200" y="4495800"/>
            <a:ext cx="762000" cy="22860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Gill Sans"/>
              <a:cs typeface="Gill Sans"/>
            </a:endParaRPr>
          </a:p>
        </p:txBody>
      </p:sp>
      <p:sp>
        <p:nvSpPr>
          <p:cNvPr id="11" name="Rectangle 10"/>
          <p:cNvSpPr/>
          <p:nvPr/>
        </p:nvSpPr>
        <p:spPr bwMode="auto">
          <a:xfrm>
            <a:off x="2057400" y="4495800"/>
            <a:ext cx="762000" cy="22860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Gill Sans"/>
              <a:cs typeface="Gill Sans"/>
            </a:endParaRPr>
          </a:p>
        </p:txBody>
      </p:sp>
      <p:sp>
        <p:nvSpPr>
          <p:cNvPr id="12" name="Rectangle 11"/>
          <p:cNvSpPr/>
          <p:nvPr/>
        </p:nvSpPr>
        <p:spPr bwMode="auto">
          <a:xfrm>
            <a:off x="2895600" y="2438400"/>
            <a:ext cx="762000" cy="22860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Gill Sans"/>
              <a:cs typeface="Gill Sans"/>
            </a:endParaRPr>
          </a:p>
        </p:txBody>
      </p:sp>
      <p:sp>
        <p:nvSpPr>
          <p:cNvPr id="13" name="Rectangle 12"/>
          <p:cNvSpPr/>
          <p:nvPr/>
        </p:nvSpPr>
        <p:spPr bwMode="auto">
          <a:xfrm>
            <a:off x="2895600" y="2667000"/>
            <a:ext cx="762000" cy="22860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Gill Sans"/>
              <a:cs typeface="Gill Sans"/>
            </a:endParaRPr>
          </a:p>
        </p:txBody>
      </p:sp>
      <p:sp>
        <p:nvSpPr>
          <p:cNvPr id="14" name="Rectangle 13"/>
          <p:cNvSpPr/>
          <p:nvPr/>
        </p:nvSpPr>
        <p:spPr bwMode="auto">
          <a:xfrm>
            <a:off x="2895600" y="2895600"/>
            <a:ext cx="762000" cy="22860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Gill Sans"/>
              <a:cs typeface="Gill Sans"/>
            </a:endParaRPr>
          </a:p>
        </p:txBody>
      </p:sp>
      <p:sp>
        <p:nvSpPr>
          <p:cNvPr id="15" name="Rectangle 14"/>
          <p:cNvSpPr/>
          <p:nvPr/>
        </p:nvSpPr>
        <p:spPr bwMode="auto">
          <a:xfrm>
            <a:off x="2895600" y="3124200"/>
            <a:ext cx="762000" cy="22860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Gill Sans"/>
              <a:cs typeface="Gill Sans"/>
            </a:endParaRPr>
          </a:p>
        </p:txBody>
      </p:sp>
      <p:sp>
        <p:nvSpPr>
          <p:cNvPr id="17" name="Rectangle 16"/>
          <p:cNvSpPr/>
          <p:nvPr/>
        </p:nvSpPr>
        <p:spPr bwMode="auto">
          <a:xfrm>
            <a:off x="4953000" y="2133600"/>
            <a:ext cx="762000" cy="228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Gill Sans"/>
              <a:cs typeface="Gill Sans"/>
            </a:endParaRPr>
          </a:p>
        </p:txBody>
      </p:sp>
      <p:sp>
        <p:nvSpPr>
          <p:cNvPr id="18" name="Rectangle 17"/>
          <p:cNvSpPr/>
          <p:nvPr/>
        </p:nvSpPr>
        <p:spPr bwMode="auto">
          <a:xfrm>
            <a:off x="4953000" y="2438400"/>
            <a:ext cx="762000" cy="228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Gill Sans"/>
              <a:cs typeface="Gill Sans"/>
            </a:endParaRPr>
          </a:p>
        </p:txBody>
      </p:sp>
      <p:sp>
        <p:nvSpPr>
          <p:cNvPr id="19" name="Rectangle 18"/>
          <p:cNvSpPr/>
          <p:nvPr/>
        </p:nvSpPr>
        <p:spPr bwMode="auto">
          <a:xfrm>
            <a:off x="4953000" y="2743200"/>
            <a:ext cx="762000" cy="228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Gill Sans"/>
              <a:cs typeface="Gill Sans"/>
            </a:endParaRPr>
          </a:p>
        </p:txBody>
      </p:sp>
      <p:cxnSp>
        <p:nvCxnSpPr>
          <p:cNvPr id="21" name="Straight Arrow Connector 20"/>
          <p:cNvCxnSpPr/>
          <p:nvPr/>
        </p:nvCxnSpPr>
        <p:spPr bwMode="auto">
          <a:xfrm rot="5400000">
            <a:off x="1181100" y="2324100"/>
            <a:ext cx="381000" cy="1588"/>
          </a:xfrm>
          <a:prstGeom prst="straightConnector1">
            <a:avLst/>
          </a:prstGeom>
          <a:ln w="19050">
            <a:headEnd type="none" w="med" len="med"/>
            <a:tailEnd type="arrow"/>
          </a:ln>
        </p:spPr>
        <p:style>
          <a:lnRef idx="2">
            <a:schemeClr val="dk1"/>
          </a:lnRef>
          <a:fillRef idx="0">
            <a:schemeClr val="dk1"/>
          </a:fillRef>
          <a:effectRef idx="1">
            <a:schemeClr val="dk1"/>
          </a:effectRef>
          <a:fontRef idx="minor">
            <a:schemeClr val="tx1"/>
          </a:fontRef>
        </p:style>
      </p:cxnSp>
      <p:cxnSp>
        <p:nvCxnSpPr>
          <p:cNvPr id="23" name="Straight Arrow Connector 22"/>
          <p:cNvCxnSpPr/>
          <p:nvPr/>
        </p:nvCxnSpPr>
        <p:spPr bwMode="auto">
          <a:xfrm rot="5400000">
            <a:off x="1181894" y="4228306"/>
            <a:ext cx="381000" cy="1588"/>
          </a:xfrm>
          <a:prstGeom prst="straightConnector1">
            <a:avLst/>
          </a:prstGeom>
          <a:ln w="19050">
            <a:headEnd type="none" w="med" len="med"/>
            <a:tailEnd type="arrow"/>
          </a:ln>
        </p:spPr>
        <p:style>
          <a:lnRef idx="2">
            <a:schemeClr val="dk1"/>
          </a:lnRef>
          <a:fillRef idx="0">
            <a:schemeClr val="dk1"/>
          </a:fillRef>
          <a:effectRef idx="1">
            <a:schemeClr val="dk1"/>
          </a:effectRef>
          <a:fontRef idx="minor">
            <a:schemeClr val="tx1"/>
          </a:fontRef>
        </p:style>
      </p:cxnSp>
      <p:cxnSp>
        <p:nvCxnSpPr>
          <p:cNvPr id="24" name="Straight Arrow Connector 23"/>
          <p:cNvCxnSpPr/>
          <p:nvPr/>
        </p:nvCxnSpPr>
        <p:spPr bwMode="auto">
          <a:xfrm rot="16200000" flipH="1">
            <a:off x="1372394" y="4191794"/>
            <a:ext cx="609600" cy="303212"/>
          </a:xfrm>
          <a:prstGeom prst="straightConnector1">
            <a:avLst/>
          </a:prstGeom>
          <a:ln w="19050">
            <a:headEnd type="none" w="med" len="med"/>
            <a:tailEnd type="arrow"/>
          </a:ln>
        </p:spPr>
        <p:style>
          <a:lnRef idx="2">
            <a:schemeClr val="dk1"/>
          </a:lnRef>
          <a:fillRef idx="0">
            <a:schemeClr val="dk1"/>
          </a:fillRef>
          <a:effectRef idx="1">
            <a:schemeClr val="dk1"/>
          </a:effectRef>
          <a:fontRef idx="minor">
            <a:schemeClr val="tx1"/>
          </a:fontRef>
        </p:style>
      </p:cxnSp>
      <p:cxnSp>
        <p:nvCxnSpPr>
          <p:cNvPr id="27" name="Straight Arrow Connector 26"/>
          <p:cNvCxnSpPr/>
          <p:nvPr/>
        </p:nvCxnSpPr>
        <p:spPr bwMode="auto">
          <a:xfrm rot="16200000" flipH="1">
            <a:off x="1753394" y="4039394"/>
            <a:ext cx="381000" cy="379412"/>
          </a:xfrm>
          <a:prstGeom prst="straightConnector1">
            <a:avLst/>
          </a:prstGeom>
          <a:ln w="19050">
            <a:headEnd type="none" w="med" len="med"/>
            <a:tailEnd type="arrow"/>
          </a:ln>
        </p:spPr>
        <p:style>
          <a:lnRef idx="2">
            <a:schemeClr val="dk1"/>
          </a:lnRef>
          <a:fillRef idx="0">
            <a:schemeClr val="dk1"/>
          </a:fillRef>
          <a:effectRef idx="1">
            <a:schemeClr val="dk1"/>
          </a:effectRef>
          <a:fontRef idx="minor">
            <a:schemeClr val="tx1"/>
          </a:fontRef>
        </p:style>
      </p:cxnSp>
      <p:cxnSp>
        <p:nvCxnSpPr>
          <p:cNvPr id="29" name="Straight Arrow Connector 28"/>
          <p:cNvCxnSpPr/>
          <p:nvPr/>
        </p:nvCxnSpPr>
        <p:spPr bwMode="auto">
          <a:xfrm rot="5400000" flipH="1" flipV="1">
            <a:off x="2362200" y="3733800"/>
            <a:ext cx="838200" cy="381000"/>
          </a:xfrm>
          <a:prstGeom prst="straightConnector1">
            <a:avLst/>
          </a:prstGeom>
          <a:ln w="19050">
            <a:headEnd type="none" w="med" len="med"/>
            <a:tailEnd type="arrow"/>
          </a:ln>
        </p:spPr>
        <p:style>
          <a:lnRef idx="2">
            <a:schemeClr val="dk1"/>
          </a:lnRef>
          <a:fillRef idx="0">
            <a:schemeClr val="dk1"/>
          </a:fillRef>
          <a:effectRef idx="1">
            <a:schemeClr val="dk1"/>
          </a:effectRef>
          <a:fontRef idx="minor">
            <a:schemeClr val="tx1"/>
          </a:fontRef>
        </p:style>
      </p:cxnSp>
      <p:cxnSp>
        <p:nvCxnSpPr>
          <p:cNvPr id="32" name="Straight Arrow Connector 31"/>
          <p:cNvCxnSpPr>
            <a:stCxn id="12" idx="3"/>
            <a:endCxn id="17" idx="1"/>
          </p:cNvCxnSpPr>
          <p:nvPr/>
        </p:nvCxnSpPr>
        <p:spPr bwMode="auto">
          <a:xfrm flipV="1">
            <a:off x="3657600" y="2247900"/>
            <a:ext cx="1295400" cy="304800"/>
          </a:xfrm>
          <a:prstGeom prst="straightConnector1">
            <a:avLst/>
          </a:prstGeom>
          <a:ln w="19050">
            <a:headEnd type="arrow" w="med" len="med"/>
            <a:tailEnd type="none"/>
          </a:ln>
        </p:spPr>
        <p:style>
          <a:lnRef idx="2">
            <a:schemeClr val="dk1"/>
          </a:lnRef>
          <a:fillRef idx="0">
            <a:schemeClr val="dk1"/>
          </a:fillRef>
          <a:effectRef idx="1">
            <a:schemeClr val="dk1"/>
          </a:effectRef>
          <a:fontRef idx="minor">
            <a:schemeClr val="tx1"/>
          </a:fontRef>
        </p:style>
      </p:cxnSp>
      <p:cxnSp>
        <p:nvCxnSpPr>
          <p:cNvPr id="35" name="Straight Arrow Connector 34"/>
          <p:cNvCxnSpPr>
            <a:endCxn id="18" idx="1"/>
          </p:cNvCxnSpPr>
          <p:nvPr/>
        </p:nvCxnSpPr>
        <p:spPr bwMode="auto">
          <a:xfrm rot="5400000" flipH="1" flipV="1">
            <a:off x="2152650" y="3143250"/>
            <a:ext cx="3390900" cy="2209800"/>
          </a:xfrm>
          <a:prstGeom prst="straightConnector1">
            <a:avLst/>
          </a:prstGeom>
          <a:ln w="19050">
            <a:headEnd type="arrow" w="med" len="med"/>
            <a:tailEnd type="none"/>
          </a:ln>
        </p:spPr>
        <p:style>
          <a:lnRef idx="2">
            <a:schemeClr val="dk1"/>
          </a:lnRef>
          <a:fillRef idx="0">
            <a:schemeClr val="dk1"/>
          </a:fillRef>
          <a:effectRef idx="1">
            <a:schemeClr val="dk1"/>
          </a:effectRef>
          <a:fontRef idx="minor">
            <a:schemeClr val="tx1"/>
          </a:fontRef>
        </p:style>
      </p:cxnSp>
      <p:cxnSp>
        <p:nvCxnSpPr>
          <p:cNvPr id="38" name="Straight Arrow Connector 37"/>
          <p:cNvCxnSpPr>
            <a:endCxn id="19" idx="1"/>
          </p:cNvCxnSpPr>
          <p:nvPr/>
        </p:nvCxnSpPr>
        <p:spPr bwMode="auto">
          <a:xfrm rot="5400000" flipH="1" flipV="1">
            <a:off x="2419350" y="3409950"/>
            <a:ext cx="3086100" cy="1981200"/>
          </a:xfrm>
          <a:prstGeom prst="straightConnector1">
            <a:avLst/>
          </a:prstGeom>
          <a:ln w="19050">
            <a:headEnd type="arrow" w="med" len="med"/>
            <a:tailEnd type="none"/>
          </a:ln>
        </p:spPr>
        <p:style>
          <a:lnRef idx="2">
            <a:schemeClr val="dk1"/>
          </a:lnRef>
          <a:fillRef idx="0">
            <a:schemeClr val="dk1"/>
          </a:fillRef>
          <a:effectRef idx="1">
            <a:schemeClr val="dk1"/>
          </a:effectRef>
          <a:fontRef idx="minor">
            <a:schemeClr val="tx1"/>
          </a:fontRef>
        </p:style>
      </p:cxnSp>
      <p:sp>
        <p:nvSpPr>
          <p:cNvPr id="43" name="TextBox 42"/>
          <p:cNvSpPr txBox="1"/>
          <p:nvPr/>
        </p:nvSpPr>
        <p:spPr>
          <a:xfrm>
            <a:off x="2148854" y="5943600"/>
            <a:ext cx="1566279" cy="369332"/>
          </a:xfrm>
          <a:prstGeom prst="rect">
            <a:avLst/>
          </a:prstGeom>
          <a:noFill/>
        </p:spPr>
        <p:txBody>
          <a:bodyPr wrap="none" rtlCol="0">
            <a:spAutoFit/>
          </a:bodyPr>
          <a:lstStyle/>
          <a:p>
            <a:r>
              <a:rPr lang="en-US" sz="1800" b="0" dirty="0" smtClean="0">
                <a:solidFill>
                  <a:schemeClr val="bg1"/>
                </a:solidFill>
                <a:latin typeface="Gill Sans"/>
                <a:cs typeface="Gill Sans"/>
              </a:rPr>
              <a:t>other </a:t>
            </a:r>
            <a:r>
              <a:rPr lang="en-US" sz="1800" b="0" dirty="0" err="1" smtClean="0">
                <a:solidFill>
                  <a:schemeClr val="bg1"/>
                </a:solidFill>
                <a:latin typeface="Gill Sans"/>
                <a:cs typeface="Gill Sans"/>
              </a:rPr>
              <a:t>mappers</a:t>
            </a:r>
            <a:endParaRPr lang="en-US" sz="1800" b="0" dirty="0">
              <a:solidFill>
                <a:schemeClr val="bg1"/>
              </a:solidFill>
              <a:latin typeface="Gill Sans"/>
              <a:cs typeface="Gill Sans"/>
            </a:endParaRPr>
          </a:p>
        </p:txBody>
      </p:sp>
      <p:cxnSp>
        <p:nvCxnSpPr>
          <p:cNvPr id="46" name="Straight Arrow Connector 45"/>
          <p:cNvCxnSpPr>
            <a:stCxn id="13" idx="3"/>
          </p:cNvCxnSpPr>
          <p:nvPr/>
        </p:nvCxnSpPr>
        <p:spPr bwMode="auto">
          <a:xfrm>
            <a:off x="3657600" y="2781300"/>
            <a:ext cx="2057400" cy="2019300"/>
          </a:xfrm>
          <a:prstGeom prst="straightConnector1">
            <a:avLst/>
          </a:prstGeom>
          <a:ln w="19050">
            <a:headEnd type="arrow" w="med" len="med"/>
            <a:tailEnd type="none"/>
          </a:ln>
        </p:spPr>
        <p:style>
          <a:lnRef idx="2">
            <a:schemeClr val="dk1"/>
          </a:lnRef>
          <a:fillRef idx="0">
            <a:schemeClr val="dk1"/>
          </a:fillRef>
          <a:effectRef idx="1">
            <a:schemeClr val="dk1"/>
          </a:effectRef>
          <a:fontRef idx="minor">
            <a:schemeClr val="tx1"/>
          </a:fontRef>
        </p:style>
      </p:cxnSp>
      <p:cxnSp>
        <p:nvCxnSpPr>
          <p:cNvPr id="49" name="Straight Arrow Connector 48"/>
          <p:cNvCxnSpPr>
            <a:stCxn id="14" idx="3"/>
          </p:cNvCxnSpPr>
          <p:nvPr/>
        </p:nvCxnSpPr>
        <p:spPr bwMode="auto">
          <a:xfrm>
            <a:off x="3657600" y="3009900"/>
            <a:ext cx="1828800" cy="1790700"/>
          </a:xfrm>
          <a:prstGeom prst="straightConnector1">
            <a:avLst/>
          </a:prstGeom>
          <a:ln w="19050">
            <a:headEnd type="arrow" w="med" len="med"/>
            <a:tailEnd type="none"/>
          </a:ln>
        </p:spPr>
        <p:style>
          <a:lnRef idx="2">
            <a:schemeClr val="dk1"/>
          </a:lnRef>
          <a:fillRef idx="0">
            <a:schemeClr val="dk1"/>
          </a:fillRef>
          <a:effectRef idx="1">
            <a:schemeClr val="dk1"/>
          </a:effectRef>
          <a:fontRef idx="minor">
            <a:schemeClr val="tx1"/>
          </a:fontRef>
        </p:style>
      </p:cxnSp>
      <p:cxnSp>
        <p:nvCxnSpPr>
          <p:cNvPr id="52" name="Straight Arrow Connector 51"/>
          <p:cNvCxnSpPr>
            <a:stCxn id="15" idx="3"/>
          </p:cNvCxnSpPr>
          <p:nvPr/>
        </p:nvCxnSpPr>
        <p:spPr bwMode="auto">
          <a:xfrm>
            <a:off x="3657600" y="3238500"/>
            <a:ext cx="1600200" cy="1562100"/>
          </a:xfrm>
          <a:prstGeom prst="straightConnector1">
            <a:avLst/>
          </a:prstGeom>
          <a:ln w="19050">
            <a:headEnd type="arrow" w="med" len="med"/>
            <a:tailEnd type="none"/>
          </a:ln>
        </p:spPr>
        <p:style>
          <a:lnRef idx="2">
            <a:schemeClr val="dk1"/>
          </a:lnRef>
          <a:fillRef idx="0">
            <a:schemeClr val="dk1"/>
          </a:fillRef>
          <a:effectRef idx="1">
            <a:schemeClr val="dk1"/>
          </a:effectRef>
          <a:fontRef idx="minor">
            <a:schemeClr val="tx1"/>
          </a:fontRef>
        </p:style>
      </p:cxnSp>
      <p:sp>
        <p:nvSpPr>
          <p:cNvPr id="56" name="TextBox 55"/>
          <p:cNvSpPr txBox="1"/>
          <p:nvPr/>
        </p:nvSpPr>
        <p:spPr>
          <a:xfrm>
            <a:off x="4815854" y="4843046"/>
            <a:ext cx="1592766" cy="369332"/>
          </a:xfrm>
          <a:prstGeom prst="rect">
            <a:avLst/>
          </a:prstGeom>
          <a:noFill/>
        </p:spPr>
        <p:txBody>
          <a:bodyPr wrap="none" rtlCol="0">
            <a:spAutoFit/>
          </a:bodyPr>
          <a:lstStyle/>
          <a:p>
            <a:r>
              <a:rPr lang="en-US" sz="1800" b="0" dirty="0" smtClean="0">
                <a:solidFill>
                  <a:schemeClr val="bg1"/>
                </a:solidFill>
                <a:latin typeface="Gill Sans"/>
                <a:cs typeface="Gill Sans"/>
              </a:rPr>
              <a:t>other reducers</a:t>
            </a:r>
            <a:endParaRPr lang="en-US" sz="1800" b="0" dirty="0">
              <a:solidFill>
                <a:schemeClr val="bg1"/>
              </a:solidFill>
              <a:latin typeface="Gill Sans"/>
              <a:cs typeface="Gill Sans"/>
            </a:endParaRPr>
          </a:p>
        </p:txBody>
      </p:sp>
      <p:sp>
        <p:nvSpPr>
          <p:cNvPr id="60" name="TextBox 59"/>
          <p:cNvSpPr txBox="1"/>
          <p:nvPr/>
        </p:nvSpPr>
        <p:spPr>
          <a:xfrm>
            <a:off x="762001" y="3058180"/>
            <a:ext cx="1219200" cy="523220"/>
          </a:xfrm>
          <a:prstGeom prst="rect">
            <a:avLst/>
          </a:prstGeom>
          <a:noFill/>
        </p:spPr>
        <p:txBody>
          <a:bodyPr wrap="square" rtlCol="0">
            <a:spAutoFit/>
          </a:bodyPr>
          <a:lstStyle/>
          <a:p>
            <a:pPr algn="ctr"/>
            <a:r>
              <a:rPr lang="en-US" sz="1400" b="0" dirty="0" smtClean="0">
                <a:solidFill>
                  <a:schemeClr val="bg1"/>
                </a:solidFill>
                <a:latin typeface="Gill Sans"/>
                <a:cs typeface="Gill Sans"/>
              </a:rPr>
              <a:t>circular buffer </a:t>
            </a:r>
            <a:br>
              <a:rPr lang="en-US" sz="1400" b="0" dirty="0" smtClean="0">
                <a:solidFill>
                  <a:schemeClr val="bg1"/>
                </a:solidFill>
                <a:latin typeface="Gill Sans"/>
                <a:cs typeface="Gill Sans"/>
              </a:rPr>
            </a:br>
            <a:r>
              <a:rPr lang="en-US" sz="1400" b="0" dirty="0" smtClean="0">
                <a:solidFill>
                  <a:schemeClr val="bg1"/>
                </a:solidFill>
                <a:latin typeface="Gill Sans"/>
                <a:cs typeface="Gill Sans"/>
              </a:rPr>
              <a:t>(in memory)</a:t>
            </a:r>
            <a:endParaRPr lang="en-US" sz="1400" b="0" dirty="0">
              <a:solidFill>
                <a:schemeClr val="bg1"/>
              </a:solidFill>
              <a:latin typeface="Gill Sans"/>
              <a:cs typeface="Gill Sans"/>
            </a:endParaRPr>
          </a:p>
        </p:txBody>
      </p:sp>
      <p:sp>
        <p:nvSpPr>
          <p:cNvPr id="61" name="TextBox 60"/>
          <p:cNvSpPr txBox="1"/>
          <p:nvPr/>
        </p:nvSpPr>
        <p:spPr>
          <a:xfrm>
            <a:off x="1186596" y="5029200"/>
            <a:ext cx="1221295" cy="307777"/>
          </a:xfrm>
          <a:prstGeom prst="rect">
            <a:avLst/>
          </a:prstGeom>
          <a:noFill/>
        </p:spPr>
        <p:txBody>
          <a:bodyPr wrap="none" rtlCol="0">
            <a:spAutoFit/>
          </a:bodyPr>
          <a:lstStyle/>
          <a:p>
            <a:pPr algn="ctr"/>
            <a:r>
              <a:rPr lang="en-US" sz="1400" b="0" dirty="0" smtClean="0">
                <a:solidFill>
                  <a:schemeClr val="bg1"/>
                </a:solidFill>
                <a:latin typeface="Gill Sans"/>
                <a:cs typeface="Gill Sans"/>
              </a:rPr>
              <a:t>spills (on disk)</a:t>
            </a:r>
            <a:endParaRPr lang="en-US" sz="1400" b="0" dirty="0">
              <a:solidFill>
                <a:schemeClr val="bg1"/>
              </a:solidFill>
              <a:latin typeface="Gill Sans"/>
              <a:cs typeface="Gill Sans"/>
            </a:endParaRPr>
          </a:p>
        </p:txBody>
      </p:sp>
      <p:sp>
        <p:nvSpPr>
          <p:cNvPr id="62" name="TextBox 61"/>
          <p:cNvSpPr txBox="1"/>
          <p:nvPr/>
        </p:nvSpPr>
        <p:spPr>
          <a:xfrm>
            <a:off x="2679940" y="1905000"/>
            <a:ext cx="1130212" cy="523220"/>
          </a:xfrm>
          <a:prstGeom prst="rect">
            <a:avLst/>
          </a:prstGeom>
          <a:noFill/>
        </p:spPr>
        <p:txBody>
          <a:bodyPr wrap="none" rtlCol="0">
            <a:spAutoFit/>
          </a:bodyPr>
          <a:lstStyle/>
          <a:p>
            <a:pPr algn="ctr"/>
            <a:r>
              <a:rPr lang="en-US" sz="1400" b="0" dirty="0" smtClean="0">
                <a:solidFill>
                  <a:schemeClr val="bg1"/>
                </a:solidFill>
                <a:latin typeface="Gill Sans"/>
                <a:cs typeface="Gill Sans"/>
              </a:rPr>
              <a:t>merged spills </a:t>
            </a:r>
            <a:br>
              <a:rPr lang="en-US" sz="1400" b="0" dirty="0" smtClean="0">
                <a:solidFill>
                  <a:schemeClr val="bg1"/>
                </a:solidFill>
                <a:latin typeface="Gill Sans"/>
                <a:cs typeface="Gill Sans"/>
              </a:rPr>
            </a:br>
            <a:r>
              <a:rPr lang="en-US" sz="1400" b="0" dirty="0" smtClean="0">
                <a:solidFill>
                  <a:schemeClr val="bg1"/>
                </a:solidFill>
                <a:latin typeface="Gill Sans"/>
                <a:cs typeface="Gill Sans"/>
              </a:rPr>
              <a:t>(on disk)</a:t>
            </a:r>
            <a:endParaRPr lang="en-US" sz="1400" b="0" dirty="0">
              <a:solidFill>
                <a:schemeClr val="bg1"/>
              </a:solidFill>
              <a:latin typeface="Gill Sans"/>
              <a:cs typeface="Gill Sans"/>
            </a:endParaRPr>
          </a:p>
        </p:txBody>
      </p:sp>
      <p:sp>
        <p:nvSpPr>
          <p:cNvPr id="63" name="TextBox 62"/>
          <p:cNvSpPr txBox="1"/>
          <p:nvPr/>
        </p:nvSpPr>
        <p:spPr>
          <a:xfrm>
            <a:off x="4605105" y="1600200"/>
            <a:ext cx="1442472" cy="523220"/>
          </a:xfrm>
          <a:prstGeom prst="rect">
            <a:avLst/>
          </a:prstGeom>
          <a:noFill/>
        </p:spPr>
        <p:txBody>
          <a:bodyPr wrap="none" rtlCol="0">
            <a:spAutoFit/>
          </a:bodyPr>
          <a:lstStyle/>
          <a:p>
            <a:pPr algn="ctr"/>
            <a:r>
              <a:rPr lang="en-US" sz="1400" b="0" dirty="0" smtClean="0">
                <a:solidFill>
                  <a:schemeClr val="bg1"/>
                </a:solidFill>
                <a:latin typeface="Gill Sans"/>
                <a:cs typeface="Gill Sans"/>
              </a:rPr>
              <a:t>intermediate files </a:t>
            </a:r>
            <a:br>
              <a:rPr lang="en-US" sz="1400" b="0" dirty="0" smtClean="0">
                <a:solidFill>
                  <a:schemeClr val="bg1"/>
                </a:solidFill>
                <a:latin typeface="Gill Sans"/>
                <a:cs typeface="Gill Sans"/>
              </a:rPr>
            </a:br>
            <a:r>
              <a:rPr lang="en-US" sz="1400" b="0" dirty="0" smtClean="0">
                <a:solidFill>
                  <a:schemeClr val="bg1"/>
                </a:solidFill>
                <a:latin typeface="Gill Sans"/>
                <a:cs typeface="Gill Sans"/>
              </a:rPr>
              <a:t>(on disk)</a:t>
            </a:r>
            <a:endParaRPr lang="en-US" sz="1400" b="0" dirty="0">
              <a:solidFill>
                <a:schemeClr val="bg1"/>
              </a:solidFill>
              <a:latin typeface="Gill Sans"/>
              <a:cs typeface="Gill Sans"/>
            </a:endParaRPr>
          </a:p>
        </p:txBody>
      </p:sp>
      <p:cxnSp>
        <p:nvCxnSpPr>
          <p:cNvPr id="74" name="Straight Arrow Connector 73"/>
          <p:cNvCxnSpPr>
            <a:endCxn id="17" idx="3"/>
          </p:cNvCxnSpPr>
          <p:nvPr/>
        </p:nvCxnSpPr>
        <p:spPr bwMode="auto">
          <a:xfrm rot="10800000">
            <a:off x="5715000" y="2247900"/>
            <a:ext cx="1600200" cy="190500"/>
          </a:xfrm>
          <a:prstGeom prst="straightConnector1">
            <a:avLst/>
          </a:prstGeom>
          <a:ln w="19050">
            <a:headEnd type="arrow" w="med" len="med"/>
            <a:tailEnd type="none"/>
          </a:ln>
        </p:spPr>
        <p:style>
          <a:lnRef idx="2">
            <a:schemeClr val="dk1"/>
          </a:lnRef>
          <a:fillRef idx="0">
            <a:schemeClr val="dk1"/>
          </a:fillRef>
          <a:effectRef idx="1">
            <a:schemeClr val="dk1"/>
          </a:effectRef>
          <a:fontRef idx="minor">
            <a:schemeClr val="tx1"/>
          </a:fontRef>
        </p:style>
      </p:cxnSp>
      <p:cxnSp>
        <p:nvCxnSpPr>
          <p:cNvPr id="77" name="Straight Arrow Connector 76"/>
          <p:cNvCxnSpPr>
            <a:stCxn id="6" idx="1"/>
            <a:endCxn id="18" idx="3"/>
          </p:cNvCxnSpPr>
          <p:nvPr/>
        </p:nvCxnSpPr>
        <p:spPr bwMode="auto">
          <a:xfrm rot="10800000">
            <a:off x="5715000" y="2552700"/>
            <a:ext cx="1600200" cy="1588"/>
          </a:xfrm>
          <a:prstGeom prst="straightConnector1">
            <a:avLst/>
          </a:prstGeom>
          <a:ln w="19050">
            <a:headEnd type="arrow" w="med" len="med"/>
            <a:tailEnd type="none"/>
          </a:ln>
        </p:spPr>
        <p:style>
          <a:lnRef idx="2">
            <a:schemeClr val="dk1"/>
          </a:lnRef>
          <a:fillRef idx="0">
            <a:schemeClr val="dk1"/>
          </a:fillRef>
          <a:effectRef idx="1">
            <a:schemeClr val="dk1"/>
          </a:effectRef>
          <a:fontRef idx="minor">
            <a:schemeClr val="tx1"/>
          </a:fontRef>
        </p:style>
      </p:cxnSp>
      <p:cxnSp>
        <p:nvCxnSpPr>
          <p:cNvPr id="79" name="Straight Arrow Connector 78"/>
          <p:cNvCxnSpPr>
            <a:endCxn id="19" idx="3"/>
          </p:cNvCxnSpPr>
          <p:nvPr/>
        </p:nvCxnSpPr>
        <p:spPr bwMode="auto">
          <a:xfrm rot="10800000" flipV="1">
            <a:off x="5715000" y="2667000"/>
            <a:ext cx="1600200" cy="190500"/>
          </a:xfrm>
          <a:prstGeom prst="straightConnector1">
            <a:avLst/>
          </a:prstGeom>
          <a:ln w="19050">
            <a:headEnd type="arrow" w="med" len="med"/>
            <a:tailEnd type="none"/>
          </a:ln>
        </p:spPr>
        <p:style>
          <a:lnRef idx="2">
            <a:schemeClr val="dk1"/>
          </a:lnRef>
          <a:fillRef idx="0">
            <a:schemeClr val="dk1"/>
          </a:fillRef>
          <a:effectRef idx="1">
            <a:schemeClr val="dk1"/>
          </a:effectRef>
          <a:fontRef idx="minor">
            <a:schemeClr val="tx1"/>
          </a:fontRef>
        </p:style>
      </p:cxnSp>
      <p:sp>
        <p:nvSpPr>
          <p:cNvPr id="86" name="Rounded Rectangle 85"/>
          <p:cNvSpPr/>
          <p:nvPr/>
        </p:nvSpPr>
        <p:spPr bwMode="auto">
          <a:xfrm>
            <a:off x="2286000" y="3733800"/>
            <a:ext cx="1143000" cy="381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chemeClr val="bg2"/>
                </a:solidFill>
                <a:latin typeface="Gill Sans"/>
                <a:cs typeface="Gill Sans"/>
              </a:rPr>
              <a:t>Combiner</a:t>
            </a:r>
            <a:endParaRPr kumimoji="0" lang="en-US" sz="1400" i="0" u="none" strike="noStrike" cap="none" normalizeH="0" baseline="0" dirty="0" smtClean="0">
              <a:ln>
                <a:noFill/>
              </a:ln>
              <a:solidFill>
                <a:schemeClr val="bg2"/>
              </a:solidFill>
              <a:effectLst/>
              <a:latin typeface="Gill Sans"/>
              <a:cs typeface="Gill Sans"/>
            </a:endParaRPr>
          </a:p>
        </p:txBody>
      </p:sp>
      <p:sp>
        <p:nvSpPr>
          <p:cNvPr id="87" name="Rounded Rectangle 86"/>
          <p:cNvSpPr/>
          <p:nvPr/>
        </p:nvSpPr>
        <p:spPr bwMode="auto">
          <a:xfrm>
            <a:off x="5943600" y="2362200"/>
            <a:ext cx="1143000" cy="381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chemeClr val="bg2"/>
                </a:solidFill>
                <a:latin typeface="Gill Sans"/>
                <a:cs typeface="Gill Sans"/>
              </a:rPr>
              <a:t>Combiner</a:t>
            </a:r>
            <a:endParaRPr kumimoji="0" lang="en-US" sz="1400" i="0" u="none" strike="noStrike" cap="none" normalizeH="0" baseline="0" dirty="0" smtClean="0">
              <a:ln>
                <a:noFill/>
              </a:ln>
              <a:solidFill>
                <a:schemeClr val="bg2"/>
              </a:solidFill>
              <a:effectLst/>
              <a:latin typeface="Gill Sans"/>
              <a:cs typeface="Gill Sans"/>
            </a:endParaRPr>
          </a:p>
        </p:txBody>
      </p:sp>
    </p:spTree>
    <p:extLst>
      <p:ext uri="{BB962C8B-B14F-4D97-AF65-F5344CB8AC3E}">
        <p14:creationId xmlns:p14="http://schemas.microsoft.com/office/powerpoint/2010/main" val="334655835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Hadoop Workflow</a:t>
            </a:r>
            <a:endParaRPr lang="en-US" dirty="0"/>
          </a:p>
        </p:txBody>
      </p:sp>
      <p:grpSp>
        <p:nvGrpSpPr>
          <p:cNvPr id="26" name="Group 23"/>
          <p:cNvGrpSpPr>
            <a:grpSpLocks/>
          </p:cNvGrpSpPr>
          <p:nvPr/>
        </p:nvGrpSpPr>
        <p:grpSpPr bwMode="auto">
          <a:xfrm>
            <a:off x="5778500" y="2667000"/>
            <a:ext cx="2928938" cy="1588206"/>
            <a:chOff x="5778500" y="2667000"/>
            <a:chExt cx="2928938" cy="1588630"/>
          </a:xfrm>
        </p:grpSpPr>
        <p:pic>
          <p:nvPicPr>
            <p:cNvPr id="27" name="Picture 33" descr="MCj04352420000[1]"/>
            <p:cNvPicPr>
              <a:picLocks noChangeAspect="1" noChangeArrowheads="1"/>
            </p:cNvPicPr>
            <p:nvPr/>
          </p:nvPicPr>
          <p:blipFill>
            <a:blip r:embed="rId2" cstate="print"/>
            <a:srcRect/>
            <a:stretch>
              <a:fillRect/>
            </a:stretch>
          </p:blipFill>
          <p:spPr bwMode="auto">
            <a:xfrm>
              <a:off x="7988300" y="2667000"/>
              <a:ext cx="719138" cy="1447800"/>
            </a:xfrm>
            <a:prstGeom prst="rect">
              <a:avLst/>
            </a:prstGeom>
            <a:noFill/>
            <a:ln w="9525">
              <a:noFill/>
              <a:miter lim="800000"/>
              <a:headEnd/>
              <a:tailEnd/>
            </a:ln>
          </p:spPr>
        </p:pic>
        <p:pic>
          <p:nvPicPr>
            <p:cNvPr id="28" name="Picture 33" descr="MCj04352420000[1]"/>
            <p:cNvPicPr>
              <a:picLocks noChangeAspect="1" noChangeArrowheads="1"/>
            </p:cNvPicPr>
            <p:nvPr/>
          </p:nvPicPr>
          <p:blipFill>
            <a:blip r:embed="rId2" cstate="print"/>
            <a:srcRect/>
            <a:stretch>
              <a:fillRect/>
            </a:stretch>
          </p:blipFill>
          <p:spPr bwMode="auto">
            <a:xfrm>
              <a:off x="7620000" y="2667000"/>
              <a:ext cx="719138" cy="1447800"/>
            </a:xfrm>
            <a:prstGeom prst="rect">
              <a:avLst/>
            </a:prstGeom>
            <a:noFill/>
            <a:ln w="9525">
              <a:noFill/>
              <a:miter lim="800000"/>
              <a:headEnd/>
              <a:tailEnd/>
            </a:ln>
          </p:spPr>
        </p:pic>
        <p:pic>
          <p:nvPicPr>
            <p:cNvPr id="29" name="Picture 33" descr="MCj04352420000[1]"/>
            <p:cNvPicPr>
              <a:picLocks noChangeAspect="1" noChangeArrowheads="1"/>
            </p:cNvPicPr>
            <p:nvPr/>
          </p:nvPicPr>
          <p:blipFill>
            <a:blip r:embed="rId2" cstate="print"/>
            <a:srcRect/>
            <a:stretch>
              <a:fillRect/>
            </a:stretch>
          </p:blipFill>
          <p:spPr bwMode="auto">
            <a:xfrm>
              <a:off x="7251700" y="2667000"/>
              <a:ext cx="719138" cy="1447800"/>
            </a:xfrm>
            <a:prstGeom prst="rect">
              <a:avLst/>
            </a:prstGeom>
            <a:noFill/>
            <a:ln w="9525">
              <a:noFill/>
              <a:miter lim="800000"/>
              <a:headEnd/>
              <a:tailEnd/>
            </a:ln>
          </p:spPr>
        </p:pic>
        <p:pic>
          <p:nvPicPr>
            <p:cNvPr id="30" name="Picture 33" descr="MCj04352420000[1]"/>
            <p:cNvPicPr>
              <a:picLocks noChangeAspect="1" noChangeArrowheads="1"/>
            </p:cNvPicPr>
            <p:nvPr/>
          </p:nvPicPr>
          <p:blipFill>
            <a:blip r:embed="rId2" cstate="print"/>
            <a:srcRect/>
            <a:stretch>
              <a:fillRect/>
            </a:stretch>
          </p:blipFill>
          <p:spPr bwMode="auto">
            <a:xfrm>
              <a:off x="6883400" y="2667000"/>
              <a:ext cx="719138" cy="1447800"/>
            </a:xfrm>
            <a:prstGeom prst="rect">
              <a:avLst/>
            </a:prstGeom>
            <a:noFill/>
            <a:ln w="9525">
              <a:noFill/>
              <a:miter lim="800000"/>
              <a:headEnd/>
              <a:tailEnd/>
            </a:ln>
          </p:spPr>
        </p:pic>
        <p:sp>
          <p:nvSpPr>
            <p:cNvPr id="31" name="TextBox 7"/>
            <p:cNvSpPr txBox="1">
              <a:spLocks noChangeArrowheads="1"/>
            </p:cNvSpPr>
            <p:nvPr/>
          </p:nvSpPr>
          <p:spPr bwMode="auto">
            <a:xfrm>
              <a:off x="6400800" y="3886199"/>
              <a:ext cx="2044149" cy="369431"/>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baseline="0" noProof="0" dirty="0" smtClean="0">
                  <a:ln>
                    <a:noFill/>
                  </a:ln>
                  <a:solidFill>
                    <a:sysClr val="windowText" lastClr="000000"/>
                  </a:solidFill>
                  <a:effectLst/>
                  <a:uLnTx/>
                  <a:uFillTx/>
                  <a:latin typeface="Gill Sans"/>
                  <a:cs typeface="Gill Sans"/>
                </a:rPr>
                <a:t>Hadoop Cluster</a:t>
              </a:r>
            </a:p>
          </p:txBody>
        </p:sp>
        <p:pic>
          <p:nvPicPr>
            <p:cNvPr id="32" name="Picture 33" descr="MCj04352420000[1]"/>
            <p:cNvPicPr>
              <a:picLocks noChangeAspect="1" noChangeArrowheads="1"/>
            </p:cNvPicPr>
            <p:nvPr/>
          </p:nvPicPr>
          <p:blipFill>
            <a:blip r:embed="rId2" cstate="print"/>
            <a:srcRect/>
            <a:stretch>
              <a:fillRect/>
            </a:stretch>
          </p:blipFill>
          <p:spPr bwMode="auto">
            <a:xfrm>
              <a:off x="6515100" y="2667000"/>
              <a:ext cx="719138" cy="1447800"/>
            </a:xfrm>
            <a:prstGeom prst="rect">
              <a:avLst/>
            </a:prstGeom>
            <a:noFill/>
            <a:ln w="9525">
              <a:noFill/>
              <a:miter lim="800000"/>
              <a:headEnd/>
              <a:tailEnd/>
            </a:ln>
          </p:spPr>
        </p:pic>
        <p:pic>
          <p:nvPicPr>
            <p:cNvPr id="33" name="Picture 33" descr="MCj04352420000[1]"/>
            <p:cNvPicPr>
              <a:picLocks noChangeAspect="1" noChangeArrowheads="1"/>
            </p:cNvPicPr>
            <p:nvPr/>
          </p:nvPicPr>
          <p:blipFill>
            <a:blip r:embed="rId2" cstate="print"/>
            <a:srcRect/>
            <a:stretch>
              <a:fillRect/>
            </a:stretch>
          </p:blipFill>
          <p:spPr bwMode="auto">
            <a:xfrm>
              <a:off x="6146800" y="2667000"/>
              <a:ext cx="719138" cy="1447800"/>
            </a:xfrm>
            <a:prstGeom prst="rect">
              <a:avLst/>
            </a:prstGeom>
            <a:noFill/>
            <a:ln w="9525">
              <a:noFill/>
              <a:miter lim="800000"/>
              <a:headEnd/>
              <a:tailEnd/>
            </a:ln>
          </p:spPr>
        </p:pic>
        <p:pic>
          <p:nvPicPr>
            <p:cNvPr id="34" name="Picture 33" descr="MCj04352420000[1]"/>
            <p:cNvPicPr>
              <a:picLocks noChangeAspect="1" noChangeArrowheads="1"/>
            </p:cNvPicPr>
            <p:nvPr/>
          </p:nvPicPr>
          <p:blipFill>
            <a:blip r:embed="rId2" cstate="print"/>
            <a:srcRect/>
            <a:stretch>
              <a:fillRect/>
            </a:stretch>
          </p:blipFill>
          <p:spPr bwMode="auto">
            <a:xfrm>
              <a:off x="5778500" y="2667000"/>
              <a:ext cx="719138" cy="1447800"/>
            </a:xfrm>
            <a:prstGeom prst="rect">
              <a:avLst/>
            </a:prstGeom>
            <a:noFill/>
            <a:ln w="9525">
              <a:noFill/>
              <a:miter lim="800000"/>
              <a:headEnd/>
              <a:tailEnd/>
            </a:ln>
          </p:spPr>
        </p:pic>
      </p:grpSp>
      <p:pic>
        <p:nvPicPr>
          <p:cNvPr id="35" name="Picture 3" descr="MCj04114760000[1]"/>
          <p:cNvPicPr>
            <a:picLocks noChangeAspect="1" noChangeArrowheads="1"/>
          </p:cNvPicPr>
          <p:nvPr/>
        </p:nvPicPr>
        <p:blipFill>
          <a:blip r:embed="rId3" cstate="print"/>
          <a:srcRect/>
          <a:stretch>
            <a:fillRect/>
          </a:stretch>
        </p:blipFill>
        <p:spPr bwMode="auto">
          <a:xfrm>
            <a:off x="685800" y="2514600"/>
            <a:ext cx="1971675" cy="1466850"/>
          </a:xfrm>
          <a:prstGeom prst="rect">
            <a:avLst/>
          </a:prstGeom>
          <a:noFill/>
          <a:ln w="9525">
            <a:noFill/>
            <a:miter lim="800000"/>
            <a:headEnd/>
            <a:tailEnd/>
          </a:ln>
        </p:spPr>
      </p:pic>
      <p:sp>
        <p:nvSpPr>
          <p:cNvPr id="36" name="TextBox 12"/>
          <p:cNvSpPr txBox="1">
            <a:spLocks noChangeArrowheads="1"/>
          </p:cNvSpPr>
          <p:nvPr/>
        </p:nvSpPr>
        <p:spPr bwMode="auto">
          <a:xfrm>
            <a:off x="1371600" y="4038600"/>
            <a:ext cx="652643" cy="369332"/>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baseline="0" noProof="0" dirty="0" smtClean="0">
                <a:ln>
                  <a:noFill/>
                </a:ln>
                <a:solidFill>
                  <a:sysClr val="windowText" lastClr="000000"/>
                </a:solidFill>
                <a:effectLst/>
                <a:uLnTx/>
                <a:uFillTx/>
                <a:latin typeface="Gill Sans"/>
                <a:cs typeface="Gill Sans"/>
              </a:rPr>
              <a:t>You</a:t>
            </a:r>
          </a:p>
        </p:txBody>
      </p:sp>
      <p:sp>
        <p:nvSpPr>
          <p:cNvPr id="37" name="Curved Down Arrow 36"/>
          <p:cNvSpPr>
            <a:spLocks noChangeArrowheads="1"/>
          </p:cNvSpPr>
          <p:nvPr/>
        </p:nvSpPr>
        <p:spPr bwMode="auto">
          <a:xfrm>
            <a:off x="2590800" y="1600200"/>
            <a:ext cx="3429000" cy="762000"/>
          </a:xfrm>
          <a:prstGeom prst="curvedDownArrow">
            <a:avLst>
              <a:gd name="adj1" fmla="val 25000"/>
              <a:gd name="adj2" fmla="val 50000"/>
              <a:gd name="adj3" fmla="val 25000"/>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latin typeface="Gill Sans"/>
              <a:cs typeface="Gill Sans"/>
            </a:endParaRPr>
          </a:p>
        </p:txBody>
      </p:sp>
      <p:sp>
        <p:nvSpPr>
          <p:cNvPr id="38" name="Curved Down Arrow 37"/>
          <p:cNvSpPr>
            <a:spLocks noChangeArrowheads="1"/>
          </p:cNvSpPr>
          <p:nvPr/>
        </p:nvSpPr>
        <p:spPr bwMode="auto">
          <a:xfrm rot="10800000">
            <a:off x="2590800" y="4267200"/>
            <a:ext cx="3429000" cy="762000"/>
          </a:xfrm>
          <a:prstGeom prst="curvedDownArrow">
            <a:avLst>
              <a:gd name="adj1" fmla="val 25000"/>
              <a:gd name="adj2" fmla="val 50000"/>
              <a:gd name="adj3" fmla="val 25000"/>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latin typeface="Gill Sans"/>
              <a:cs typeface="Gill Sans"/>
            </a:endParaRPr>
          </a:p>
        </p:txBody>
      </p:sp>
      <p:sp>
        <p:nvSpPr>
          <p:cNvPr id="39" name="Right Arrow 38"/>
          <p:cNvSpPr>
            <a:spLocks noChangeArrowheads="1"/>
          </p:cNvSpPr>
          <p:nvPr/>
        </p:nvSpPr>
        <p:spPr bwMode="auto">
          <a:xfrm>
            <a:off x="3124200" y="3124200"/>
            <a:ext cx="2286000" cy="304800"/>
          </a:xfrm>
          <a:prstGeom prst="rightArrow">
            <a:avLst>
              <a:gd name="adj1" fmla="val 50000"/>
              <a:gd name="adj2" fmla="val 50000"/>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latin typeface="Gill Sans"/>
              <a:cs typeface="Gill Sans"/>
            </a:endParaRPr>
          </a:p>
        </p:txBody>
      </p:sp>
      <p:sp>
        <p:nvSpPr>
          <p:cNvPr id="40" name="TextBox 39"/>
          <p:cNvSpPr txBox="1">
            <a:spLocks noChangeArrowheads="1"/>
          </p:cNvSpPr>
          <p:nvPr/>
        </p:nvSpPr>
        <p:spPr bwMode="auto">
          <a:xfrm>
            <a:off x="5510213" y="1459468"/>
            <a:ext cx="2381181" cy="369332"/>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chemeClr val="bg1"/>
                </a:solidFill>
                <a:effectLst/>
                <a:uLnTx/>
                <a:uFillTx/>
                <a:latin typeface="Gill Sans"/>
                <a:cs typeface="Gill Sans"/>
              </a:rPr>
              <a:t>1. Load data into HDFS</a:t>
            </a:r>
          </a:p>
        </p:txBody>
      </p:sp>
      <p:sp>
        <p:nvSpPr>
          <p:cNvPr id="41" name="TextBox 40"/>
          <p:cNvSpPr txBox="1">
            <a:spLocks noChangeArrowheads="1"/>
          </p:cNvSpPr>
          <p:nvPr/>
        </p:nvSpPr>
        <p:spPr bwMode="auto">
          <a:xfrm>
            <a:off x="1443038" y="2362200"/>
            <a:ext cx="2368444" cy="369332"/>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chemeClr val="bg1"/>
                </a:solidFill>
                <a:effectLst/>
                <a:uLnTx/>
                <a:uFillTx/>
                <a:latin typeface="Gill Sans"/>
                <a:cs typeface="Gill Sans"/>
              </a:rPr>
              <a:t>2. Develop code locally</a:t>
            </a:r>
          </a:p>
        </p:txBody>
      </p:sp>
      <p:sp>
        <p:nvSpPr>
          <p:cNvPr id="42" name="TextBox 41"/>
          <p:cNvSpPr txBox="1">
            <a:spLocks noChangeArrowheads="1"/>
          </p:cNvSpPr>
          <p:nvPr/>
        </p:nvSpPr>
        <p:spPr bwMode="auto">
          <a:xfrm>
            <a:off x="3048000" y="3395663"/>
            <a:ext cx="2567380" cy="369332"/>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chemeClr val="bg1"/>
                </a:solidFill>
                <a:effectLst/>
                <a:uLnTx/>
                <a:uFillTx/>
                <a:latin typeface="Gill Sans"/>
                <a:cs typeface="Gill Sans"/>
              </a:rPr>
              <a:t>3. Submit MapReduce job</a:t>
            </a:r>
          </a:p>
        </p:txBody>
      </p:sp>
      <p:sp>
        <p:nvSpPr>
          <p:cNvPr id="43" name="TextBox 42"/>
          <p:cNvSpPr txBox="1">
            <a:spLocks noChangeArrowheads="1"/>
          </p:cNvSpPr>
          <p:nvPr/>
        </p:nvSpPr>
        <p:spPr bwMode="auto">
          <a:xfrm>
            <a:off x="3048000" y="3657600"/>
            <a:ext cx="2223686" cy="369332"/>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chemeClr val="bg1"/>
                </a:solidFill>
                <a:effectLst/>
                <a:uLnTx/>
                <a:uFillTx/>
                <a:latin typeface="Gill Sans"/>
                <a:cs typeface="Gill Sans"/>
              </a:rPr>
              <a:t>3a. Go back to Step 2</a:t>
            </a:r>
          </a:p>
        </p:txBody>
      </p:sp>
      <p:sp>
        <p:nvSpPr>
          <p:cNvPr id="44" name="TextBox 43"/>
          <p:cNvSpPr txBox="1">
            <a:spLocks noChangeArrowheads="1"/>
          </p:cNvSpPr>
          <p:nvPr/>
        </p:nvSpPr>
        <p:spPr bwMode="auto">
          <a:xfrm>
            <a:off x="5510213" y="4826000"/>
            <a:ext cx="2799790" cy="369332"/>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0" kern="0" dirty="0" smtClean="0">
                <a:solidFill>
                  <a:schemeClr val="bg1"/>
                </a:solidFill>
                <a:latin typeface="Gill Sans"/>
                <a:cs typeface="Gill Sans"/>
              </a:rPr>
              <a:t>4. Retrieve data from HDFS</a:t>
            </a:r>
          </a:p>
        </p:txBody>
      </p:sp>
    </p:spTree>
    <p:extLst>
      <p:ext uri="{BB962C8B-B14F-4D97-AF65-F5344CB8AC3E}">
        <p14:creationId xmlns:p14="http://schemas.microsoft.com/office/powerpoint/2010/main" val="382218593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p:bldP spid="41" grpId="0"/>
      <p:bldP spid="42" grpId="0"/>
      <p:bldP spid="43" grpId="0"/>
      <p:bldP spid="4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Recommended Workflow</a:t>
            </a:r>
            <a:endParaRPr lang="en-US" dirty="0"/>
          </a:p>
        </p:txBody>
      </p:sp>
      <p:sp>
        <p:nvSpPr>
          <p:cNvPr id="4" name="Content Placeholder 3"/>
          <p:cNvSpPr>
            <a:spLocks noGrp="1"/>
          </p:cNvSpPr>
          <p:nvPr>
            <p:ph idx="1"/>
          </p:nvPr>
        </p:nvSpPr>
        <p:spPr/>
        <p:txBody>
          <a:bodyPr/>
          <a:lstStyle/>
          <a:p>
            <a:r>
              <a:rPr lang="en-US" dirty="0" smtClean="0"/>
              <a:t>Here’s how I work:</a:t>
            </a:r>
          </a:p>
          <a:p>
            <a:pPr lvl="1"/>
            <a:r>
              <a:rPr lang="en-US" dirty="0" smtClean="0"/>
              <a:t>Develop code in Eclipse on host machine</a:t>
            </a:r>
          </a:p>
          <a:p>
            <a:pPr lvl="1"/>
            <a:r>
              <a:rPr lang="en-US" dirty="0" smtClean="0"/>
              <a:t>Build distribution on host machine</a:t>
            </a:r>
          </a:p>
          <a:p>
            <a:pPr lvl="1"/>
            <a:r>
              <a:rPr lang="en-US" dirty="0" smtClean="0"/>
              <a:t>Check out copy of code on VM</a:t>
            </a:r>
          </a:p>
          <a:p>
            <a:pPr lvl="1"/>
            <a:r>
              <a:rPr lang="en-US" dirty="0" smtClean="0"/>
              <a:t>Copy (i.e., </a:t>
            </a:r>
            <a:r>
              <a:rPr lang="en-US" dirty="0" err="1" smtClean="0"/>
              <a:t>scp</a:t>
            </a:r>
            <a:r>
              <a:rPr lang="en-US" dirty="0" smtClean="0"/>
              <a:t>) jars over to VM (in same directory structure)</a:t>
            </a:r>
          </a:p>
          <a:p>
            <a:pPr lvl="1"/>
            <a:r>
              <a:rPr lang="en-US" dirty="0" smtClean="0"/>
              <a:t>Run job on VM</a:t>
            </a:r>
          </a:p>
          <a:p>
            <a:pPr lvl="1"/>
            <a:r>
              <a:rPr lang="en-US" dirty="0" smtClean="0"/>
              <a:t>Iterate</a:t>
            </a:r>
          </a:p>
          <a:p>
            <a:pPr lvl="1"/>
            <a:r>
              <a:rPr lang="en-US" dirty="0" smtClean="0"/>
              <a:t>…</a:t>
            </a:r>
          </a:p>
          <a:p>
            <a:pPr lvl="1"/>
            <a:r>
              <a:rPr lang="en-US" dirty="0" smtClean="0"/>
              <a:t>Commit code on host machine and push</a:t>
            </a:r>
          </a:p>
          <a:p>
            <a:pPr lvl="1"/>
            <a:r>
              <a:rPr lang="en-US" dirty="0" smtClean="0"/>
              <a:t>Pull from inside VM, verify</a:t>
            </a:r>
          </a:p>
          <a:p>
            <a:r>
              <a:rPr lang="en-US" dirty="0" smtClean="0"/>
              <a:t>Avoid using the UI of the VM</a:t>
            </a:r>
          </a:p>
          <a:p>
            <a:pPr lvl="1"/>
            <a:r>
              <a:rPr lang="en-US" dirty="0" smtClean="0"/>
              <a:t>Directly </a:t>
            </a:r>
            <a:r>
              <a:rPr lang="en-US" dirty="0" err="1" smtClean="0"/>
              <a:t>ssh</a:t>
            </a:r>
            <a:r>
              <a:rPr lang="en-US" dirty="0" smtClean="0"/>
              <a:t> into the VM</a:t>
            </a:r>
            <a:endParaRPr lang="en-US" dirty="0"/>
          </a:p>
        </p:txBody>
      </p:sp>
    </p:spTree>
    <p:extLst>
      <p:ext uri="{BB962C8B-B14F-4D97-AF65-F5344CB8AC3E}">
        <p14:creationId xmlns:p14="http://schemas.microsoft.com/office/powerpoint/2010/main" val="21679293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GC_4414_(NASA-med).jpg"/>
          <p:cNvPicPr>
            <a:picLocks noChangeAspect="1"/>
          </p:cNvPicPr>
          <p:nvPr/>
        </p:nvPicPr>
        <p:blipFill>
          <a:blip r:embed="rId2" cstate="print"/>
          <a:stretch>
            <a:fillRect/>
          </a:stretch>
        </p:blipFill>
        <p:spPr>
          <a:xfrm>
            <a:off x="-76200" y="-304800"/>
            <a:ext cx="9231513" cy="7620000"/>
          </a:xfrm>
          <a:prstGeom prst="rect">
            <a:avLst/>
          </a:prstGeom>
        </p:spPr>
      </p:pic>
      <p:sp>
        <p:nvSpPr>
          <p:cNvPr id="4" name="TextBox 3"/>
          <p:cNvSpPr txBox="1">
            <a:spLocks noChangeArrowheads="1"/>
          </p:cNvSpPr>
          <p:nvPr/>
        </p:nvSpPr>
        <p:spPr bwMode="auto">
          <a:xfrm>
            <a:off x="0" y="6611938"/>
            <a:ext cx="2667000" cy="246221"/>
          </a:xfrm>
          <a:prstGeom prst="rect">
            <a:avLst/>
          </a:prstGeom>
          <a:noFill/>
          <a:ln w="9525">
            <a:noFill/>
            <a:miter lim="800000"/>
            <a:headEnd/>
            <a:tailEnd/>
          </a:ln>
        </p:spPr>
        <p:txBody>
          <a:bodyPr wrap="square">
            <a:spAutoFit/>
          </a:bodyPr>
          <a:lstStyle/>
          <a:p>
            <a:r>
              <a:rPr lang="en-US" sz="1000" b="0" dirty="0"/>
              <a:t>Source:</a:t>
            </a:r>
            <a:r>
              <a:rPr lang="en-US" sz="1000" b="0" dirty="0" smtClean="0"/>
              <a:t> Wikipedia (Galaxy)</a:t>
            </a:r>
            <a:endParaRPr lang="en-US" sz="1000" b="0" dirty="0"/>
          </a:p>
        </p:txBody>
      </p:sp>
    </p:spTree>
    <p:extLst>
      <p:ext uri="{BB962C8B-B14F-4D97-AF65-F5344CB8AC3E}">
        <p14:creationId xmlns:p14="http://schemas.microsoft.com/office/powerpoint/2010/main" val="34914798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Debugging Hadoop</a:t>
            </a:r>
            <a:endParaRPr lang="en-US" dirty="0"/>
          </a:p>
        </p:txBody>
      </p:sp>
      <p:sp>
        <p:nvSpPr>
          <p:cNvPr id="4" name="Content Placeholder 3"/>
          <p:cNvSpPr>
            <a:spLocks noGrp="1"/>
          </p:cNvSpPr>
          <p:nvPr>
            <p:ph idx="1"/>
          </p:nvPr>
        </p:nvSpPr>
        <p:spPr/>
        <p:txBody>
          <a:bodyPr/>
          <a:lstStyle/>
          <a:p>
            <a:r>
              <a:rPr lang="en-US" dirty="0" smtClean="0"/>
              <a:t>First, take a deep breath</a:t>
            </a:r>
          </a:p>
          <a:p>
            <a:r>
              <a:rPr lang="en-US" dirty="0" smtClean="0"/>
              <a:t>Start small, start locally</a:t>
            </a:r>
          </a:p>
          <a:p>
            <a:r>
              <a:rPr lang="en-US" dirty="0" smtClean="0"/>
              <a:t>Build incrementally</a:t>
            </a:r>
          </a:p>
        </p:txBody>
      </p:sp>
    </p:spTree>
    <p:extLst>
      <p:ext uri="{BB962C8B-B14F-4D97-AF65-F5344CB8AC3E}">
        <p14:creationId xmlns:p14="http://schemas.microsoft.com/office/powerpoint/2010/main" val="14995462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 Execution Environments</a:t>
            </a:r>
            <a:endParaRPr lang="en-US" dirty="0"/>
          </a:p>
        </p:txBody>
      </p:sp>
      <p:sp>
        <p:nvSpPr>
          <p:cNvPr id="3" name="Content Placeholder 2"/>
          <p:cNvSpPr>
            <a:spLocks noGrp="1"/>
          </p:cNvSpPr>
          <p:nvPr>
            <p:ph idx="1"/>
          </p:nvPr>
        </p:nvSpPr>
        <p:spPr/>
        <p:txBody>
          <a:bodyPr/>
          <a:lstStyle/>
          <a:p>
            <a:r>
              <a:rPr lang="en-US" dirty="0" smtClean="0"/>
              <a:t>Different ways to run code:</a:t>
            </a:r>
          </a:p>
          <a:p>
            <a:pPr lvl="1"/>
            <a:r>
              <a:rPr lang="en-US" dirty="0" smtClean="0"/>
              <a:t>Plain Java</a:t>
            </a:r>
          </a:p>
          <a:p>
            <a:pPr lvl="1"/>
            <a:r>
              <a:rPr lang="en-US" dirty="0" smtClean="0"/>
              <a:t>Local (standalone) mode</a:t>
            </a:r>
          </a:p>
          <a:p>
            <a:pPr lvl="1"/>
            <a:r>
              <a:rPr lang="en-US" dirty="0" smtClean="0"/>
              <a:t>Pseudo-distributed mode</a:t>
            </a:r>
          </a:p>
          <a:p>
            <a:pPr lvl="1"/>
            <a:r>
              <a:rPr lang="en-US" dirty="0" smtClean="0"/>
              <a:t>Fully-distributed mode</a:t>
            </a:r>
          </a:p>
          <a:p>
            <a:r>
              <a:rPr lang="en-US" dirty="0" smtClean="0"/>
              <a:t>Learn what’s good for what</a:t>
            </a:r>
          </a:p>
          <a:p>
            <a:endParaRPr lang="en-US" dirty="0"/>
          </a:p>
        </p:txBody>
      </p:sp>
    </p:spTree>
    <p:extLst>
      <p:ext uri="{BB962C8B-B14F-4D97-AF65-F5344CB8AC3E}">
        <p14:creationId xmlns:p14="http://schemas.microsoft.com/office/powerpoint/2010/main" val="16587640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Hadoop Debugging Strategies</a:t>
            </a:r>
            <a:endParaRPr lang="en-US" dirty="0"/>
          </a:p>
        </p:txBody>
      </p:sp>
      <p:sp>
        <p:nvSpPr>
          <p:cNvPr id="3" name="Content Placeholder 2"/>
          <p:cNvSpPr>
            <a:spLocks noGrp="1"/>
          </p:cNvSpPr>
          <p:nvPr>
            <p:ph idx="1"/>
          </p:nvPr>
        </p:nvSpPr>
        <p:spPr/>
        <p:txBody>
          <a:bodyPr/>
          <a:lstStyle/>
          <a:p>
            <a:r>
              <a:rPr lang="en-US" dirty="0" smtClean="0"/>
              <a:t>Good </a:t>
            </a:r>
            <a:r>
              <a:rPr lang="en-US" dirty="0" err="1" smtClean="0"/>
              <a:t>ol</a:t>
            </a:r>
            <a:r>
              <a:rPr lang="en-US" dirty="0" smtClean="0"/>
              <a:t>’ </a:t>
            </a:r>
            <a:r>
              <a:rPr lang="en-US" dirty="0" err="1" smtClean="0"/>
              <a:t>System.out.println</a:t>
            </a:r>
            <a:endParaRPr lang="en-US" dirty="0" smtClean="0"/>
          </a:p>
          <a:p>
            <a:pPr lvl="1"/>
            <a:r>
              <a:rPr lang="en-US" dirty="0" smtClean="0"/>
              <a:t>Learn </a:t>
            </a:r>
            <a:r>
              <a:rPr lang="en-US" dirty="0"/>
              <a:t>to use the </a:t>
            </a:r>
            <a:r>
              <a:rPr lang="en-US" dirty="0" err="1"/>
              <a:t>webapp</a:t>
            </a:r>
            <a:r>
              <a:rPr lang="en-US" dirty="0"/>
              <a:t> to access logs</a:t>
            </a:r>
          </a:p>
          <a:p>
            <a:pPr lvl="1"/>
            <a:r>
              <a:rPr lang="en-US" dirty="0" smtClean="0"/>
              <a:t>Logging </a:t>
            </a:r>
            <a:r>
              <a:rPr lang="en-US" dirty="0"/>
              <a:t>preferred over </a:t>
            </a:r>
            <a:r>
              <a:rPr lang="en-US" dirty="0" err="1" smtClean="0"/>
              <a:t>System.out.println</a:t>
            </a:r>
            <a:endParaRPr lang="en-US" dirty="0" smtClean="0"/>
          </a:p>
          <a:p>
            <a:pPr lvl="1"/>
            <a:r>
              <a:rPr lang="en-US" dirty="0" smtClean="0"/>
              <a:t>Be careful how much you log!</a:t>
            </a:r>
          </a:p>
          <a:p>
            <a:r>
              <a:rPr lang="en-US" dirty="0" smtClean="0"/>
              <a:t>Fail </a:t>
            </a:r>
            <a:r>
              <a:rPr lang="en-US" dirty="0"/>
              <a:t>on </a:t>
            </a:r>
            <a:r>
              <a:rPr lang="en-US" dirty="0" smtClean="0"/>
              <a:t>success</a:t>
            </a:r>
          </a:p>
          <a:p>
            <a:pPr lvl="1"/>
            <a:r>
              <a:rPr lang="en-US" dirty="0" smtClean="0"/>
              <a:t>Throw </a:t>
            </a:r>
            <a:r>
              <a:rPr lang="en-US" dirty="0" err="1"/>
              <a:t>RuntimeExceptions</a:t>
            </a:r>
            <a:r>
              <a:rPr lang="en-US" dirty="0"/>
              <a:t> and capture state</a:t>
            </a:r>
          </a:p>
          <a:p>
            <a:r>
              <a:rPr lang="en-US" dirty="0" smtClean="0"/>
              <a:t>Programming is still programming</a:t>
            </a:r>
          </a:p>
          <a:p>
            <a:pPr lvl="1"/>
            <a:r>
              <a:rPr lang="en-US" dirty="0" smtClean="0"/>
              <a:t>Use Hadoop as the “glue”</a:t>
            </a:r>
          </a:p>
          <a:p>
            <a:pPr lvl="1"/>
            <a:r>
              <a:rPr lang="en-US" dirty="0" smtClean="0"/>
              <a:t>Implement </a:t>
            </a:r>
            <a:r>
              <a:rPr lang="en-US" dirty="0"/>
              <a:t>core functionality outside mappers and </a:t>
            </a:r>
            <a:r>
              <a:rPr lang="en-US" dirty="0" smtClean="0"/>
              <a:t>reducers</a:t>
            </a:r>
            <a:endParaRPr lang="en-US" dirty="0"/>
          </a:p>
          <a:p>
            <a:pPr lvl="1"/>
            <a:r>
              <a:rPr lang="en-US" dirty="0" smtClean="0"/>
              <a:t>Independently test (e.g., unit testing)</a:t>
            </a:r>
          </a:p>
          <a:p>
            <a:pPr lvl="1"/>
            <a:r>
              <a:rPr lang="en-US" dirty="0" smtClean="0"/>
              <a:t>Compose (tested) components in mappers and reducers</a:t>
            </a:r>
            <a:endParaRPr lang="en-US" dirty="0"/>
          </a:p>
          <a:p>
            <a:endParaRPr lang="en-US" dirty="0"/>
          </a:p>
        </p:txBody>
      </p:sp>
    </p:spTree>
    <p:extLst>
      <p:ext uri="{BB962C8B-B14F-4D97-AF65-F5344CB8AC3E}">
        <p14:creationId xmlns:p14="http://schemas.microsoft.com/office/powerpoint/2010/main" val="426512500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itennoj_honbo_garden06s3200.jpg"/>
          <p:cNvPicPr>
            <a:picLocks noChangeAspect="1"/>
          </p:cNvPicPr>
          <p:nvPr/>
        </p:nvPicPr>
        <p:blipFill>
          <a:blip r:embed="rId2" cstate="print"/>
          <a:stretch>
            <a:fillRect/>
          </a:stretch>
        </p:blipFill>
        <p:spPr>
          <a:xfrm>
            <a:off x="-550688" y="0"/>
            <a:ext cx="10245376" cy="6857999"/>
          </a:xfrm>
          <a:prstGeom prst="rect">
            <a:avLst/>
          </a:prstGeom>
        </p:spPr>
      </p:pic>
      <p:sp>
        <p:nvSpPr>
          <p:cNvPr id="5" name="TextBox 3"/>
          <p:cNvSpPr txBox="1">
            <a:spLocks noChangeArrowheads="1"/>
          </p:cNvSpPr>
          <p:nvPr/>
        </p:nvSpPr>
        <p:spPr bwMode="auto">
          <a:xfrm>
            <a:off x="0" y="6611938"/>
            <a:ext cx="2743200" cy="246221"/>
          </a:xfrm>
          <a:prstGeom prst="rect">
            <a:avLst/>
          </a:prstGeom>
          <a:noFill/>
          <a:ln w="9525">
            <a:noFill/>
            <a:miter lim="800000"/>
            <a:headEnd/>
            <a:tailEnd/>
          </a:ln>
        </p:spPr>
        <p:txBody>
          <a:bodyPr wrap="square">
            <a:spAutoFit/>
          </a:bodyPr>
          <a:lstStyle/>
          <a:p>
            <a:r>
              <a:rPr lang="en-US" sz="1000" b="0" dirty="0">
                <a:solidFill>
                  <a:srgbClr val="FFFFFF"/>
                </a:solidFill>
              </a:rPr>
              <a:t>Source: </a:t>
            </a:r>
            <a:r>
              <a:rPr lang="en-US" sz="1000" b="0" dirty="0" smtClean="0">
                <a:solidFill>
                  <a:srgbClr val="FFFFFF"/>
                </a:solidFill>
              </a:rPr>
              <a:t>Wikipedia (Japanese rock garden)</a:t>
            </a:r>
            <a:endParaRPr lang="en-US" sz="1000" b="0" dirty="0">
              <a:solidFill>
                <a:srgbClr val="FFFFFF"/>
              </a:solidFill>
            </a:endParaRPr>
          </a:p>
        </p:txBody>
      </p:sp>
      <p:sp>
        <p:nvSpPr>
          <p:cNvPr id="6" name="Title 3"/>
          <p:cNvSpPr txBox="1">
            <a:spLocks/>
          </p:cNvSpPr>
          <p:nvPr/>
        </p:nvSpPr>
        <p:spPr>
          <a:xfrm>
            <a:off x="0" y="2476500"/>
            <a:ext cx="9144000" cy="1028700"/>
          </a:xfrm>
          <a:prstGeom prst="rect">
            <a:avLst/>
          </a:prstGeom>
        </p:spPr>
        <p:txBody>
          <a:bodyPr/>
          <a:lstStyle>
            <a:lvl1pPr algn="l" rtl="0" eaLnBrk="0" fontAlgn="base" hangingPunct="0">
              <a:spcBef>
                <a:spcPct val="0"/>
              </a:spcBef>
              <a:spcAft>
                <a:spcPct val="0"/>
              </a:spcAft>
              <a:defRPr sz="3200" b="1" baseline="0">
                <a:solidFill>
                  <a:schemeClr val="bg1"/>
                </a:solidFill>
                <a:latin typeface="Gill Sans"/>
                <a:ea typeface="+mj-ea"/>
                <a:cs typeface="Gill Sans"/>
              </a:defRPr>
            </a:lvl1pPr>
            <a:lvl2pPr algn="l" rtl="0" eaLnBrk="0" fontAlgn="base" hangingPunct="0">
              <a:spcBef>
                <a:spcPct val="0"/>
              </a:spcBef>
              <a:spcAft>
                <a:spcPct val="0"/>
              </a:spcAft>
              <a:defRPr sz="3200">
                <a:solidFill>
                  <a:schemeClr val="tx1"/>
                </a:solidFill>
                <a:latin typeface="Arial Black" pitchFamily="34" charset="0"/>
              </a:defRPr>
            </a:lvl2pPr>
            <a:lvl3pPr algn="l" rtl="0" eaLnBrk="0" fontAlgn="base" hangingPunct="0">
              <a:spcBef>
                <a:spcPct val="0"/>
              </a:spcBef>
              <a:spcAft>
                <a:spcPct val="0"/>
              </a:spcAft>
              <a:defRPr sz="3200">
                <a:solidFill>
                  <a:schemeClr val="tx1"/>
                </a:solidFill>
                <a:latin typeface="Arial Black" pitchFamily="34" charset="0"/>
              </a:defRPr>
            </a:lvl3pPr>
            <a:lvl4pPr algn="l" rtl="0" eaLnBrk="0" fontAlgn="base" hangingPunct="0">
              <a:spcBef>
                <a:spcPct val="0"/>
              </a:spcBef>
              <a:spcAft>
                <a:spcPct val="0"/>
              </a:spcAft>
              <a:defRPr sz="3200">
                <a:solidFill>
                  <a:schemeClr val="tx1"/>
                </a:solidFill>
                <a:latin typeface="Arial Black" pitchFamily="34" charset="0"/>
              </a:defRPr>
            </a:lvl4pPr>
            <a:lvl5pPr algn="l" rtl="0" eaLnBrk="0" fontAlgn="base" hangingPunct="0">
              <a:spcBef>
                <a:spcPct val="0"/>
              </a:spcBef>
              <a:spcAft>
                <a:spcPct val="0"/>
              </a:spcAft>
              <a:defRPr sz="3200">
                <a:solidFill>
                  <a:schemeClr val="tx1"/>
                </a:solidFill>
                <a:latin typeface="Arial Black" pitchFamily="34" charset="0"/>
              </a:defRPr>
            </a:lvl5pPr>
            <a:lvl6pPr marL="457130" algn="l" rtl="0" fontAlgn="base">
              <a:spcBef>
                <a:spcPct val="0"/>
              </a:spcBef>
              <a:spcAft>
                <a:spcPct val="0"/>
              </a:spcAft>
              <a:defRPr sz="3200">
                <a:solidFill>
                  <a:srgbClr val="663300"/>
                </a:solidFill>
                <a:latin typeface="Arial Black" pitchFamily="34" charset="0"/>
              </a:defRPr>
            </a:lvl6pPr>
            <a:lvl7pPr marL="914259" algn="l" rtl="0" fontAlgn="base">
              <a:spcBef>
                <a:spcPct val="0"/>
              </a:spcBef>
              <a:spcAft>
                <a:spcPct val="0"/>
              </a:spcAft>
              <a:defRPr sz="3200">
                <a:solidFill>
                  <a:srgbClr val="663300"/>
                </a:solidFill>
                <a:latin typeface="Arial Black" pitchFamily="34" charset="0"/>
              </a:defRPr>
            </a:lvl7pPr>
            <a:lvl8pPr marL="1371390" algn="l" rtl="0" fontAlgn="base">
              <a:spcBef>
                <a:spcPct val="0"/>
              </a:spcBef>
              <a:spcAft>
                <a:spcPct val="0"/>
              </a:spcAft>
              <a:defRPr sz="3200">
                <a:solidFill>
                  <a:srgbClr val="663300"/>
                </a:solidFill>
                <a:latin typeface="Arial Black" pitchFamily="34" charset="0"/>
              </a:defRPr>
            </a:lvl8pPr>
            <a:lvl9pPr marL="1828519" algn="l" rtl="0" fontAlgn="base">
              <a:spcBef>
                <a:spcPct val="0"/>
              </a:spcBef>
              <a:spcAft>
                <a:spcPct val="0"/>
              </a:spcAft>
              <a:defRPr sz="3200">
                <a:solidFill>
                  <a:srgbClr val="663300"/>
                </a:solidFill>
                <a:latin typeface="Arial Black" pitchFamily="34" charset="0"/>
              </a:defRPr>
            </a:lvl9pPr>
          </a:lstStyle>
          <a:p>
            <a:pPr algn="ctr"/>
            <a:r>
              <a:rPr lang="en-US" sz="7200" b="0" dirty="0" smtClean="0">
                <a:solidFill>
                  <a:schemeClr val="tx1"/>
                </a:solidFill>
              </a:rPr>
              <a:t>Questions?</a:t>
            </a:r>
            <a:endParaRPr lang="en-US" sz="7200" b="0" dirty="0">
              <a:solidFill>
                <a:schemeClr val="tx1"/>
              </a:solidFill>
            </a:endParaRPr>
          </a:p>
        </p:txBody>
      </p:sp>
    </p:spTree>
    <p:extLst>
      <p:ext uri="{BB962C8B-B14F-4D97-AF65-F5344CB8AC3E}">
        <p14:creationId xmlns:p14="http://schemas.microsoft.com/office/powerpoint/2010/main" val="2161109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p:cNvSpPr txBox="1">
            <a:spLocks noChangeArrowheads="1"/>
          </p:cNvSpPr>
          <p:nvPr/>
        </p:nvSpPr>
        <p:spPr bwMode="auto">
          <a:xfrm>
            <a:off x="0" y="6611938"/>
            <a:ext cx="2743200" cy="246221"/>
          </a:xfrm>
          <a:prstGeom prst="rect">
            <a:avLst/>
          </a:prstGeom>
          <a:noFill/>
          <a:ln w="9525">
            <a:noFill/>
            <a:miter lim="800000"/>
            <a:headEnd/>
            <a:tailEnd/>
          </a:ln>
        </p:spPr>
        <p:txBody>
          <a:bodyPr wrap="square">
            <a:spAutoFit/>
          </a:bodyPr>
          <a:lstStyle/>
          <a:p>
            <a:r>
              <a:rPr lang="en-US" sz="1000" b="0" dirty="0">
                <a:solidFill>
                  <a:schemeClr val="bg1"/>
                </a:solidFill>
              </a:rPr>
              <a:t>Source: </a:t>
            </a:r>
            <a:r>
              <a:rPr lang="en-US" sz="1000" b="0" dirty="0" smtClean="0">
                <a:solidFill>
                  <a:schemeClr val="bg1"/>
                </a:solidFill>
              </a:rPr>
              <a:t>Wikipedia (DNA)</a:t>
            </a:r>
            <a:endParaRPr lang="en-US" sz="1000" b="0" dirty="0">
              <a:solidFill>
                <a:schemeClr val="bg1"/>
              </a:solidFill>
            </a:endParaRPr>
          </a:p>
        </p:txBody>
      </p:sp>
      <p:pic>
        <p:nvPicPr>
          <p:cNvPr id="7" name="Picture 6" descr="Benzopyrene_DNA_adduct_1JDG.png"/>
          <p:cNvPicPr>
            <a:picLocks noChangeAspect="1"/>
          </p:cNvPicPr>
          <p:nvPr/>
        </p:nvPicPr>
        <p:blipFill>
          <a:blip r:embed="rId2" cstate="print"/>
          <a:stretch>
            <a:fillRect/>
          </a:stretch>
        </p:blipFill>
        <p:spPr>
          <a:xfrm>
            <a:off x="2095500" y="0"/>
            <a:ext cx="4953000" cy="6858000"/>
          </a:xfrm>
          <a:prstGeom prst="rect">
            <a:avLst/>
          </a:prstGeom>
        </p:spPr>
      </p:pic>
    </p:spTree>
    <p:extLst>
      <p:ext uri="{BB962C8B-B14F-4D97-AF65-F5344CB8AC3E}">
        <p14:creationId xmlns:p14="http://schemas.microsoft.com/office/powerpoint/2010/main" val="3500056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Benzopyrene_DNA_adduct_1JDG.png"/>
          <p:cNvPicPr>
            <a:picLocks noChangeAspect="1"/>
          </p:cNvPicPr>
          <p:nvPr/>
        </p:nvPicPr>
        <p:blipFill>
          <a:blip r:embed="rId2" cstate="print"/>
          <a:stretch>
            <a:fillRect/>
          </a:stretch>
        </p:blipFill>
        <p:spPr>
          <a:xfrm>
            <a:off x="152400" y="1676400"/>
            <a:ext cx="1871133" cy="2590800"/>
          </a:xfrm>
          <a:prstGeom prst="rect">
            <a:avLst/>
          </a:prstGeom>
        </p:spPr>
      </p:pic>
      <p:pic>
        <p:nvPicPr>
          <p:cNvPr id="3" name="Picture 8" descr="enlrg-figure3"/>
          <p:cNvPicPr>
            <a:picLocks noChangeAspect="1" noChangeArrowheads="1"/>
          </p:cNvPicPr>
          <p:nvPr/>
        </p:nvPicPr>
        <p:blipFill>
          <a:blip r:embed="rId3" cstate="print"/>
          <a:srcRect/>
          <a:stretch>
            <a:fillRect/>
          </a:stretch>
        </p:blipFill>
        <p:spPr bwMode="auto">
          <a:xfrm>
            <a:off x="2921000" y="2057400"/>
            <a:ext cx="2146300" cy="1676400"/>
          </a:xfrm>
          <a:prstGeom prst="rect">
            <a:avLst/>
          </a:prstGeom>
          <a:noFill/>
          <a:ln w="9525">
            <a:noFill/>
            <a:miter lim="800000"/>
            <a:headEnd/>
            <a:tailEnd/>
          </a:ln>
          <a:effectLst>
            <a:outerShdw dist="38100" dir="2700000" algn="br" rotWithShape="0">
              <a:srgbClr val="808080">
                <a:alpha val="42999"/>
              </a:srgbClr>
            </a:outerShdw>
          </a:effectLst>
        </p:spPr>
      </p:pic>
      <p:sp>
        <p:nvSpPr>
          <p:cNvPr id="5" name="Right Arrow 4"/>
          <p:cNvSpPr>
            <a:spLocks noChangeArrowheads="1"/>
          </p:cNvSpPr>
          <p:nvPr/>
        </p:nvSpPr>
        <p:spPr bwMode="auto">
          <a:xfrm>
            <a:off x="2147888" y="2620963"/>
            <a:ext cx="595312" cy="593725"/>
          </a:xfrm>
          <a:prstGeom prst="rightArrow">
            <a:avLst>
              <a:gd name="adj1" fmla="val 50000"/>
              <a:gd name="adj2" fmla="val 50134"/>
            </a:avLst>
          </a:prstGeom>
          <a:ln>
            <a:headEnd/>
            <a:tailEnd/>
          </a:ln>
        </p:spPr>
        <p:style>
          <a:lnRef idx="0">
            <a:schemeClr val="accent2"/>
          </a:lnRef>
          <a:fillRef idx="3">
            <a:schemeClr val="accent2"/>
          </a:fillRef>
          <a:effectRef idx="3">
            <a:schemeClr val="accent2"/>
          </a:effectRef>
          <a:fontRef idx="minor">
            <a:schemeClr val="lt1"/>
          </a:fontRef>
        </p:style>
        <p:txBody>
          <a:bodyPr/>
          <a:lstStyle/>
          <a:p>
            <a:endParaRPr lang="en-US">
              <a:latin typeface="Gill Sans"/>
              <a:cs typeface="Gill Sans"/>
            </a:endParaRPr>
          </a:p>
        </p:txBody>
      </p:sp>
      <p:sp>
        <p:nvSpPr>
          <p:cNvPr id="6" name="TextBox 5"/>
          <p:cNvSpPr txBox="1"/>
          <p:nvPr/>
        </p:nvSpPr>
        <p:spPr>
          <a:xfrm>
            <a:off x="6030913" y="1600200"/>
            <a:ext cx="2408288" cy="261610"/>
          </a:xfrm>
          <a:prstGeom prst="rect">
            <a:avLst/>
          </a:prstGeom>
          <a:noFill/>
        </p:spPr>
        <p:txBody>
          <a:bodyPr wrap="none">
            <a:spAutoFit/>
          </a:bodyPr>
          <a:lstStyle/>
          <a:p>
            <a:r>
              <a:rPr lang="en-US" sz="1100">
                <a:solidFill>
                  <a:srgbClr val="008000"/>
                </a:solidFill>
                <a:latin typeface="Gill Sans"/>
                <a:cs typeface="Gill Sans"/>
              </a:rPr>
              <a:t>G</a:t>
            </a:r>
            <a:r>
              <a:rPr lang="en-US" sz="1100">
                <a:solidFill>
                  <a:srgbClr val="FF0000"/>
                </a:solidFill>
                <a:latin typeface="Gill Sans"/>
                <a:cs typeface="Gill Sans"/>
              </a:rPr>
              <a:t>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FF6600"/>
                </a:solidFill>
                <a:latin typeface="Gill Sans"/>
                <a:cs typeface="Gill Sans"/>
              </a:rPr>
              <a:t>TT</a:t>
            </a:r>
            <a:r>
              <a:rPr lang="en-US" sz="1100">
                <a:solidFill>
                  <a:srgbClr val="FF0000"/>
                </a:solidFill>
                <a:latin typeface="Gill Sans"/>
                <a:cs typeface="Gill Sans"/>
              </a:rPr>
              <a:t>A</a:t>
            </a:r>
            <a:r>
              <a:rPr lang="en-US" sz="1100">
                <a:solidFill>
                  <a:srgbClr val="0D0DFF"/>
                </a:solidFill>
                <a:latin typeface="Gill Sans"/>
                <a:cs typeface="Gill Sans"/>
              </a:rPr>
              <a:t>C</a:t>
            </a:r>
            <a:r>
              <a:rPr lang="en-US" sz="1100">
                <a:solidFill>
                  <a:srgbClr val="FF6600"/>
                </a:solidFill>
                <a:latin typeface="Gill Sans"/>
                <a:cs typeface="Gill Sans"/>
              </a:rPr>
              <a:t>T</a:t>
            </a:r>
            <a:r>
              <a:rPr lang="en-US" sz="1100">
                <a:solidFill>
                  <a:srgbClr val="FF0000"/>
                </a:solidFill>
                <a:latin typeface="Gill Sans"/>
                <a:cs typeface="Gill Sans"/>
              </a:rPr>
              <a:t>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008000"/>
                </a:solidFill>
                <a:latin typeface="Gill Sans"/>
                <a:cs typeface="Gill Sans"/>
              </a:rPr>
              <a:t>GGG</a:t>
            </a:r>
            <a:r>
              <a:rPr lang="en-US" sz="1100">
                <a:solidFill>
                  <a:srgbClr val="0D0DFF"/>
                </a:solidFill>
                <a:latin typeface="Gill Sans"/>
                <a:cs typeface="Gill Sans"/>
              </a:rPr>
              <a:t>CCCC</a:t>
            </a:r>
            <a:endParaRPr lang="en-US" sz="1100">
              <a:solidFill>
                <a:srgbClr val="FF6600"/>
              </a:solidFill>
              <a:latin typeface="Gill Sans"/>
              <a:cs typeface="Gill Sans"/>
            </a:endParaRPr>
          </a:p>
        </p:txBody>
      </p:sp>
      <p:sp>
        <p:nvSpPr>
          <p:cNvPr id="7" name="TextBox 6"/>
          <p:cNvSpPr txBox="1"/>
          <p:nvPr/>
        </p:nvSpPr>
        <p:spPr>
          <a:xfrm>
            <a:off x="6107113" y="1795463"/>
            <a:ext cx="2295257" cy="261610"/>
          </a:xfrm>
          <a:prstGeom prst="rect">
            <a:avLst/>
          </a:prstGeom>
          <a:noFill/>
        </p:spPr>
        <p:txBody>
          <a:bodyPr wrap="none">
            <a:spAutoFit/>
          </a:bodyPr>
          <a:lstStyle/>
          <a:p>
            <a:r>
              <a:rPr lang="en-US" sz="1100">
                <a:solidFill>
                  <a:srgbClr val="0D0DFF"/>
                </a:solidFill>
                <a:latin typeface="Gill Sans"/>
                <a:cs typeface="Gill Sans"/>
              </a:rPr>
              <a:t>C</a:t>
            </a:r>
            <a:r>
              <a:rPr lang="en-US" sz="1100">
                <a:solidFill>
                  <a:srgbClr val="008000"/>
                </a:solidFill>
                <a:latin typeface="Gill Sans"/>
                <a:cs typeface="Gill Sans"/>
              </a:rPr>
              <a:t>GG</a:t>
            </a:r>
            <a:r>
              <a:rPr lang="en-US" sz="1100">
                <a:solidFill>
                  <a:srgbClr val="FF6600"/>
                </a:solidFill>
                <a:latin typeface="Gill Sans"/>
                <a:cs typeface="Gill Sans"/>
              </a:rPr>
              <a:t>T</a:t>
            </a:r>
            <a:r>
              <a:rPr lang="en-US" sz="1100">
                <a:solidFill>
                  <a:srgbClr val="0D0DFF"/>
                </a:solidFill>
                <a:latin typeface="Gill Sans"/>
                <a:cs typeface="Gill Sans"/>
              </a:rPr>
              <a:t>C</a:t>
            </a:r>
            <a:r>
              <a:rPr lang="en-US" sz="1100">
                <a:solidFill>
                  <a:srgbClr val="FF6600"/>
                </a:solidFill>
                <a:latin typeface="Gill Sans"/>
                <a:cs typeface="Gill Sans"/>
              </a:rPr>
              <a:t>T</a:t>
            </a:r>
            <a:r>
              <a:rPr lang="en-US" sz="1100">
                <a:solidFill>
                  <a:srgbClr val="FF0000"/>
                </a:solidFill>
                <a:latin typeface="Gill Sans"/>
                <a:cs typeface="Gill Sans"/>
              </a:rPr>
              <a:t>AA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FF6600"/>
                </a:solidFill>
                <a:latin typeface="Gill Sans"/>
                <a:cs typeface="Gill Sans"/>
              </a:rPr>
              <a:t>TT</a:t>
            </a:r>
            <a:r>
              <a:rPr lang="en-US" sz="1100">
                <a:solidFill>
                  <a:srgbClr val="FF0000"/>
                </a:solidFill>
                <a:latin typeface="Gill Sans"/>
                <a:cs typeface="Gill Sans"/>
              </a:rPr>
              <a:t>A</a:t>
            </a:r>
            <a:r>
              <a:rPr lang="en-US" sz="1100">
                <a:solidFill>
                  <a:srgbClr val="0D0DFF"/>
                </a:solidFill>
                <a:latin typeface="Gill Sans"/>
                <a:cs typeface="Gill Sans"/>
              </a:rPr>
              <a:t>C</a:t>
            </a:r>
            <a:r>
              <a:rPr lang="en-US" sz="1100">
                <a:solidFill>
                  <a:srgbClr val="FF6600"/>
                </a:solidFill>
                <a:latin typeface="Gill Sans"/>
                <a:cs typeface="Gill Sans"/>
              </a:rPr>
              <a:t>T</a:t>
            </a:r>
            <a:r>
              <a:rPr lang="en-US" sz="1100">
                <a:solidFill>
                  <a:srgbClr val="FF0000"/>
                </a:solidFill>
                <a:latin typeface="Gill Sans"/>
                <a:cs typeface="Gill Sans"/>
              </a:rPr>
              <a:t>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endParaRPr lang="en-US" sz="1100">
              <a:solidFill>
                <a:srgbClr val="FF6600"/>
              </a:solidFill>
              <a:latin typeface="Gill Sans"/>
              <a:cs typeface="Gill Sans"/>
            </a:endParaRPr>
          </a:p>
        </p:txBody>
      </p:sp>
      <p:sp>
        <p:nvSpPr>
          <p:cNvPr id="8" name="TextBox 7"/>
          <p:cNvSpPr txBox="1"/>
          <p:nvPr/>
        </p:nvSpPr>
        <p:spPr>
          <a:xfrm>
            <a:off x="6027738" y="2024063"/>
            <a:ext cx="2308620" cy="261610"/>
          </a:xfrm>
          <a:prstGeom prst="rect">
            <a:avLst/>
          </a:prstGeom>
          <a:noFill/>
        </p:spPr>
        <p:txBody>
          <a:bodyPr wrap="none">
            <a:spAutoFit/>
          </a:bodyPr>
          <a:lstStyle/>
          <a:p>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FF6600"/>
                </a:solidFill>
                <a:latin typeface="Gill Sans"/>
                <a:cs typeface="Gill Sans"/>
              </a:rPr>
              <a:t>TT</a:t>
            </a:r>
            <a:r>
              <a:rPr lang="en-US" sz="1100">
                <a:solidFill>
                  <a:srgbClr val="FF0000"/>
                </a:solidFill>
                <a:latin typeface="Gill Sans"/>
                <a:cs typeface="Gill Sans"/>
              </a:rPr>
              <a:t>A</a:t>
            </a:r>
            <a:r>
              <a:rPr lang="en-US" sz="1100">
                <a:solidFill>
                  <a:srgbClr val="0D0DFF"/>
                </a:solidFill>
                <a:latin typeface="Gill Sans"/>
                <a:cs typeface="Gill Sans"/>
              </a:rPr>
              <a:t>C</a:t>
            </a:r>
            <a:r>
              <a:rPr lang="en-US" sz="1100">
                <a:solidFill>
                  <a:srgbClr val="FF6600"/>
                </a:solidFill>
                <a:latin typeface="Gill Sans"/>
                <a:cs typeface="Gill Sans"/>
              </a:rPr>
              <a:t>T</a:t>
            </a:r>
            <a:r>
              <a:rPr lang="en-US" sz="1100">
                <a:solidFill>
                  <a:srgbClr val="FF0000"/>
                </a:solidFill>
                <a:latin typeface="Gill Sans"/>
                <a:cs typeface="Gill Sans"/>
              </a:rPr>
              <a:t>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008000"/>
                </a:solidFill>
                <a:latin typeface="Gill Sans"/>
                <a:cs typeface="Gill Sans"/>
              </a:rPr>
              <a:t>GGG</a:t>
            </a:r>
            <a:r>
              <a:rPr lang="en-US" sz="1100">
                <a:solidFill>
                  <a:srgbClr val="0D0DFF"/>
                </a:solidFill>
                <a:latin typeface="Gill Sans"/>
                <a:cs typeface="Gill Sans"/>
              </a:rPr>
              <a:t>CCCC</a:t>
            </a:r>
            <a:r>
              <a:rPr lang="en-US" sz="1100">
                <a:solidFill>
                  <a:srgbClr val="FF6600"/>
                </a:solidFill>
                <a:latin typeface="Gill Sans"/>
                <a:cs typeface="Gill Sans"/>
              </a:rPr>
              <a:t>TT</a:t>
            </a:r>
          </a:p>
        </p:txBody>
      </p:sp>
      <p:sp>
        <p:nvSpPr>
          <p:cNvPr id="9" name="TextBox 8"/>
          <p:cNvSpPr txBox="1"/>
          <p:nvPr/>
        </p:nvSpPr>
        <p:spPr>
          <a:xfrm>
            <a:off x="5802313" y="2209800"/>
            <a:ext cx="2629803" cy="261610"/>
          </a:xfrm>
          <a:prstGeom prst="rect">
            <a:avLst/>
          </a:prstGeom>
          <a:noFill/>
        </p:spPr>
        <p:txBody>
          <a:bodyPr wrap="none">
            <a:spAutoFit/>
          </a:bodyPr>
          <a:lstStyle/>
          <a:p>
            <a:r>
              <a:rPr lang="en-US" sz="1100">
                <a:solidFill>
                  <a:srgbClr val="FF0000"/>
                </a:solidFill>
                <a:latin typeface="Gill Sans"/>
                <a:cs typeface="Gill Sans"/>
              </a:rPr>
              <a:t>AA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FF6600"/>
                </a:solidFill>
                <a:latin typeface="Gill Sans"/>
                <a:cs typeface="Gill Sans"/>
              </a:rPr>
              <a:t>TT</a:t>
            </a:r>
            <a:r>
              <a:rPr lang="en-US" sz="1100">
                <a:solidFill>
                  <a:srgbClr val="FF0000"/>
                </a:solidFill>
                <a:latin typeface="Gill Sans"/>
                <a:cs typeface="Gill Sans"/>
              </a:rPr>
              <a:t>A</a:t>
            </a:r>
            <a:r>
              <a:rPr lang="en-US" sz="1100">
                <a:solidFill>
                  <a:srgbClr val="0D0DFF"/>
                </a:solidFill>
                <a:latin typeface="Gill Sans"/>
                <a:cs typeface="Gill Sans"/>
              </a:rPr>
              <a:t>C</a:t>
            </a:r>
            <a:r>
              <a:rPr lang="en-US" sz="1100">
                <a:solidFill>
                  <a:srgbClr val="FF6600"/>
                </a:solidFill>
                <a:latin typeface="Gill Sans"/>
                <a:cs typeface="Gill Sans"/>
              </a:rPr>
              <a:t>T</a:t>
            </a:r>
            <a:r>
              <a:rPr lang="en-US" sz="1100">
                <a:solidFill>
                  <a:srgbClr val="FF0000"/>
                </a:solidFill>
                <a:latin typeface="Gill Sans"/>
                <a:cs typeface="Gill Sans"/>
              </a:rPr>
              <a:t>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008000"/>
                </a:solidFill>
                <a:latin typeface="Gill Sans"/>
                <a:cs typeface="Gill Sans"/>
              </a:rPr>
              <a:t>GGG</a:t>
            </a:r>
            <a:r>
              <a:rPr lang="en-US" sz="1100">
                <a:solidFill>
                  <a:srgbClr val="0D0DFF"/>
                </a:solidFill>
                <a:latin typeface="Gill Sans"/>
                <a:cs typeface="Gill Sans"/>
              </a:rPr>
              <a:t>CCCC</a:t>
            </a:r>
            <a:r>
              <a:rPr lang="en-US" sz="1100">
                <a:solidFill>
                  <a:srgbClr val="FF6600"/>
                </a:solidFill>
                <a:latin typeface="Gill Sans"/>
                <a:cs typeface="Gill Sans"/>
              </a:rPr>
              <a:t>TT</a:t>
            </a:r>
          </a:p>
        </p:txBody>
      </p:sp>
      <p:sp>
        <p:nvSpPr>
          <p:cNvPr id="10" name="TextBox 9"/>
          <p:cNvSpPr txBox="1"/>
          <p:nvPr/>
        </p:nvSpPr>
        <p:spPr>
          <a:xfrm>
            <a:off x="6010275" y="2405063"/>
            <a:ext cx="1762021" cy="261610"/>
          </a:xfrm>
          <a:prstGeom prst="rect">
            <a:avLst/>
          </a:prstGeom>
          <a:noFill/>
        </p:spPr>
        <p:txBody>
          <a:bodyPr wrap="none">
            <a:spAutoFit/>
          </a:bodyPr>
          <a:lstStyle/>
          <a:p>
            <a:r>
              <a:rPr lang="en-US" sz="1100">
                <a:solidFill>
                  <a:srgbClr val="FF6600"/>
                </a:solidFill>
                <a:latin typeface="Gill Sans"/>
                <a:cs typeface="Gill Sans"/>
              </a:rPr>
              <a:t>T</a:t>
            </a:r>
            <a:r>
              <a:rPr lang="en-US" sz="1100">
                <a:solidFill>
                  <a:srgbClr val="FF0000"/>
                </a:solidFill>
                <a:latin typeface="Gill Sans"/>
                <a:cs typeface="Gill Sans"/>
              </a:rPr>
              <a:t>AA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FF6600"/>
                </a:solidFill>
                <a:latin typeface="Gill Sans"/>
                <a:cs typeface="Gill Sans"/>
              </a:rPr>
              <a:t>TT</a:t>
            </a:r>
            <a:r>
              <a:rPr lang="en-US" sz="1100">
                <a:solidFill>
                  <a:srgbClr val="FF0000"/>
                </a:solidFill>
                <a:latin typeface="Gill Sans"/>
                <a:cs typeface="Gill Sans"/>
              </a:rPr>
              <a:t>A</a:t>
            </a:r>
            <a:r>
              <a:rPr lang="en-US" sz="1100">
                <a:solidFill>
                  <a:srgbClr val="0D0DFF"/>
                </a:solidFill>
                <a:latin typeface="Gill Sans"/>
                <a:cs typeface="Gill Sans"/>
              </a:rPr>
              <a:t>C</a:t>
            </a:r>
            <a:r>
              <a:rPr lang="en-US" sz="1100">
                <a:solidFill>
                  <a:srgbClr val="FF6600"/>
                </a:solidFill>
                <a:latin typeface="Gill Sans"/>
                <a:cs typeface="Gill Sans"/>
              </a:rPr>
              <a:t>T</a:t>
            </a:r>
            <a:r>
              <a:rPr lang="en-US" sz="1100">
                <a:solidFill>
                  <a:srgbClr val="FF0000"/>
                </a:solidFill>
                <a:latin typeface="Gill Sans"/>
                <a:cs typeface="Gill Sans"/>
              </a:rPr>
              <a:t>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endParaRPr lang="en-US" sz="1100">
              <a:solidFill>
                <a:srgbClr val="FF6600"/>
              </a:solidFill>
              <a:latin typeface="Gill Sans"/>
              <a:cs typeface="Gill Sans"/>
            </a:endParaRPr>
          </a:p>
        </p:txBody>
      </p:sp>
      <p:sp>
        <p:nvSpPr>
          <p:cNvPr id="11" name="TextBox 10"/>
          <p:cNvSpPr txBox="1"/>
          <p:nvPr/>
        </p:nvSpPr>
        <p:spPr>
          <a:xfrm>
            <a:off x="6335713" y="2590800"/>
            <a:ext cx="2219284" cy="261610"/>
          </a:xfrm>
          <a:prstGeom prst="rect">
            <a:avLst/>
          </a:prstGeom>
          <a:noFill/>
        </p:spPr>
        <p:txBody>
          <a:bodyPr wrap="none">
            <a:spAutoFit/>
          </a:bodyPr>
          <a:lstStyle/>
          <a:p>
            <a:r>
              <a:rPr lang="en-US" sz="1100">
                <a:solidFill>
                  <a:srgbClr val="FF0000"/>
                </a:solidFill>
                <a:latin typeface="Gill Sans"/>
                <a:cs typeface="Gill Sans"/>
              </a:rPr>
              <a:t>AA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FF6600"/>
                </a:solidFill>
                <a:latin typeface="Gill Sans"/>
                <a:cs typeface="Gill Sans"/>
              </a:rPr>
              <a:t>TT</a:t>
            </a:r>
            <a:r>
              <a:rPr lang="en-US" sz="1100">
                <a:solidFill>
                  <a:srgbClr val="FF0000"/>
                </a:solidFill>
                <a:latin typeface="Gill Sans"/>
                <a:cs typeface="Gill Sans"/>
              </a:rPr>
              <a:t>A</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FF6600"/>
                </a:solidFill>
                <a:latin typeface="Gill Sans"/>
                <a:cs typeface="Gill Sans"/>
              </a:rPr>
              <a:t>T</a:t>
            </a:r>
            <a:r>
              <a:rPr lang="en-US" sz="1100">
                <a:solidFill>
                  <a:srgbClr val="FF0000"/>
                </a:solidFill>
                <a:latin typeface="Gill Sans"/>
                <a:cs typeface="Gill Sans"/>
              </a:rPr>
              <a:t>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008000"/>
                </a:solidFill>
                <a:latin typeface="Gill Sans"/>
                <a:cs typeface="Gill Sans"/>
              </a:rPr>
              <a:t>GGG</a:t>
            </a:r>
            <a:r>
              <a:rPr lang="en-US" sz="1100">
                <a:solidFill>
                  <a:srgbClr val="0D0DFF"/>
                </a:solidFill>
                <a:latin typeface="Gill Sans"/>
                <a:cs typeface="Gill Sans"/>
              </a:rPr>
              <a:t>C</a:t>
            </a:r>
            <a:endParaRPr lang="en-US" sz="1100">
              <a:solidFill>
                <a:srgbClr val="FF6600"/>
              </a:solidFill>
              <a:latin typeface="Gill Sans"/>
              <a:cs typeface="Gill Sans"/>
            </a:endParaRPr>
          </a:p>
        </p:txBody>
      </p:sp>
      <p:sp>
        <p:nvSpPr>
          <p:cNvPr id="12" name="TextBox 11"/>
          <p:cNvSpPr txBox="1"/>
          <p:nvPr/>
        </p:nvSpPr>
        <p:spPr>
          <a:xfrm>
            <a:off x="6010275" y="2798763"/>
            <a:ext cx="2629803" cy="261610"/>
          </a:xfrm>
          <a:prstGeom prst="rect">
            <a:avLst/>
          </a:prstGeom>
          <a:noFill/>
        </p:spPr>
        <p:txBody>
          <a:bodyPr wrap="none">
            <a:spAutoFit/>
          </a:bodyPr>
          <a:lstStyle/>
          <a:p>
            <a:r>
              <a:rPr lang="en-US" sz="1100">
                <a:solidFill>
                  <a:srgbClr val="FF0000"/>
                </a:solidFill>
                <a:latin typeface="Gill Sans"/>
                <a:cs typeface="Gill Sans"/>
              </a:rPr>
              <a:t>AA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FF6600"/>
                </a:solidFill>
                <a:latin typeface="Gill Sans"/>
                <a:cs typeface="Gill Sans"/>
              </a:rPr>
              <a:t>TT</a:t>
            </a:r>
            <a:r>
              <a:rPr lang="en-US" sz="1100">
                <a:solidFill>
                  <a:srgbClr val="FF0000"/>
                </a:solidFill>
                <a:latin typeface="Gill Sans"/>
                <a:cs typeface="Gill Sans"/>
              </a:rPr>
              <a:t>A</a:t>
            </a:r>
            <a:r>
              <a:rPr lang="en-US" sz="1100">
                <a:solidFill>
                  <a:srgbClr val="0D0DFF"/>
                </a:solidFill>
                <a:latin typeface="Gill Sans"/>
                <a:cs typeface="Gill Sans"/>
              </a:rPr>
              <a:t>C</a:t>
            </a:r>
            <a:r>
              <a:rPr lang="en-US" sz="1100">
                <a:solidFill>
                  <a:srgbClr val="FF6600"/>
                </a:solidFill>
                <a:latin typeface="Gill Sans"/>
                <a:cs typeface="Gill Sans"/>
              </a:rPr>
              <a:t>T</a:t>
            </a:r>
            <a:r>
              <a:rPr lang="en-US" sz="1100">
                <a:solidFill>
                  <a:srgbClr val="FF0000"/>
                </a:solidFill>
                <a:latin typeface="Gill Sans"/>
                <a:cs typeface="Gill Sans"/>
              </a:rPr>
              <a:t>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008000"/>
                </a:solidFill>
                <a:latin typeface="Gill Sans"/>
                <a:cs typeface="Gill Sans"/>
              </a:rPr>
              <a:t>GGG</a:t>
            </a:r>
            <a:r>
              <a:rPr lang="en-US" sz="1100">
                <a:solidFill>
                  <a:srgbClr val="0D0DFF"/>
                </a:solidFill>
                <a:latin typeface="Gill Sans"/>
                <a:cs typeface="Gill Sans"/>
              </a:rPr>
              <a:t>CCCC</a:t>
            </a:r>
            <a:r>
              <a:rPr lang="en-US" sz="1100">
                <a:solidFill>
                  <a:srgbClr val="FF6600"/>
                </a:solidFill>
                <a:latin typeface="Gill Sans"/>
                <a:cs typeface="Gill Sans"/>
              </a:rPr>
              <a:t>TT</a:t>
            </a:r>
          </a:p>
        </p:txBody>
      </p:sp>
      <p:sp>
        <p:nvSpPr>
          <p:cNvPr id="13" name="TextBox 12"/>
          <p:cNvSpPr txBox="1"/>
          <p:nvPr/>
        </p:nvSpPr>
        <p:spPr>
          <a:xfrm>
            <a:off x="6259513" y="3001963"/>
            <a:ext cx="2629803" cy="261610"/>
          </a:xfrm>
          <a:prstGeom prst="rect">
            <a:avLst/>
          </a:prstGeom>
          <a:noFill/>
        </p:spPr>
        <p:txBody>
          <a:bodyPr wrap="none">
            <a:spAutoFit/>
          </a:bodyPr>
          <a:lstStyle/>
          <a:p>
            <a:r>
              <a:rPr lang="en-US" sz="1100">
                <a:solidFill>
                  <a:srgbClr val="FF0000"/>
                </a:solidFill>
                <a:latin typeface="Gill Sans"/>
                <a:cs typeface="Gill Sans"/>
              </a:rPr>
              <a:t>AA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FF6600"/>
                </a:solidFill>
                <a:latin typeface="Gill Sans"/>
                <a:cs typeface="Gill Sans"/>
              </a:rPr>
              <a:t>TT</a:t>
            </a:r>
            <a:r>
              <a:rPr lang="en-US" sz="1100">
                <a:solidFill>
                  <a:srgbClr val="FF0000"/>
                </a:solidFill>
                <a:latin typeface="Gill Sans"/>
                <a:cs typeface="Gill Sans"/>
              </a:rPr>
              <a:t>A</a:t>
            </a:r>
            <a:r>
              <a:rPr lang="en-US" sz="1100">
                <a:solidFill>
                  <a:srgbClr val="0D0DFF"/>
                </a:solidFill>
                <a:latin typeface="Gill Sans"/>
                <a:cs typeface="Gill Sans"/>
              </a:rPr>
              <a:t>C</a:t>
            </a:r>
            <a:r>
              <a:rPr lang="en-US" sz="1100">
                <a:solidFill>
                  <a:srgbClr val="FF6600"/>
                </a:solidFill>
                <a:latin typeface="Gill Sans"/>
                <a:cs typeface="Gill Sans"/>
              </a:rPr>
              <a:t>T</a:t>
            </a:r>
            <a:r>
              <a:rPr lang="en-US" sz="1100">
                <a:solidFill>
                  <a:srgbClr val="FF0000"/>
                </a:solidFill>
                <a:latin typeface="Gill Sans"/>
                <a:cs typeface="Gill Sans"/>
              </a:rPr>
              <a:t>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008000"/>
                </a:solidFill>
                <a:latin typeface="Gill Sans"/>
                <a:cs typeface="Gill Sans"/>
              </a:rPr>
              <a:t>GGG</a:t>
            </a:r>
            <a:r>
              <a:rPr lang="en-US" sz="1100">
                <a:solidFill>
                  <a:srgbClr val="0D0DFF"/>
                </a:solidFill>
                <a:latin typeface="Gill Sans"/>
                <a:cs typeface="Gill Sans"/>
              </a:rPr>
              <a:t>CCCC</a:t>
            </a:r>
            <a:r>
              <a:rPr lang="en-US" sz="1100">
                <a:solidFill>
                  <a:srgbClr val="FF6600"/>
                </a:solidFill>
                <a:latin typeface="Gill Sans"/>
                <a:cs typeface="Gill Sans"/>
              </a:rPr>
              <a:t>TT</a:t>
            </a:r>
          </a:p>
        </p:txBody>
      </p:sp>
      <p:sp>
        <p:nvSpPr>
          <p:cNvPr id="14" name="TextBox 13"/>
          <p:cNvSpPr txBox="1"/>
          <p:nvPr/>
        </p:nvSpPr>
        <p:spPr>
          <a:xfrm>
            <a:off x="6391275" y="3230563"/>
            <a:ext cx="2403948" cy="261610"/>
          </a:xfrm>
          <a:prstGeom prst="rect">
            <a:avLst/>
          </a:prstGeom>
          <a:noFill/>
        </p:spPr>
        <p:txBody>
          <a:bodyPr wrap="none">
            <a:spAutoFit/>
          </a:bodyPr>
          <a:lstStyle/>
          <a:p>
            <a:r>
              <a:rPr lang="en-US" sz="1100">
                <a:solidFill>
                  <a:srgbClr val="0D0DFF"/>
                </a:solidFill>
                <a:latin typeface="Gill Sans"/>
                <a:cs typeface="Gill Sans"/>
              </a:rPr>
              <a:t>C</a:t>
            </a:r>
            <a:r>
              <a:rPr lang="en-US" sz="1100">
                <a:solidFill>
                  <a:srgbClr val="008000"/>
                </a:solidFill>
                <a:latin typeface="Gill Sans"/>
                <a:cs typeface="Gill Sans"/>
              </a:rPr>
              <a:t>GG</a:t>
            </a:r>
            <a:r>
              <a:rPr lang="en-US" sz="1100">
                <a:solidFill>
                  <a:srgbClr val="FF6600"/>
                </a:solidFill>
                <a:latin typeface="Gill Sans"/>
                <a:cs typeface="Gill Sans"/>
              </a:rPr>
              <a:t>T</a:t>
            </a:r>
            <a:r>
              <a:rPr lang="en-US" sz="1100">
                <a:solidFill>
                  <a:srgbClr val="0D0DFF"/>
                </a:solidFill>
                <a:latin typeface="Gill Sans"/>
                <a:cs typeface="Gill Sans"/>
              </a:rPr>
              <a:t>C</a:t>
            </a:r>
            <a:r>
              <a:rPr lang="en-US" sz="1100">
                <a:solidFill>
                  <a:srgbClr val="FF6600"/>
                </a:solidFill>
                <a:latin typeface="Gill Sans"/>
                <a:cs typeface="Gill Sans"/>
              </a:rPr>
              <a:t>T</a:t>
            </a:r>
            <a:r>
              <a:rPr lang="en-US" sz="1100">
                <a:solidFill>
                  <a:srgbClr val="FF0000"/>
                </a:solidFill>
                <a:latin typeface="Gill Sans"/>
                <a:cs typeface="Gill Sans"/>
              </a:rPr>
              <a:t>A</a:t>
            </a:r>
            <a:r>
              <a:rPr lang="en-US" sz="1100">
                <a:solidFill>
                  <a:srgbClr val="008000"/>
                </a:solidFill>
                <a:latin typeface="Gill Sans"/>
                <a:cs typeface="Gill Sans"/>
              </a:rPr>
              <a:t>G</a:t>
            </a:r>
            <a:r>
              <a:rPr lang="en-US" sz="1100">
                <a:solidFill>
                  <a:srgbClr val="FF0000"/>
                </a:solidFill>
                <a:latin typeface="Gill Sans"/>
                <a:cs typeface="Gill Sans"/>
              </a:rPr>
              <a:t>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FF6600"/>
                </a:solidFill>
                <a:latin typeface="Gill Sans"/>
                <a:cs typeface="Gill Sans"/>
              </a:rPr>
              <a:t>TT</a:t>
            </a:r>
            <a:r>
              <a:rPr lang="en-US" sz="1100">
                <a:solidFill>
                  <a:srgbClr val="FF0000"/>
                </a:solidFill>
                <a:latin typeface="Gill Sans"/>
                <a:cs typeface="Gill Sans"/>
              </a:rPr>
              <a:t>A</a:t>
            </a:r>
            <a:r>
              <a:rPr lang="en-US" sz="1100">
                <a:solidFill>
                  <a:srgbClr val="0D0DFF"/>
                </a:solidFill>
                <a:latin typeface="Gill Sans"/>
                <a:cs typeface="Gill Sans"/>
              </a:rPr>
              <a:t>C</a:t>
            </a:r>
            <a:r>
              <a:rPr lang="en-US" sz="1100">
                <a:solidFill>
                  <a:srgbClr val="FF6600"/>
                </a:solidFill>
                <a:latin typeface="Gill Sans"/>
                <a:cs typeface="Gill Sans"/>
              </a:rPr>
              <a:t>T</a:t>
            </a:r>
            <a:r>
              <a:rPr lang="en-US" sz="1100">
                <a:solidFill>
                  <a:srgbClr val="FF0000"/>
                </a:solidFill>
                <a:latin typeface="Gill Sans"/>
                <a:cs typeface="Gill Sans"/>
              </a:rPr>
              <a:t>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endParaRPr lang="en-US" sz="1100">
              <a:solidFill>
                <a:srgbClr val="FF6600"/>
              </a:solidFill>
              <a:latin typeface="Gill Sans"/>
              <a:cs typeface="Gill Sans"/>
            </a:endParaRPr>
          </a:p>
        </p:txBody>
      </p:sp>
      <p:sp>
        <p:nvSpPr>
          <p:cNvPr id="15" name="TextBox 14"/>
          <p:cNvSpPr txBox="1"/>
          <p:nvPr/>
        </p:nvSpPr>
        <p:spPr>
          <a:xfrm>
            <a:off x="6335713" y="3459163"/>
            <a:ext cx="2629803" cy="261610"/>
          </a:xfrm>
          <a:prstGeom prst="rect">
            <a:avLst/>
          </a:prstGeom>
          <a:noFill/>
        </p:spPr>
        <p:txBody>
          <a:bodyPr wrap="none">
            <a:spAutoFit/>
          </a:bodyPr>
          <a:lstStyle/>
          <a:p>
            <a:r>
              <a:rPr lang="en-US" sz="1100">
                <a:solidFill>
                  <a:srgbClr val="FF0000"/>
                </a:solidFill>
                <a:latin typeface="Gill Sans"/>
                <a:cs typeface="Gill Sans"/>
              </a:rPr>
              <a:t>AA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FF6600"/>
                </a:solidFill>
                <a:latin typeface="Gill Sans"/>
                <a:cs typeface="Gill Sans"/>
              </a:rPr>
              <a:t>TT</a:t>
            </a:r>
            <a:r>
              <a:rPr lang="en-US" sz="1100">
                <a:solidFill>
                  <a:srgbClr val="FF0000"/>
                </a:solidFill>
                <a:latin typeface="Gill Sans"/>
                <a:cs typeface="Gill Sans"/>
              </a:rPr>
              <a:t>A</a:t>
            </a:r>
            <a:r>
              <a:rPr lang="en-US" sz="1100">
                <a:solidFill>
                  <a:srgbClr val="0D0DFF"/>
                </a:solidFill>
                <a:latin typeface="Gill Sans"/>
                <a:cs typeface="Gill Sans"/>
              </a:rPr>
              <a:t>C</a:t>
            </a:r>
            <a:r>
              <a:rPr lang="en-US" sz="1100">
                <a:solidFill>
                  <a:srgbClr val="FF6600"/>
                </a:solidFill>
                <a:latin typeface="Gill Sans"/>
                <a:cs typeface="Gill Sans"/>
              </a:rPr>
              <a:t>T</a:t>
            </a:r>
            <a:r>
              <a:rPr lang="en-US" sz="1100">
                <a:solidFill>
                  <a:srgbClr val="FF0000"/>
                </a:solidFill>
                <a:latin typeface="Gill Sans"/>
                <a:cs typeface="Gill Sans"/>
              </a:rPr>
              <a:t>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008000"/>
                </a:solidFill>
                <a:latin typeface="Gill Sans"/>
                <a:cs typeface="Gill Sans"/>
              </a:rPr>
              <a:t>GGG</a:t>
            </a:r>
            <a:r>
              <a:rPr lang="en-US" sz="1100">
                <a:solidFill>
                  <a:srgbClr val="0D0DFF"/>
                </a:solidFill>
                <a:latin typeface="Gill Sans"/>
                <a:cs typeface="Gill Sans"/>
              </a:rPr>
              <a:t>CCCC</a:t>
            </a:r>
            <a:r>
              <a:rPr lang="en-US" sz="1100">
                <a:solidFill>
                  <a:srgbClr val="FF6600"/>
                </a:solidFill>
                <a:latin typeface="Gill Sans"/>
                <a:cs typeface="Gill Sans"/>
              </a:rPr>
              <a:t>TT</a:t>
            </a:r>
          </a:p>
        </p:txBody>
      </p:sp>
      <p:sp>
        <p:nvSpPr>
          <p:cNvPr id="16" name="TextBox 15"/>
          <p:cNvSpPr txBox="1"/>
          <p:nvPr/>
        </p:nvSpPr>
        <p:spPr>
          <a:xfrm>
            <a:off x="6411913" y="3687763"/>
            <a:ext cx="2407943" cy="261610"/>
          </a:xfrm>
          <a:prstGeom prst="rect">
            <a:avLst/>
          </a:prstGeom>
          <a:noFill/>
        </p:spPr>
        <p:txBody>
          <a:bodyPr wrap="none">
            <a:spAutoFit/>
          </a:bodyPr>
          <a:lstStyle/>
          <a:p>
            <a:r>
              <a:rPr lang="en-US" sz="1100">
                <a:solidFill>
                  <a:srgbClr val="0D0DFF"/>
                </a:solidFill>
                <a:latin typeface="Gill Sans"/>
                <a:cs typeface="Gill Sans"/>
              </a:rPr>
              <a:t>C</a:t>
            </a:r>
            <a:r>
              <a:rPr lang="en-US" sz="1100">
                <a:solidFill>
                  <a:srgbClr val="008000"/>
                </a:solidFill>
                <a:latin typeface="Gill Sans"/>
                <a:cs typeface="Gill Sans"/>
              </a:rPr>
              <a:t>GG</a:t>
            </a:r>
            <a:r>
              <a:rPr lang="en-US" sz="1100">
                <a:solidFill>
                  <a:srgbClr val="FF6600"/>
                </a:solidFill>
                <a:latin typeface="Gill Sans"/>
                <a:cs typeface="Gill Sans"/>
              </a:rPr>
              <a:t>T</a:t>
            </a:r>
            <a:r>
              <a:rPr lang="en-US" sz="1100">
                <a:solidFill>
                  <a:srgbClr val="0D0DFF"/>
                </a:solidFill>
                <a:latin typeface="Gill Sans"/>
                <a:cs typeface="Gill Sans"/>
              </a:rPr>
              <a:t>C</a:t>
            </a:r>
            <a:r>
              <a:rPr lang="en-US" sz="1100">
                <a:solidFill>
                  <a:srgbClr val="FF6600"/>
                </a:solidFill>
                <a:latin typeface="Gill Sans"/>
                <a:cs typeface="Gill Sans"/>
              </a:rPr>
              <a:t>T</a:t>
            </a:r>
            <a:r>
              <a:rPr lang="en-US" sz="1100">
                <a:solidFill>
                  <a:srgbClr val="FF0000"/>
                </a:solidFill>
                <a:latin typeface="Gill Sans"/>
                <a:cs typeface="Gill Sans"/>
              </a:rPr>
              <a:t>AA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FF6600"/>
                </a:solidFill>
                <a:latin typeface="Gill Sans"/>
                <a:cs typeface="Gill Sans"/>
              </a:rPr>
              <a:t>TT</a:t>
            </a:r>
            <a:r>
              <a:rPr lang="en-US" sz="1100">
                <a:solidFill>
                  <a:srgbClr val="FF0000"/>
                </a:solidFill>
                <a:latin typeface="Gill Sans"/>
                <a:cs typeface="Gill Sans"/>
              </a:rPr>
              <a:t>A</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FF6600"/>
                </a:solidFill>
                <a:latin typeface="Gill Sans"/>
                <a:cs typeface="Gill Sans"/>
              </a:rPr>
              <a:t>T</a:t>
            </a:r>
            <a:r>
              <a:rPr lang="en-US" sz="1100">
                <a:solidFill>
                  <a:srgbClr val="FF0000"/>
                </a:solidFill>
                <a:latin typeface="Gill Sans"/>
                <a:cs typeface="Gill Sans"/>
              </a:rPr>
              <a:t>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endParaRPr lang="en-US" sz="1100">
              <a:solidFill>
                <a:srgbClr val="FF6600"/>
              </a:solidFill>
              <a:latin typeface="Gill Sans"/>
              <a:cs typeface="Gill Sans"/>
            </a:endParaRPr>
          </a:p>
        </p:txBody>
      </p:sp>
      <p:sp>
        <p:nvSpPr>
          <p:cNvPr id="17" name="TextBox 16"/>
          <p:cNvSpPr txBox="1"/>
          <p:nvPr/>
        </p:nvSpPr>
        <p:spPr>
          <a:xfrm>
            <a:off x="6010275" y="3883025"/>
            <a:ext cx="2512295" cy="261610"/>
          </a:xfrm>
          <a:prstGeom prst="rect">
            <a:avLst/>
          </a:prstGeom>
          <a:noFill/>
        </p:spPr>
        <p:txBody>
          <a:bodyPr wrap="none">
            <a:spAutoFit/>
          </a:bodyPr>
          <a:lstStyle/>
          <a:p>
            <a:r>
              <a:rPr lang="en-US" sz="1100">
                <a:solidFill>
                  <a:srgbClr val="FF0000"/>
                </a:solidFill>
                <a:latin typeface="Gill Sans"/>
                <a:cs typeface="Gill Sans"/>
              </a:rPr>
              <a:t>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FF6600"/>
                </a:solidFill>
                <a:latin typeface="Gill Sans"/>
                <a:cs typeface="Gill Sans"/>
              </a:rPr>
              <a:t>TT</a:t>
            </a:r>
            <a:r>
              <a:rPr lang="en-US" sz="1100">
                <a:solidFill>
                  <a:srgbClr val="FF0000"/>
                </a:solidFill>
                <a:latin typeface="Gill Sans"/>
                <a:cs typeface="Gill Sans"/>
              </a:rPr>
              <a:t>A</a:t>
            </a:r>
            <a:r>
              <a:rPr lang="en-US" sz="1100">
                <a:solidFill>
                  <a:srgbClr val="0D0DFF"/>
                </a:solidFill>
                <a:latin typeface="Gill Sans"/>
                <a:cs typeface="Gill Sans"/>
              </a:rPr>
              <a:t>C</a:t>
            </a:r>
            <a:r>
              <a:rPr lang="en-US" sz="1100">
                <a:solidFill>
                  <a:srgbClr val="FF6600"/>
                </a:solidFill>
                <a:latin typeface="Gill Sans"/>
                <a:cs typeface="Gill Sans"/>
              </a:rPr>
              <a:t>T</a:t>
            </a:r>
            <a:r>
              <a:rPr lang="en-US" sz="1100">
                <a:solidFill>
                  <a:srgbClr val="FF0000"/>
                </a:solidFill>
                <a:latin typeface="Gill Sans"/>
                <a:cs typeface="Gill Sans"/>
              </a:rPr>
              <a:t>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008000"/>
                </a:solidFill>
                <a:latin typeface="Gill Sans"/>
                <a:cs typeface="Gill Sans"/>
              </a:rPr>
              <a:t>GGG</a:t>
            </a:r>
            <a:r>
              <a:rPr lang="en-US" sz="1100">
                <a:solidFill>
                  <a:srgbClr val="0D0DFF"/>
                </a:solidFill>
                <a:latin typeface="Gill Sans"/>
                <a:cs typeface="Gill Sans"/>
              </a:rPr>
              <a:t>CCCC</a:t>
            </a:r>
            <a:r>
              <a:rPr lang="en-US" sz="1100">
                <a:solidFill>
                  <a:srgbClr val="FF6600"/>
                </a:solidFill>
                <a:latin typeface="Gill Sans"/>
                <a:cs typeface="Gill Sans"/>
              </a:rPr>
              <a:t>TT</a:t>
            </a:r>
          </a:p>
        </p:txBody>
      </p:sp>
      <p:sp>
        <p:nvSpPr>
          <p:cNvPr id="18" name="TextBox 17"/>
          <p:cNvSpPr txBox="1">
            <a:spLocks noChangeArrowheads="1"/>
          </p:cNvSpPr>
          <p:nvPr/>
        </p:nvSpPr>
        <p:spPr bwMode="auto">
          <a:xfrm>
            <a:off x="851693" y="2305050"/>
            <a:ext cx="763588" cy="120015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lgn="ctr"/>
            <a:r>
              <a:rPr lang="en-US" sz="7200" dirty="0">
                <a:solidFill>
                  <a:srgbClr val="E6F3F6"/>
                </a:solidFill>
                <a:latin typeface="Gill Sans"/>
                <a:cs typeface="Gill Sans"/>
              </a:rPr>
              <a:t>?</a:t>
            </a:r>
          </a:p>
        </p:txBody>
      </p:sp>
      <p:sp>
        <p:nvSpPr>
          <p:cNvPr id="19" name="Right Arrow 18"/>
          <p:cNvSpPr>
            <a:spLocks noChangeArrowheads="1"/>
          </p:cNvSpPr>
          <p:nvPr/>
        </p:nvSpPr>
        <p:spPr bwMode="auto">
          <a:xfrm>
            <a:off x="5230813" y="2620963"/>
            <a:ext cx="593725" cy="593725"/>
          </a:xfrm>
          <a:prstGeom prst="rightArrow">
            <a:avLst>
              <a:gd name="adj1" fmla="val 50000"/>
              <a:gd name="adj2" fmla="val 50000"/>
            </a:avLst>
          </a:prstGeom>
          <a:ln>
            <a:headEnd/>
            <a:tailEnd/>
          </a:ln>
        </p:spPr>
        <p:style>
          <a:lnRef idx="0">
            <a:schemeClr val="accent2"/>
          </a:lnRef>
          <a:fillRef idx="3">
            <a:schemeClr val="accent2"/>
          </a:fillRef>
          <a:effectRef idx="3">
            <a:schemeClr val="accent2"/>
          </a:effectRef>
          <a:fontRef idx="minor">
            <a:schemeClr val="lt1"/>
          </a:fontRef>
        </p:style>
        <p:txBody>
          <a:bodyPr/>
          <a:lstStyle/>
          <a:p>
            <a:endParaRPr lang="en-US">
              <a:latin typeface="Gill Sans"/>
              <a:cs typeface="Gill Sans"/>
            </a:endParaRPr>
          </a:p>
        </p:txBody>
      </p:sp>
      <p:sp>
        <p:nvSpPr>
          <p:cNvPr id="20" name="TextBox 25"/>
          <p:cNvSpPr txBox="1">
            <a:spLocks noChangeArrowheads="1"/>
          </p:cNvSpPr>
          <p:nvPr/>
        </p:nvSpPr>
        <p:spPr bwMode="auto">
          <a:xfrm>
            <a:off x="661987" y="4830763"/>
            <a:ext cx="1143000" cy="584775"/>
          </a:xfrm>
          <a:prstGeom prst="rect">
            <a:avLst/>
          </a:prstGeom>
          <a:noFill/>
          <a:ln w="9525">
            <a:noFill/>
            <a:miter lim="800000"/>
            <a:headEnd/>
            <a:tailEnd/>
          </a:ln>
        </p:spPr>
        <p:txBody>
          <a:bodyPr>
            <a:spAutoFit/>
          </a:bodyPr>
          <a:lstStyle/>
          <a:p>
            <a:pPr algn="ctr"/>
            <a:r>
              <a:rPr lang="en-US">
                <a:solidFill>
                  <a:schemeClr val="bg1"/>
                </a:solidFill>
                <a:latin typeface="Gill Sans"/>
                <a:cs typeface="Gill Sans"/>
              </a:rPr>
              <a:t>Subject genome</a:t>
            </a:r>
          </a:p>
        </p:txBody>
      </p:sp>
      <p:sp>
        <p:nvSpPr>
          <p:cNvPr id="21" name="TextBox 26"/>
          <p:cNvSpPr txBox="1">
            <a:spLocks noChangeArrowheads="1"/>
          </p:cNvSpPr>
          <p:nvPr/>
        </p:nvSpPr>
        <p:spPr bwMode="auto">
          <a:xfrm>
            <a:off x="3308350" y="5878513"/>
            <a:ext cx="1371600" cy="338554"/>
          </a:xfrm>
          <a:prstGeom prst="rect">
            <a:avLst/>
          </a:prstGeom>
          <a:noFill/>
          <a:ln w="9525">
            <a:noFill/>
            <a:miter lim="800000"/>
            <a:headEnd/>
            <a:tailEnd/>
          </a:ln>
        </p:spPr>
        <p:txBody>
          <a:bodyPr>
            <a:spAutoFit/>
          </a:bodyPr>
          <a:lstStyle/>
          <a:p>
            <a:pPr algn="ctr"/>
            <a:r>
              <a:rPr lang="en-US" dirty="0">
                <a:solidFill>
                  <a:schemeClr val="bg1"/>
                </a:solidFill>
                <a:latin typeface="Gill Sans"/>
                <a:cs typeface="Gill Sans"/>
              </a:rPr>
              <a:t>Sequencer</a:t>
            </a:r>
          </a:p>
        </p:txBody>
      </p:sp>
      <p:sp>
        <p:nvSpPr>
          <p:cNvPr id="22" name="TextBox 27"/>
          <p:cNvSpPr txBox="1">
            <a:spLocks noChangeArrowheads="1"/>
          </p:cNvSpPr>
          <p:nvPr/>
        </p:nvSpPr>
        <p:spPr bwMode="auto">
          <a:xfrm>
            <a:off x="7021513" y="4419600"/>
            <a:ext cx="1143000" cy="338554"/>
          </a:xfrm>
          <a:prstGeom prst="rect">
            <a:avLst/>
          </a:prstGeom>
          <a:noFill/>
          <a:ln w="9525">
            <a:noFill/>
            <a:miter lim="800000"/>
            <a:headEnd/>
            <a:tailEnd/>
          </a:ln>
        </p:spPr>
        <p:txBody>
          <a:bodyPr>
            <a:spAutoFit/>
          </a:bodyPr>
          <a:lstStyle/>
          <a:p>
            <a:r>
              <a:rPr lang="en-US">
                <a:solidFill>
                  <a:schemeClr val="bg1"/>
                </a:solidFill>
                <a:latin typeface="Gill Sans"/>
                <a:cs typeface="Gill Sans"/>
              </a:rPr>
              <a:t>Reads</a:t>
            </a:r>
          </a:p>
        </p:txBody>
      </p:sp>
      <p:pic>
        <p:nvPicPr>
          <p:cNvPr id="23" name="Picture 10" descr="solexa"/>
          <p:cNvPicPr>
            <a:picLocks noChangeAspect="1" noChangeArrowheads="1"/>
          </p:cNvPicPr>
          <p:nvPr/>
        </p:nvPicPr>
        <p:blipFill>
          <a:blip r:embed="rId4" cstate="print"/>
          <a:srcRect/>
          <a:stretch>
            <a:fillRect/>
          </a:stretch>
        </p:blipFill>
        <p:spPr bwMode="auto">
          <a:xfrm>
            <a:off x="2995681" y="609600"/>
            <a:ext cx="1996939" cy="1371600"/>
          </a:xfrm>
          <a:prstGeom prst="rect">
            <a:avLst/>
          </a:prstGeom>
          <a:noFill/>
          <a:ln w="9525">
            <a:noFill/>
            <a:miter lim="800000"/>
            <a:headEnd/>
            <a:tailEnd/>
          </a:ln>
        </p:spPr>
      </p:pic>
      <p:pic>
        <p:nvPicPr>
          <p:cNvPr id="25" name="Picture 11" descr="PR003742"/>
          <p:cNvPicPr>
            <a:picLocks noChangeAspect="1" noChangeArrowheads="1"/>
          </p:cNvPicPr>
          <p:nvPr/>
        </p:nvPicPr>
        <p:blipFill>
          <a:blip r:embed="rId5" cstate="print"/>
          <a:srcRect/>
          <a:stretch>
            <a:fillRect/>
          </a:stretch>
        </p:blipFill>
        <p:spPr bwMode="auto">
          <a:xfrm>
            <a:off x="2965450" y="3867150"/>
            <a:ext cx="2057400" cy="1907178"/>
          </a:xfrm>
          <a:prstGeom prst="rect">
            <a:avLst/>
          </a:prstGeom>
          <a:noFill/>
          <a:ln w="9525">
            <a:noFill/>
            <a:miter lim="800000"/>
            <a:headEnd/>
            <a:tailEnd/>
          </a:ln>
        </p:spPr>
      </p:pic>
      <p:sp>
        <p:nvSpPr>
          <p:cNvPr id="24" name="TextBox 23"/>
          <p:cNvSpPr txBox="1"/>
          <p:nvPr/>
        </p:nvSpPr>
        <p:spPr>
          <a:xfrm>
            <a:off x="6166688" y="4800600"/>
            <a:ext cx="2531262" cy="830997"/>
          </a:xfrm>
          <a:prstGeom prst="rect">
            <a:avLst/>
          </a:prstGeom>
          <a:noFill/>
        </p:spPr>
        <p:txBody>
          <a:bodyPr wrap="none" rtlCol="0">
            <a:spAutoFit/>
          </a:bodyPr>
          <a:lstStyle/>
          <a:p>
            <a:r>
              <a:rPr lang="en-US" b="0" dirty="0" smtClean="0">
                <a:solidFill>
                  <a:schemeClr val="bg1"/>
                </a:solidFill>
                <a:latin typeface="Gill Sans"/>
                <a:cs typeface="Gill Sans"/>
              </a:rPr>
              <a:t>Human genome: 3 </a:t>
            </a:r>
            <a:r>
              <a:rPr lang="en-US" b="0" dirty="0" err="1" smtClean="0">
                <a:solidFill>
                  <a:schemeClr val="bg1"/>
                </a:solidFill>
                <a:latin typeface="Gill Sans"/>
                <a:cs typeface="Gill Sans"/>
              </a:rPr>
              <a:t>gbp</a:t>
            </a:r>
            <a:endParaRPr lang="en-US" b="0" dirty="0" smtClean="0">
              <a:solidFill>
                <a:schemeClr val="bg1"/>
              </a:solidFill>
              <a:latin typeface="Gill Sans"/>
              <a:cs typeface="Gill Sans"/>
            </a:endParaRPr>
          </a:p>
          <a:p>
            <a:r>
              <a:rPr lang="en-US" b="0" dirty="0" smtClean="0">
                <a:solidFill>
                  <a:schemeClr val="bg1"/>
                </a:solidFill>
                <a:latin typeface="Gill Sans"/>
                <a:cs typeface="Gill Sans"/>
              </a:rPr>
              <a:t>A few billion short reads </a:t>
            </a:r>
            <a:br>
              <a:rPr lang="en-US" b="0" dirty="0" smtClean="0">
                <a:solidFill>
                  <a:schemeClr val="bg1"/>
                </a:solidFill>
                <a:latin typeface="Gill Sans"/>
                <a:cs typeface="Gill Sans"/>
              </a:rPr>
            </a:br>
            <a:r>
              <a:rPr lang="en-US" b="0" dirty="0" smtClean="0">
                <a:solidFill>
                  <a:schemeClr val="bg1"/>
                </a:solidFill>
                <a:latin typeface="Gill Sans"/>
                <a:cs typeface="Gill Sans"/>
              </a:rPr>
              <a:t>(~100 GB compressed data)</a:t>
            </a:r>
            <a:endParaRPr lang="en-US" b="0" dirty="0">
              <a:solidFill>
                <a:schemeClr val="bg1"/>
              </a:solidFill>
              <a:latin typeface="Gill Sans"/>
              <a:cs typeface="Gill Sans"/>
            </a:endParaRPr>
          </a:p>
        </p:txBody>
      </p:sp>
    </p:spTree>
    <p:extLst>
      <p:ext uri="{BB962C8B-B14F-4D97-AF65-F5344CB8AC3E}">
        <p14:creationId xmlns:p14="http://schemas.microsoft.com/office/powerpoint/2010/main" val="127710273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dissolv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P spid="11" grpId="0"/>
      <p:bldP spid="12" grpId="0"/>
      <p:bldP spid="13" grpId="0"/>
      <p:bldP spid="14" grpId="0"/>
      <p:bldP spid="15" grpId="0"/>
      <p:bldP spid="16" grpId="0"/>
      <p:bldP spid="17" grpId="0"/>
      <p:bldP spid="18" grpId="0" animBg="1"/>
      <p:bldP spid="19" grpId="0" animBg="1"/>
      <p:bldP spid="20" grpId="0"/>
      <p:bldP spid="21" grpId="0"/>
      <p:bldP spid="22" grpId="0"/>
      <p:bldP spid="24" grpId="0"/>
    </p:bldLst>
  </p:timing>
</p:sld>
</file>

<file path=ppt/theme/theme1.xml><?xml version="1.0" encoding="utf-8"?>
<a:theme xmlns:a="http://schemas.openxmlformats.org/drawingml/2006/main" name="Default Design">
  <a:themeElements>
    <a:clrScheme name="My Theme Colors">
      <a:dk1>
        <a:srgbClr val="000000"/>
      </a:dk1>
      <a:lt1>
        <a:srgbClr val="FFFFFF"/>
      </a:lt1>
      <a:dk2>
        <a:srgbClr val="000000"/>
      </a:dk2>
      <a:lt2>
        <a:srgbClr val="FFFFFF"/>
      </a:lt2>
      <a:accent1>
        <a:srgbClr val="FFFF99"/>
      </a:accent1>
      <a:accent2>
        <a:srgbClr val="9999FF"/>
      </a:accent2>
      <a:accent3>
        <a:srgbClr val="CCFF99"/>
      </a:accent3>
      <a:accent4>
        <a:srgbClr val="FF99CC"/>
      </a:accent4>
      <a:accent5>
        <a:srgbClr val="99CCFF"/>
      </a:accent5>
      <a:accent6>
        <a:srgbClr val="FFCC99"/>
      </a:accent6>
      <a:hlink>
        <a:srgbClr val="FFFFFF"/>
      </a:hlink>
      <a:folHlink>
        <a:srgbClr val="B2B2B2"/>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25252F"/>
        </a:dk1>
        <a:lt1>
          <a:srgbClr val="9999FF"/>
        </a:lt1>
        <a:dk2>
          <a:srgbClr val="000000"/>
        </a:dk2>
        <a:lt2>
          <a:srgbClr val="FFFFFF"/>
        </a:lt2>
        <a:accent1>
          <a:srgbClr val="3366FF"/>
        </a:accent1>
        <a:accent2>
          <a:srgbClr val="003399"/>
        </a:accent2>
        <a:accent3>
          <a:srgbClr val="AAAAAA"/>
        </a:accent3>
        <a:accent4>
          <a:srgbClr val="8282DA"/>
        </a:accent4>
        <a:accent5>
          <a:srgbClr val="ADB8FF"/>
        </a:accent5>
        <a:accent6>
          <a:srgbClr val="002D8A"/>
        </a:accent6>
        <a:hlink>
          <a:srgbClr val="009999"/>
        </a:hlink>
        <a:folHlink>
          <a:srgbClr val="B2B2B2"/>
        </a:folHlink>
      </a:clrScheme>
      <a:clrMap bg1="dk2" tx1="lt1" bg2="dk1" tx2="lt2" accent1="accent1" accent2="accent2" accent3="accent3" accent4="accent4" accent5="accent5" accent6="accent6" hlink="hlink" folHlink="folHlink"/>
    </a:extraClrScheme>
    <a:extraClrScheme>
      <a:clrScheme name="Default Design 2">
        <a:dk1>
          <a:srgbClr val="314183"/>
        </a:dk1>
        <a:lt1>
          <a:srgbClr val="FFFFFF"/>
        </a:lt1>
        <a:dk2>
          <a:srgbClr val="0B1E45"/>
        </a:dk2>
        <a:lt2>
          <a:srgbClr val="FFFFFF"/>
        </a:lt2>
        <a:accent1>
          <a:srgbClr val="6666FF"/>
        </a:accent1>
        <a:accent2>
          <a:srgbClr val="0066FF"/>
        </a:accent2>
        <a:accent3>
          <a:srgbClr val="AAABB0"/>
        </a:accent3>
        <a:accent4>
          <a:srgbClr val="DADADA"/>
        </a:accent4>
        <a:accent5>
          <a:srgbClr val="B8B8FF"/>
        </a:accent5>
        <a:accent6>
          <a:srgbClr val="005CE7"/>
        </a:accent6>
        <a:hlink>
          <a:srgbClr val="006699"/>
        </a:hlink>
        <a:folHlink>
          <a:srgbClr val="B2B2B2"/>
        </a:folHlink>
      </a:clrScheme>
      <a:clrMap bg1="dk2" tx1="lt1" bg2="dk1" tx2="lt2" accent1="accent1" accent2="accent2" accent3="accent3" accent4="accent4" accent5="accent5" accent6="accent6" hlink="hlink" folHlink="folHlink"/>
    </a:extraClrScheme>
    <a:extraClrScheme>
      <a:clrScheme name="Default Design 3">
        <a:dk1>
          <a:srgbClr val="194349"/>
        </a:dk1>
        <a:lt1>
          <a:srgbClr val="FFFFCC"/>
        </a:lt1>
        <a:dk2>
          <a:srgbClr val="006666"/>
        </a:dk2>
        <a:lt2>
          <a:srgbClr val="FFFFFF"/>
        </a:lt2>
        <a:accent1>
          <a:srgbClr val="99CC00"/>
        </a:accent1>
        <a:accent2>
          <a:srgbClr val="00B6B2"/>
        </a:accent2>
        <a:accent3>
          <a:srgbClr val="AAB8B8"/>
        </a:accent3>
        <a:accent4>
          <a:srgbClr val="DADAAE"/>
        </a:accent4>
        <a:accent5>
          <a:srgbClr val="CAE2AA"/>
        </a:accent5>
        <a:accent6>
          <a:srgbClr val="00A5A1"/>
        </a:accent6>
        <a:hlink>
          <a:srgbClr val="669900"/>
        </a:hlink>
        <a:folHlink>
          <a:srgbClr val="666699"/>
        </a:folHlink>
      </a:clrScheme>
      <a:clrMap bg1="dk2" tx1="lt1" bg2="dk1" tx2="lt2" accent1="accent1" accent2="accent2" accent3="accent3" accent4="accent4" accent5="accent5" accent6="accent6" hlink="hlink" folHlink="folHlink"/>
    </a:extraClrScheme>
    <a:extraClrScheme>
      <a:clrScheme name="Default Design 4">
        <a:dk1>
          <a:srgbClr val="194349"/>
        </a:dk1>
        <a:lt1>
          <a:srgbClr val="FFFFCC"/>
        </a:lt1>
        <a:dk2>
          <a:srgbClr val="0000FF"/>
        </a:dk2>
        <a:lt2>
          <a:srgbClr val="FFFFFF"/>
        </a:lt2>
        <a:accent1>
          <a:srgbClr val="0099FF"/>
        </a:accent1>
        <a:accent2>
          <a:srgbClr val="33CC33"/>
        </a:accent2>
        <a:accent3>
          <a:srgbClr val="AAAAFF"/>
        </a:accent3>
        <a:accent4>
          <a:srgbClr val="DADAAE"/>
        </a:accent4>
        <a:accent5>
          <a:srgbClr val="AACAFF"/>
        </a:accent5>
        <a:accent6>
          <a:srgbClr val="2DB9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Default Design 5">
        <a:dk1>
          <a:srgbClr val="194349"/>
        </a:dk1>
        <a:lt1>
          <a:srgbClr val="FFFFCC"/>
        </a:lt1>
        <a:dk2>
          <a:srgbClr val="72A497"/>
        </a:dk2>
        <a:lt2>
          <a:srgbClr val="000000"/>
        </a:lt2>
        <a:accent1>
          <a:srgbClr val="805D32"/>
        </a:accent1>
        <a:accent2>
          <a:srgbClr val="7D2F3C"/>
        </a:accent2>
        <a:accent3>
          <a:srgbClr val="BCCFC9"/>
        </a:accent3>
        <a:accent4>
          <a:srgbClr val="DADAAE"/>
        </a:accent4>
        <a:accent5>
          <a:srgbClr val="C0B6AD"/>
        </a:accent5>
        <a:accent6>
          <a:srgbClr val="712A35"/>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Default Design 6">
        <a:dk1>
          <a:srgbClr val="1C1C1C"/>
        </a:dk1>
        <a:lt1>
          <a:srgbClr val="FFFFFF"/>
        </a:lt1>
        <a:dk2>
          <a:srgbClr val="710F0F"/>
        </a:dk2>
        <a:lt2>
          <a:srgbClr val="FFFFFF"/>
        </a:lt2>
        <a:accent1>
          <a:srgbClr val="FF9900"/>
        </a:accent1>
        <a:accent2>
          <a:srgbClr val="FF3300"/>
        </a:accent2>
        <a:accent3>
          <a:srgbClr val="BBAAAA"/>
        </a:accent3>
        <a:accent4>
          <a:srgbClr val="DADADA"/>
        </a:accent4>
        <a:accent5>
          <a:srgbClr val="FFCAAA"/>
        </a:accent5>
        <a:accent6>
          <a:srgbClr val="E72D00"/>
        </a:accent6>
        <a:hlink>
          <a:srgbClr val="666699"/>
        </a:hlink>
        <a:folHlink>
          <a:srgbClr val="996633"/>
        </a:folHlink>
      </a:clrScheme>
      <a:clrMap bg1="dk2" tx1="lt1" bg2="dk1" tx2="lt2" accent1="accent1" accent2="accent2" accent3="accent3" accent4="accent4" accent5="accent5" accent6="accent6" hlink="hlink" folHlink="folHlink"/>
    </a:extraClrScheme>
    <a:extraClrScheme>
      <a:clrScheme name="Default Design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666699"/>
        </a:lt2>
        <a:accent1>
          <a:srgbClr val="FF9900"/>
        </a:accent1>
        <a:accent2>
          <a:srgbClr val="FF0000"/>
        </a:accent2>
        <a:accent3>
          <a:srgbClr val="FFFFFF"/>
        </a:accent3>
        <a:accent4>
          <a:srgbClr val="000000"/>
        </a:accent4>
        <a:accent5>
          <a:srgbClr val="FFCAAA"/>
        </a:accent5>
        <a:accent6>
          <a:srgbClr val="E70000"/>
        </a:accent6>
        <a:hlink>
          <a:srgbClr val="336699"/>
        </a:hlink>
        <a:folHlink>
          <a:srgbClr val="808080"/>
        </a:folHlink>
      </a:clrScheme>
      <a:clrMap bg1="lt1" tx1="dk1" bg2="lt2" tx2="dk2" accent1="accent1" accent2="accent2" accent3="accent3" accent4="accent4" accent5="accent5" accent6="accent6" hlink="hlink" folHlink="folHlink"/>
    </a:extraClrScheme>
    <a:extraClrScheme>
      <a:clrScheme name="Default Design 9">
        <a:dk1>
          <a:srgbClr val="000000"/>
        </a:dk1>
        <a:lt1>
          <a:srgbClr val="FFFFFF"/>
        </a:lt1>
        <a:dk2>
          <a:srgbClr val="000000"/>
        </a:dk2>
        <a:lt2>
          <a:srgbClr val="666699"/>
        </a:lt2>
        <a:accent1>
          <a:srgbClr val="CC3300"/>
        </a:accent1>
        <a:accent2>
          <a:srgbClr val="CC9900"/>
        </a:accent2>
        <a:accent3>
          <a:srgbClr val="FFFFFF"/>
        </a:accent3>
        <a:accent4>
          <a:srgbClr val="000000"/>
        </a:accent4>
        <a:accent5>
          <a:srgbClr val="E2ADAA"/>
        </a:accent5>
        <a:accent6>
          <a:srgbClr val="B98A00"/>
        </a:accent6>
        <a:hlink>
          <a:srgbClr val="CC6600"/>
        </a:hlink>
        <a:folHlink>
          <a:srgbClr val="808080"/>
        </a:folHlink>
      </a:clrScheme>
      <a:clrMap bg1="lt1" tx1="dk1" bg2="lt2" tx2="dk2" accent1="accent1" accent2="accent2" accent3="accent3" accent4="accent4" accent5="accent5" accent6="accent6" hlink="hlink" folHlink="folHlink"/>
    </a:extraClrScheme>
    <a:extraClrScheme>
      <a:clrScheme name="Default Design 10">
        <a:dk1>
          <a:srgbClr val="000000"/>
        </a:dk1>
        <a:lt1>
          <a:srgbClr val="FFFFFF"/>
        </a:lt1>
        <a:dk2>
          <a:srgbClr val="000000"/>
        </a:dk2>
        <a:lt2>
          <a:srgbClr val="666699"/>
        </a:lt2>
        <a:accent1>
          <a:srgbClr val="666699"/>
        </a:accent1>
        <a:accent2>
          <a:srgbClr val="9999FF"/>
        </a:accent2>
        <a:accent3>
          <a:srgbClr val="FFFFFF"/>
        </a:accent3>
        <a:accent4>
          <a:srgbClr val="000000"/>
        </a:accent4>
        <a:accent5>
          <a:srgbClr val="B8B8CA"/>
        </a:accent5>
        <a:accent6>
          <a:srgbClr val="8A8AE7"/>
        </a:accent6>
        <a:hlink>
          <a:srgbClr val="3366FF"/>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53630</TotalTime>
  <Words>2603</Words>
  <Application>Microsoft Macintosh PowerPoint</Application>
  <PresentationFormat>On-screen Show (4:3)</PresentationFormat>
  <Paragraphs>525</Paragraphs>
  <Slides>73</Slides>
  <Notes>1</Notes>
  <HiddenSlides>0</HiddenSlides>
  <MMClips>0</MMClips>
  <ScaleCrop>false</ScaleCrop>
  <HeadingPairs>
    <vt:vector size="4" baseType="variant">
      <vt:variant>
        <vt:lpstr>Theme</vt:lpstr>
      </vt:variant>
      <vt:variant>
        <vt:i4>1</vt:i4>
      </vt:variant>
      <vt:variant>
        <vt:lpstr>Slide Titles</vt:lpstr>
      </vt:variant>
      <vt:variant>
        <vt:i4>73</vt:i4>
      </vt:variant>
    </vt:vector>
  </HeadingPairs>
  <TitlesOfParts>
    <vt:vector size="74"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to do with more data?</vt:lpstr>
      <vt:lpstr>PowerPoint Presentation</vt:lpstr>
      <vt:lpstr>PowerPoint Presentation</vt:lpstr>
      <vt:lpstr>No data like more data!</vt:lpstr>
      <vt:lpstr>PowerPoint Presentation</vt:lpstr>
      <vt:lpstr>PowerPoint Presentation</vt:lpstr>
      <vt:lpstr>PowerPoint Presentation</vt:lpstr>
      <vt:lpstr>Database Workloads</vt:lpstr>
      <vt:lpstr>One Database or Two?</vt:lpstr>
      <vt:lpstr>PowerPoint Presentation</vt:lpstr>
      <vt:lpstr>OLTP/OLAP Architecture</vt:lpstr>
      <vt:lpstr>OLTP/OLAP Integration</vt:lpstr>
      <vt:lpstr>What do you actually do?</vt:lpstr>
      <vt:lpstr>Structure of Data Warehouses</vt:lpstr>
      <vt:lpstr>OLAP Cubes</vt:lpstr>
      <vt:lpstr>OLAP Cubes: Research Challenges</vt:lpstr>
      <vt:lpstr>Fast forward…</vt:lpstr>
      <vt:lpstr>PowerPoint Presentation</vt:lpstr>
      <vt:lpstr>ETL Bottleneck</vt:lpstr>
      <vt:lpstr>What’s changed?</vt:lpstr>
      <vt:lpstr>Virtuous Product Cycle</vt:lpstr>
      <vt:lpstr>What do you actually do?</vt:lpstr>
      <vt:lpstr>Virtuous Product Cycle</vt:lpstr>
      <vt:lpstr>PowerPoint Presentation</vt:lpstr>
      <vt:lpstr>Known and Unknown Unknowns</vt:lpstr>
      <vt:lpstr>OLTP/OLAP Architecture</vt:lpstr>
      <vt:lpstr>OLTP/OLAP/Hadoop Architecture</vt:lpstr>
      <vt:lpstr>ETL: Redux</vt:lpstr>
      <vt:lpstr>PowerPoint Presentation</vt:lpstr>
      <vt:lpstr>PowerPoint Presentation</vt:lpstr>
      <vt:lpstr>PowerPoint Presentation</vt:lpstr>
      <vt:lpstr>PowerPoint Presentation</vt:lpstr>
      <vt:lpstr>PowerPoint Presentation</vt:lpstr>
      <vt:lpstr>How will I actually learn Hadoop?</vt:lpstr>
      <vt:lpstr>Materials in the course</vt:lpstr>
      <vt:lpstr>PowerPoint Presentation</vt:lpstr>
      <vt:lpstr>Basic Hadoop API*</vt:lpstr>
      <vt:lpstr>Basic Hadoop API*</vt:lpstr>
      <vt:lpstr>A tale of two packages…</vt:lpstr>
      <vt:lpstr>Data Types in Hadoop: Keys and Values</vt:lpstr>
      <vt:lpstr>“Hello World”: Word Count</vt:lpstr>
      <vt:lpstr>“Hello World”: Word Count</vt:lpstr>
      <vt:lpstr>“Hello World”: Word Count</vt:lpstr>
      <vt:lpstr>Three Gotchas</vt:lpstr>
      <vt:lpstr>Getting Data to Mappers and Reducers</vt:lpstr>
      <vt:lpstr>Complex Data Types in Hadoop</vt:lpstr>
      <vt:lpstr>Basic Cluster Components*</vt:lpstr>
      <vt:lpstr>Putting everything together…</vt:lpstr>
      <vt:lpstr>Anatomy of a Job</vt:lpstr>
      <vt:lpstr>Anatomy of a Job</vt:lpstr>
      <vt:lpstr>PowerPoint Presentation</vt:lpstr>
      <vt:lpstr>PowerPoint Presentation</vt:lpstr>
      <vt:lpstr>PowerPoint Presentation</vt:lpstr>
      <vt:lpstr>PowerPoint Presentation</vt:lpstr>
      <vt:lpstr>Input and Output</vt:lpstr>
      <vt:lpstr>Shuffle and Sort in Hadoop</vt:lpstr>
      <vt:lpstr>Shuffle and Sort</vt:lpstr>
      <vt:lpstr>Hadoop Workflow</vt:lpstr>
      <vt:lpstr>Recommended Workflow</vt:lpstr>
      <vt:lpstr>Debugging Hadoop</vt:lpstr>
      <vt:lpstr>Code Execution Environments</vt:lpstr>
      <vt:lpstr>Hadoop Debugging Strategies</vt:lpstr>
      <vt:lpstr>PowerPoint Presentation</vt:lpstr>
    </vt:vector>
  </TitlesOfParts>
  <Company>University of Maryland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Data-Intensive Information Processing Applications </dc:title>
  <dc:creator>Jimmy Lin</dc:creator>
  <cp:lastModifiedBy>Jimmy Lin</cp:lastModifiedBy>
  <cp:revision>10898</cp:revision>
  <dcterms:created xsi:type="dcterms:W3CDTF">2012-08-31T06:36:49Z</dcterms:created>
  <dcterms:modified xsi:type="dcterms:W3CDTF">2015-03-22T19:26:51Z</dcterms:modified>
</cp:coreProperties>
</file>