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8" r:id="rId3"/>
    <p:sldId id="366" r:id="rId4"/>
    <p:sldId id="356" r:id="rId5"/>
    <p:sldId id="353" r:id="rId6"/>
    <p:sldId id="355" r:id="rId7"/>
    <p:sldId id="368" r:id="rId8"/>
    <p:sldId id="354" r:id="rId9"/>
    <p:sldId id="357" r:id="rId10"/>
    <p:sldId id="345" r:id="rId11"/>
    <p:sldId id="352" r:id="rId12"/>
    <p:sldId id="346" r:id="rId13"/>
    <p:sldId id="347" r:id="rId14"/>
    <p:sldId id="349" r:id="rId15"/>
    <p:sldId id="350" r:id="rId16"/>
    <p:sldId id="362" r:id="rId17"/>
    <p:sldId id="359" r:id="rId18"/>
    <p:sldId id="360" r:id="rId19"/>
    <p:sldId id="361" r:id="rId20"/>
    <p:sldId id="367" r:id="rId21"/>
    <p:sldId id="364" r:id="rId22"/>
    <p:sldId id="365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89617" autoAdjust="0"/>
  </p:normalViewPr>
  <p:slideViewPr>
    <p:cSldViewPr>
      <p:cViewPr varScale="1">
        <p:scale>
          <a:sx n="133" d="100"/>
          <a:sy n="133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Hadoop: Nuts and Bolts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4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Data-Intensive Information Processing Applications ― Session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Tuesday, February 2, 2010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740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</a:rPr>
            </a:br>
            <a:r>
              <a:rPr lang="en-US" sz="1200" b="0" dirty="0">
                <a:solidFill>
                  <a:schemeClr val="bg1"/>
                </a:solidFill>
              </a:rPr>
              <a:t>See http://creativecommons.org/licenses/by-nc-sa/3.0/us/ for details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submission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 of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 program in Hadoop = Hadoop job</a:t>
            </a:r>
          </a:p>
          <a:p>
            <a:pPr lvl="1"/>
            <a:r>
              <a:rPr lang="en-US" dirty="0" smtClean="0"/>
              <a:t>Jobs are divided into map and reduce tasks</a:t>
            </a:r>
          </a:p>
          <a:p>
            <a:pPr lvl="1"/>
            <a:r>
              <a:rPr lang="en-US" dirty="0" smtClean="0"/>
              <a:t>An instance of running a task is called a task attempt</a:t>
            </a:r>
          </a:p>
          <a:p>
            <a:pPr lvl="1"/>
            <a:r>
              <a:rPr lang="en-US" dirty="0" smtClean="0"/>
              <a:t>Multiple jobs can be composed into a workflow</a:t>
            </a:r>
          </a:p>
          <a:p>
            <a:r>
              <a:rPr lang="en-US" dirty="0" smtClean="0"/>
              <a:t>Job submission process</a:t>
            </a:r>
          </a:p>
          <a:p>
            <a:pPr lvl="1"/>
            <a:r>
              <a:rPr lang="en-US" dirty="0" smtClean="0"/>
              <a:t>Client (i.e., driver program) creates a job, configures it, and submits it to job tracker</a:t>
            </a:r>
          </a:p>
          <a:p>
            <a:pPr lvl="1"/>
            <a:r>
              <a:rPr lang="en-US" dirty="0" err="1" smtClean="0"/>
              <a:t>JobClient</a:t>
            </a:r>
            <a:r>
              <a:rPr lang="en-US" dirty="0" smtClean="0"/>
              <a:t> computes input splits (on client end)</a:t>
            </a:r>
          </a:p>
          <a:p>
            <a:pPr lvl="1"/>
            <a:r>
              <a:rPr lang="en-US" dirty="0" smtClean="0"/>
              <a:t>Job data (jar, configuration XML) are sent to </a:t>
            </a:r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r>
              <a:rPr lang="en-US" dirty="0" err="1" smtClean="0"/>
              <a:t>JobTracker</a:t>
            </a:r>
            <a:r>
              <a:rPr lang="en-US" dirty="0" smtClean="0"/>
              <a:t> puts job data in shared location, </a:t>
            </a:r>
            <a:r>
              <a:rPr lang="en-US" dirty="0" err="1" smtClean="0"/>
              <a:t>enqueues</a:t>
            </a:r>
            <a:r>
              <a:rPr lang="en-US" dirty="0" smtClean="0"/>
              <a:t> tasks</a:t>
            </a:r>
          </a:p>
          <a:p>
            <a:pPr lvl="1"/>
            <a:r>
              <a:rPr lang="en-US" dirty="0" err="1" smtClean="0"/>
              <a:t>TaskTrackers</a:t>
            </a:r>
            <a:r>
              <a:rPr lang="en-US" dirty="0" smtClean="0"/>
              <a:t> poll for tasks</a:t>
            </a:r>
          </a:p>
          <a:p>
            <a:pPr lvl="1"/>
            <a:r>
              <a:rPr lang="en-US" dirty="0" smtClean="0"/>
              <a:t>Off to the races…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5562600" y="1780401"/>
            <a:ext cx="32766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57200" y="1780401"/>
            <a:ext cx="48768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redrawn from a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Cloduera</a:t>
            </a:r>
            <a:r>
              <a:rPr lang="en-US" sz="1000" b="0" dirty="0" smtClean="0">
                <a:solidFill>
                  <a:schemeClr val="bg2"/>
                </a:solidFill>
              </a:rPr>
              <a:t>, </a:t>
            </a:r>
            <a:r>
              <a:rPr lang="en-US" sz="1000" b="0" dirty="0" smtClean="0">
                <a:solidFill>
                  <a:schemeClr val="bg2"/>
                </a:solidFill>
              </a:rPr>
              <a:t>cc-licensed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942201"/>
            <a:ext cx="45720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Input File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942201"/>
            <a:ext cx="2971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Input File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7150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152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96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RecordReader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2098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8100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7150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73152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cxnSp>
        <p:nvCxnSpPr>
          <p:cNvPr id="37" name="Shape 36"/>
          <p:cNvCxnSpPr/>
          <p:nvPr/>
        </p:nvCxnSpPr>
        <p:spPr bwMode="auto">
          <a:xfrm rot="10800000">
            <a:off x="1295400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hape 36"/>
          <p:cNvCxnSpPr/>
          <p:nvPr/>
        </p:nvCxnSpPr>
        <p:spPr bwMode="auto">
          <a:xfrm>
            <a:off x="1295400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2"/>
            <a:endCxn id="56" idx="0"/>
          </p:cNvCxnSpPr>
          <p:nvPr/>
        </p:nvCxnSpPr>
        <p:spPr bwMode="auto">
          <a:xfrm rot="5400000">
            <a:off x="1028700" y="4104501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 bwMode="auto">
          <a:xfrm>
            <a:off x="609600" y="4371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5400000">
            <a:off x="1029494" y="51705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rot="5400000">
            <a:off x="1029494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9303" y="5438001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62" name="Straight Arrow Connector 61"/>
          <p:cNvCxnSpPr>
            <a:endCxn id="63" idx="0"/>
          </p:cNvCxnSpPr>
          <p:nvPr/>
        </p:nvCxnSpPr>
        <p:spPr bwMode="auto">
          <a:xfrm rot="5400000">
            <a:off x="2628900" y="4103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 bwMode="auto">
          <a:xfrm>
            <a:off x="2209800" y="43704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>
            <a:off x="2629694" y="51697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99503" y="54372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66" name="Straight Arrow Connector 65"/>
          <p:cNvCxnSpPr>
            <a:endCxn id="67" idx="0"/>
          </p:cNvCxnSpPr>
          <p:nvPr/>
        </p:nvCxnSpPr>
        <p:spPr bwMode="auto">
          <a:xfrm rot="5400000">
            <a:off x="4251460" y="4103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 bwMode="auto">
          <a:xfrm>
            <a:off x="3832360" y="43704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rot="5400000">
            <a:off x="4252254" y="51697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22063" y="54372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70" name="Straight Arrow Connector 69"/>
          <p:cNvCxnSpPr>
            <a:endCxn id="71" idx="0"/>
          </p:cNvCxnSpPr>
          <p:nvPr/>
        </p:nvCxnSpPr>
        <p:spPr bwMode="auto">
          <a:xfrm rot="5400000">
            <a:off x="6134100" y="4103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 bwMode="auto">
          <a:xfrm>
            <a:off x="5715000" y="43704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 rot="5400000">
            <a:off x="6134894" y="51697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804703" y="54372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74" name="Straight Arrow Connector 73"/>
          <p:cNvCxnSpPr>
            <a:endCxn id="75" idx="0"/>
          </p:cNvCxnSpPr>
          <p:nvPr/>
        </p:nvCxnSpPr>
        <p:spPr bwMode="auto">
          <a:xfrm rot="5400000">
            <a:off x="7756660" y="4103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 bwMode="auto">
          <a:xfrm>
            <a:off x="7337560" y="43704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76" name="Straight Arrow Connector 75"/>
          <p:cNvCxnSpPr/>
          <p:nvPr/>
        </p:nvCxnSpPr>
        <p:spPr bwMode="auto">
          <a:xfrm rot="5400000">
            <a:off x="7757454" y="51697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27263" y="54372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78" name="Shape 36"/>
          <p:cNvCxnSpPr/>
          <p:nvPr/>
        </p:nvCxnSpPr>
        <p:spPr bwMode="auto">
          <a:xfrm rot="10800000">
            <a:off x="28940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hape 36"/>
          <p:cNvCxnSpPr/>
          <p:nvPr/>
        </p:nvCxnSpPr>
        <p:spPr bwMode="auto">
          <a:xfrm>
            <a:off x="28940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hape 36"/>
          <p:cNvCxnSpPr/>
          <p:nvPr/>
        </p:nvCxnSpPr>
        <p:spPr bwMode="auto">
          <a:xfrm rot="10800000">
            <a:off x="4495801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hape 36"/>
          <p:cNvCxnSpPr/>
          <p:nvPr/>
        </p:nvCxnSpPr>
        <p:spPr bwMode="auto">
          <a:xfrm>
            <a:off x="4495801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hape 36"/>
          <p:cNvCxnSpPr/>
          <p:nvPr/>
        </p:nvCxnSpPr>
        <p:spPr bwMode="auto">
          <a:xfrm rot="10800000">
            <a:off x="63992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hape 36"/>
          <p:cNvCxnSpPr/>
          <p:nvPr/>
        </p:nvCxnSpPr>
        <p:spPr bwMode="auto">
          <a:xfrm>
            <a:off x="63992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hape 36"/>
          <p:cNvCxnSpPr/>
          <p:nvPr/>
        </p:nvCxnSpPr>
        <p:spPr bwMode="auto">
          <a:xfrm rot="10800000">
            <a:off x="79994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hape 36"/>
          <p:cNvCxnSpPr/>
          <p:nvPr/>
        </p:nvCxnSpPr>
        <p:spPr bwMode="auto">
          <a:xfrm>
            <a:off x="79994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 bwMode="auto">
          <a:xfrm rot="5400000">
            <a:off x="2628106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 bwMode="auto">
          <a:xfrm rot="5400000">
            <a:off x="4228306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rot="5400000">
            <a:off x="6133306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 rot="5400000">
            <a:off x="7733506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6200000">
            <a:off x="-307822" y="277402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InputFormat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redrawn from a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Cloduera</a:t>
            </a:r>
            <a:r>
              <a:rPr lang="en-US" sz="1000" b="0" dirty="0" smtClean="0">
                <a:solidFill>
                  <a:schemeClr val="bg2"/>
                </a:solidFill>
              </a:rPr>
              <a:t>, </a:t>
            </a:r>
            <a:r>
              <a:rPr lang="en-US" sz="1000" b="0" dirty="0" smtClean="0">
                <a:solidFill>
                  <a:schemeClr val="bg2"/>
                </a:solidFill>
              </a:rPr>
              <a:t>cc-licensed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609600" y="8660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5400000">
            <a:off x="1029494" y="16653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 bwMode="auto">
          <a:xfrm>
            <a:off x="2209800" y="8652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>
            <a:off x="2629694" y="16645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 bwMode="auto">
          <a:xfrm>
            <a:off x="3832360" y="8652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rot="5400000">
            <a:off x="4252254" y="16645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 bwMode="auto">
          <a:xfrm>
            <a:off x="5715000" y="8652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 rot="5400000">
            <a:off x="6134894" y="16645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 bwMode="auto">
          <a:xfrm>
            <a:off x="7337560" y="8652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76" name="Straight Arrow Connector 75"/>
          <p:cNvCxnSpPr/>
          <p:nvPr/>
        </p:nvCxnSpPr>
        <p:spPr bwMode="auto">
          <a:xfrm rot="5400000">
            <a:off x="7757454" y="16645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 bwMode="auto">
          <a:xfrm>
            <a:off x="609600" y="27432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Partitioner</a:t>
            </a:r>
          </a:p>
        </p:txBody>
      </p:sp>
      <p:cxnSp>
        <p:nvCxnSpPr>
          <p:cNvPr id="101" name="Straight Arrow Connector 100"/>
          <p:cNvCxnSpPr/>
          <p:nvPr/>
        </p:nvCxnSpPr>
        <p:spPr bwMode="auto">
          <a:xfrm rot="5400000">
            <a:off x="10294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 bwMode="auto">
          <a:xfrm>
            <a:off x="2209800" y="27424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Partitioner</a:t>
            </a:r>
          </a:p>
        </p:txBody>
      </p:sp>
      <p:cxnSp>
        <p:nvCxnSpPr>
          <p:cNvPr id="103" name="Straight Arrow Connector 102"/>
          <p:cNvCxnSpPr/>
          <p:nvPr/>
        </p:nvCxnSpPr>
        <p:spPr bwMode="auto">
          <a:xfrm rot="5400000">
            <a:off x="26296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 bwMode="auto">
          <a:xfrm>
            <a:off x="3832360" y="27424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Partitioner</a:t>
            </a:r>
          </a:p>
        </p:txBody>
      </p:sp>
      <p:cxnSp>
        <p:nvCxnSpPr>
          <p:cNvPr id="105" name="Straight Arrow Connector 104"/>
          <p:cNvCxnSpPr/>
          <p:nvPr/>
        </p:nvCxnSpPr>
        <p:spPr bwMode="auto">
          <a:xfrm rot="5400000">
            <a:off x="425225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 bwMode="auto">
          <a:xfrm>
            <a:off x="5715000" y="27424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Partitioner</a:t>
            </a:r>
          </a:p>
        </p:txBody>
      </p:sp>
      <p:cxnSp>
        <p:nvCxnSpPr>
          <p:cNvPr id="107" name="Straight Arrow Connector 106"/>
          <p:cNvCxnSpPr/>
          <p:nvPr/>
        </p:nvCxnSpPr>
        <p:spPr bwMode="auto">
          <a:xfrm rot="5400000">
            <a:off x="61348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 bwMode="auto">
          <a:xfrm>
            <a:off x="7337560" y="27424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Partitioner</a:t>
            </a:r>
          </a:p>
        </p:txBody>
      </p:sp>
      <p:cxnSp>
        <p:nvCxnSpPr>
          <p:cNvPr id="109" name="Straight Arrow Connector 108"/>
          <p:cNvCxnSpPr/>
          <p:nvPr/>
        </p:nvCxnSpPr>
        <p:spPr bwMode="auto">
          <a:xfrm rot="5400000">
            <a:off x="775745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99303" y="1932801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99503" y="19320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22063" y="19320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804703" y="19320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427263" y="19320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2416040" y="52578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Reducer</a:t>
            </a:r>
          </a:p>
        </p:txBody>
      </p:sp>
      <p:cxnSp>
        <p:nvCxnSpPr>
          <p:cNvPr id="125" name="Straight Arrow Connector 124"/>
          <p:cNvCxnSpPr/>
          <p:nvPr/>
        </p:nvCxnSpPr>
        <p:spPr bwMode="auto">
          <a:xfrm rot="5400000">
            <a:off x="2835934" y="49903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 bwMode="auto">
          <a:xfrm>
            <a:off x="4016240" y="52570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Reducer</a:t>
            </a:r>
          </a:p>
        </p:txBody>
      </p:sp>
      <p:cxnSp>
        <p:nvCxnSpPr>
          <p:cNvPr id="127" name="Straight Arrow Connector 126"/>
          <p:cNvCxnSpPr/>
          <p:nvPr/>
        </p:nvCxnSpPr>
        <p:spPr bwMode="auto">
          <a:xfrm rot="5400000">
            <a:off x="4436134" y="49903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Rounded Rectangle 127"/>
          <p:cNvSpPr/>
          <p:nvPr/>
        </p:nvSpPr>
        <p:spPr bwMode="auto">
          <a:xfrm>
            <a:off x="5638800" y="52570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Reduce</a:t>
            </a:r>
          </a:p>
        </p:txBody>
      </p:sp>
      <p:cxnSp>
        <p:nvCxnSpPr>
          <p:cNvPr id="129" name="Straight Arrow Connector 128"/>
          <p:cNvCxnSpPr/>
          <p:nvPr/>
        </p:nvCxnSpPr>
        <p:spPr bwMode="auto">
          <a:xfrm rot="5400000">
            <a:off x="6058694" y="49903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505743" y="4447401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105943" y="44466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28503" y="44466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 bwMode="auto">
          <a:xfrm>
            <a:off x="1295400" y="3276600"/>
            <a:ext cx="1600200" cy="1143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 bwMode="auto">
          <a:xfrm>
            <a:off x="1295400" y="3276600"/>
            <a:ext cx="3200400" cy="1143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 bwMode="auto">
          <a:xfrm>
            <a:off x="1295400" y="3276600"/>
            <a:ext cx="4724400" cy="1143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02" idx="2"/>
          </p:cNvCxnSpPr>
          <p:nvPr/>
        </p:nvCxnSpPr>
        <p:spPr bwMode="auto">
          <a:xfrm rot="16200000" flipH="1">
            <a:off x="2361803" y="3809603"/>
            <a:ext cx="1143794" cy="762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02" idx="2"/>
          </p:cNvCxnSpPr>
          <p:nvPr/>
        </p:nvCxnSpPr>
        <p:spPr bwMode="auto">
          <a:xfrm rot="16200000" flipH="1">
            <a:off x="3200003" y="2971403"/>
            <a:ext cx="1143794" cy="17526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2" idx="2"/>
          </p:cNvCxnSpPr>
          <p:nvPr/>
        </p:nvCxnSpPr>
        <p:spPr bwMode="auto">
          <a:xfrm rot="16200000" flipH="1">
            <a:off x="3962003" y="2209403"/>
            <a:ext cx="1143794" cy="32766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04" idx="2"/>
          </p:cNvCxnSpPr>
          <p:nvPr/>
        </p:nvCxnSpPr>
        <p:spPr bwMode="auto">
          <a:xfrm rot="5400000">
            <a:off x="3211183" y="3112623"/>
            <a:ext cx="1143794" cy="147016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04" idx="2"/>
            <a:endCxn id="131" idx="0"/>
          </p:cNvCxnSpPr>
          <p:nvPr/>
        </p:nvCxnSpPr>
        <p:spPr bwMode="auto">
          <a:xfrm rot="16200000" flipH="1">
            <a:off x="4022486" y="3771480"/>
            <a:ext cx="1170801" cy="17945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04" idx="2"/>
            <a:endCxn id="132" idx="0"/>
          </p:cNvCxnSpPr>
          <p:nvPr/>
        </p:nvCxnSpPr>
        <p:spPr bwMode="auto">
          <a:xfrm rot="16200000" flipH="1">
            <a:off x="4833766" y="2960200"/>
            <a:ext cx="1170801" cy="180201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06" idx="2"/>
          </p:cNvCxnSpPr>
          <p:nvPr/>
        </p:nvCxnSpPr>
        <p:spPr bwMode="auto">
          <a:xfrm rot="5400000">
            <a:off x="4228703" y="2247503"/>
            <a:ext cx="1143794" cy="32004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08" idx="2"/>
          </p:cNvCxnSpPr>
          <p:nvPr/>
        </p:nvCxnSpPr>
        <p:spPr bwMode="auto">
          <a:xfrm rot="5400000">
            <a:off x="5154283" y="1550523"/>
            <a:ext cx="1143794" cy="459436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06" idx="2"/>
          </p:cNvCxnSpPr>
          <p:nvPr/>
        </p:nvCxnSpPr>
        <p:spPr bwMode="auto">
          <a:xfrm rot="5400000">
            <a:off x="4990703" y="3009503"/>
            <a:ext cx="1143794" cy="16764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08" idx="2"/>
          </p:cNvCxnSpPr>
          <p:nvPr/>
        </p:nvCxnSpPr>
        <p:spPr bwMode="auto">
          <a:xfrm rot="5400000">
            <a:off x="5878183" y="2274423"/>
            <a:ext cx="1143794" cy="314656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06" idx="2"/>
          </p:cNvCxnSpPr>
          <p:nvPr/>
        </p:nvCxnSpPr>
        <p:spPr bwMode="auto">
          <a:xfrm rot="5400000">
            <a:off x="5777300" y="3823106"/>
            <a:ext cx="1170800" cy="762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08" idx="2"/>
          </p:cNvCxnSpPr>
          <p:nvPr/>
        </p:nvCxnSpPr>
        <p:spPr bwMode="auto">
          <a:xfrm rot="5400000">
            <a:off x="6628209" y="3026037"/>
            <a:ext cx="1145382" cy="164492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8600" y="385319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(combiners omitted here)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redrawn from a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Cloduera</a:t>
            </a:r>
            <a:r>
              <a:rPr lang="en-US" sz="1000" b="0" dirty="0" smtClean="0">
                <a:solidFill>
                  <a:schemeClr val="bg2"/>
                </a:solidFill>
              </a:rPr>
              <a:t>, </a:t>
            </a:r>
            <a:r>
              <a:rPr lang="en-US" sz="1000" b="0" dirty="0" smtClean="0">
                <a:solidFill>
                  <a:schemeClr val="bg2"/>
                </a:solidFill>
              </a:rPr>
              <a:t>cc-licensed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2416040" y="1676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Reducer</a:t>
            </a: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4016240" y="1675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Reducer</a:t>
            </a: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5638800" y="1675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Reduce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209800" y="2514600"/>
            <a:ext cx="50292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438400" y="3810000"/>
            <a:ext cx="1371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Output File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2438400" y="27432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RecordWriter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rot="5400000">
            <a:off x="2858294" y="35425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rot="5400000">
            <a:off x="28582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6200000">
            <a:off x="1291061" y="282076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/>
                </a:solidFill>
              </a:rPr>
              <a:t>OutputFormat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038600" y="3810000"/>
            <a:ext cx="1371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Output File</a:t>
            </a:r>
          </a:p>
        </p:txBody>
      </p:sp>
      <p:sp>
        <p:nvSpPr>
          <p:cNvPr id="93" name="Rounded Rectangle 92"/>
          <p:cNvSpPr/>
          <p:nvPr/>
        </p:nvSpPr>
        <p:spPr bwMode="auto">
          <a:xfrm>
            <a:off x="4038600" y="27432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RecordWriter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 rot="5400000">
            <a:off x="4458494" y="35425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 bwMode="auto">
          <a:xfrm rot="5400000">
            <a:off x="44584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 bwMode="auto">
          <a:xfrm>
            <a:off x="5638800" y="3810000"/>
            <a:ext cx="1371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Output File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5638800" y="27432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RecordWriter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 rot="5400000">
            <a:off x="6058694" y="35425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 bwMode="auto">
          <a:xfrm rot="5400000">
            <a:off x="60586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InputFormat:</a:t>
            </a:r>
          </a:p>
          <a:p>
            <a:pPr lvl="1"/>
            <a:r>
              <a:rPr lang="en-US" dirty="0" err="1" smtClean="0"/>
              <a:t>TextInputFormat</a:t>
            </a:r>
            <a:endParaRPr lang="en-US" dirty="0" smtClean="0"/>
          </a:p>
          <a:p>
            <a:pPr lvl="1"/>
            <a:r>
              <a:rPr lang="en-US" dirty="0" err="1" smtClean="0"/>
              <a:t>KeyValueTextInputFormat</a:t>
            </a:r>
            <a:endParaRPr lang="en-US" dirty="0" smtClean="0"/>
          </a:p>
          <a:p>
            <a:pPr lvl="1"/>
            <a:r>
              <a:rPr lang="en-US" dirty="0" err="1" smtClean="0"/>
              <a:t>SequenceFileInputFormat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err="1" smtClean="0"/>
              <a:t>OutputFormat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TextOutputFormat</a:t>
            </a:r>
            <a:endParaRPr lang="en-US" dirty="0" smtClean="0"/>
          </a:p>
          <a:p>
            <a:pPr lvl="1"/>
            <a:r>
              <a:rPr lang="en-US" dirty="0" err="1" smtClean="0"/>
              <a:t>SequenceFileOutputFormat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 and Sort in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Probably the most complex aspect of MapReduce!</a:t>
            </a:r>
          </a:p>
          <a:p>
            <a:r>
              <a:rPr lang="en-US" dirty="0" smtClean="0"/>
              <a:t>Map side</a:t>
            </a:r>
          </a:p>
          <a:p>
            <a:pPr lvl="1"/>
            <a:r>
              <a:rPr lang="en-US" dirty="0" smtClean="0"/>
              <a:t>Map outputs are buffered in memory in </a:t>
            </a:r>
            <a:r>
              <a:rPr lang="en-US" dirty="0" smtClean="0"/>
              <a:t>a circular </a:t>
            </a:r>
            <a:r>
              <a:rPr lang="en-US" dirty="0" smtClean="0"/>
              <a:t>buffer</a:t>
            </a:r>
          </a:p>
          <a:p>
            <a:pPr lvl="1"/>
            <a:r>
              <a:rPr lang="en-US" dirty="0" smtClean="0"/>
              <a:t>When buffer reaches threshold, contents are “spilled” to </a:t>
            </a:r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Spills merged in a single, partitioned file (sorted within each partition): combiner runs here</a:t>
            </a:r>
            <a:endParaRPr lang="en-US" dirty="0" smtClean="0"/>
          </a:p>
          <a:p>
            <a:r>
              <a:rPr lang="en-US" dirty="0" smtClean="0"/>
              <a:t>Reduce side</a:t>
            </a:r>
          </a:p>
          <a:p>
            <a:pPr lvl="1"/>
            <a:r>
              <a:rPr lang="en-US" dirty="0" smtClean="0"/>
              <a:t>First, map outputs are copied over to reducer machine</a:t>
            </a:r>
          </a:p>
          <a:p>
            <a:pPr lvl="1"/>
            <a:r>
              <a:rPr lang="en-US" dirty="0" smtClean="0"/>
              <a:t>“Sort” is a multi-pass merge of map outputs (happens in memory and on disk</a:t>
            </a:r>
            <a:r>
              <a:rPr lang="en-US" dirty="0" smtClean="0"/>
              <a:t>): combiner runs here</a:t>
            </a:r>
            <a:endParaRPr lang="en-US" dirty="0" smtClean="0"/>
          </a:p>
          <a:p>
            <a:pPr lvl="1"/>
            <a:r>
              <a:rPr lang="en-US" dirty="0" smtClean="0"/>
              <a:t>Final merge pass goes directly into reducer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Workflow</a:t>
            </a:r>
            <a:endParaRPr lang="en-US" dirty="0"/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5778500" y="2667000"/>
            <a:ext cx="2928938" cy="1588206"/>
            <a:chOff x="5778500" y="2667000"/>
            <a:chExt cx="2928938" cy="1588630"/>
          </a:xfrm>
        </p:grpSpPr>
        <p:pic>
          <p:nvPicPr>
            <p:cNvPr id="27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883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834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7"/>
            <p:cNvSpPr txBox="1">
              <a:spLocks noChangeArrowheads="1"/>
            </p:cNvSpPr>
            <p:nvPr/>
          </p:nvSpPr>
          <p:spPr bwMode="auto">
            <a:xfrm>
              <a:off x="6400800" y="3886199"/>
              <a:ext cx="1903085" cy="36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Hadoop Cluster</a:t>
              </a:r>
            </a:p>
          </p:txBody>
        </p:sp>
        <p:pic>
          <p:nvPicPr>
            <p:cNvPr id="32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51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68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85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3" descr="MCj04114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1971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1371600" y="4038600"/>
            <a:ext cx="62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</a:t>
            </a:r>
          </a:p>
        </p:txBody>
      </p:sp>
      <p:sp>
        <p:nvSpPr>
          <p:cNvPr id="37" name="Curved Down Arrow 36"/>
          <p:cNvSpPr>
            <a:spLocks noChangeArrowheads="1"/>
          </p:cNvSpPr>
          <p:nvPr/>
        </p:nvSpPr>
        <p:spPr bwMode="auto">
          <a:xfrm>
            <a:off x="2590800" y="1600200"/>
            <a:ext cx="3429000" cy="762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Curved Down Arrow 37"/>
          <p:cNvSpPr>
            <a:spLocks noChangeArrowheads="1"/>
          </p:cNvSpPr>
          <p:nvPr/>
        </p:nvSpPr>
        <p:spPr bwMode="auto">
          <a:xfrm rot="10800000">
            <a:off x="2590800" y="4267200"/>
            <a:ext cx="3429000" cy="762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ight Arrow 38"/>
          <p:cNvSpPr>
            <a:spLocks noChangeArrowheads="1"/>
          </p:cNvSpPr>
          <p:nvPr/>
        </p:nvSpPr>
        <p:spPr bwMode="auto">
          <a:xfrm>
            <a:off x="3124200" y="3124200"/>
            <a:ext cx="2286000" cy="3048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510213" y="1459468"/>
            <a:ext cx="2595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 Load data into HDFS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443038" y="2362200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 Develop code locally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048000" y="3395663"/>
            <a:ext cx="283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 Submit MapReduce job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48000" y="3657600"/>
            <a:ext cx="2416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3a. Go back to Step 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510213" y="4826000"/>
            <a:ext cx="3031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chemeClr val="bg1"/>
                </a:solidFill>
              </a:rPr>
              <a:t>4. Retrieve data from HDFS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Amazon: With EC2</a:t>
            </a:r>
            <a:endParaRPr lang="en-US" dirty="0"/>
          </a:p>
        </p:txBody>
      </p:sp>
      <p:pic>
        <p:nvPicPr>
          <p:cNvPr id="3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300" y="2438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438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700" y="2438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0" y="2438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2438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800" y="2438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2438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MCj04114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1971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1371600" y="4038600"/>
            <a:ext cx="62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</a:t>
            </a:r>
          </a:p>
        </p:txBody>
      </p:sp>
      <p:sp>
        <p:nvSpPr>
          <p:cNvPr id="48" name="Curved Down Arrow 47"/>
          <p:cNvSpPr>
            <a:spLocks noChangeArrowheads="1"/>
          </p:cNvSpPr>
          <p:nvPr/>
        </p:nvSpPr>
        <p:spPr bwMode="auto">
          <a:xfrm>
            <a:off x="2590800" y="1600200"/>
            <a:ext cx="3429000" cy="762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Curved Down Arrow 48"/>
          <p:cNvSpPr>
            <a:spLocks noChangeArrowheads="1"/>
          </p:cNvSpPr>
          <p:nvPr/>
        </p:nvSpPr>
        <p:spPr bwMode="auto">
          <a:xfrm rot="10800000">
            <a:off x="2590800" y="4267200"/>
            <a:ext cx="3429000" cy="762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Right Arrow 49"/>
          <p:cNvSpPr>
            <a:spLocks noChangeArrowheads="1"/>
          </p:cNvSpPr>
          <p:nvPr/>
        </p:nvSpPr>
        <p:spPr bwMode="auto">
          <a:xfrm>
            <a:off x="3124200" y="3124200"/>
            <a:ext cx="2286000" cy="3048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510213" y="1459468"/>
            <a:ext cx="2595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chemeClr val="bg1"/>
                </a:solidFill>
              </a:rPr>
              <a:t>1. Load data into HDFS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443038" y="2362200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 Develop code locally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048000" y="3395663"/>
            <a:ext cx="283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 Submit MapReduce job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048000" y="3657600"/>
            <a:ext cx="2416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3a. Go back to Step 2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510213" y="4826000"/>
            <a:ext cx="3031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4. Retrieve data from HDFS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486400" y="1185862"/>
            <a:ext cx="2754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0. Allocate Hadoop cluster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961188" y="2100263"/>
            <a:ext cx="582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EC2</a:t>
            </a:r>
          </a:p>
        </p:txBody>
      </p:sp>
      <p:pic>
        <p:nvPicPr>
          <p:cNvPr id="5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4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8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200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700" y="3200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400" y="3200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3200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800" y="3200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0" y="3200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172200" y="3929063"/>
            <a:ext cx="2492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Your Hadoop Cluster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505604" y="5105400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5. Clean up!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04800" y="5867400"/>
            <a:ext cx="5182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Uh oh.  Where did the data go?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72" grpId="0"/>
      <p:bldP spid="72" grpId="1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Amazon: EC2 and S3</a:t>
            </a:r>
            <a:endParaRPr lang="en-US" dirty="0"/>
          </a:p>
        </p:txBody>
      </p:sp>
      <p:pic>
        <p:nvPicPr>
          <p:cNvPr id="2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1219200" y="3929063"/>
            <a:ext cx="2492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Your Hadoop Cluster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6922085" y="1905000"/>
            <a:ext cx="19800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S3</a:t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(Persistent Store)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3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7663" y="2819400"/>
            <a:ext cx="7191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9363" y="2819400"/>
            <a:ext cx="7191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1063" y="2819400"/>
            <a:ext cx="7191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3" y="2819400"/>
            <a:ext cx="7191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463" y="2819400"/>
            <a:ext cx="7191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163" y="2819400"/>
            <a:ext cx="7191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863" y="2819400"/>
            <a:ext cx="7191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urved Down Arrow 39"/>
          <p:cNvSpPr>
            <a:spLocks noChangeArrowheads="1"/>
          </p:cNvSpPr>
          <p:nvPr/>
        </p:nvSpPr>
        <p:spPr bwMode="auto">
          <a:xfrm flipH="1">
            <a:off x="2895600" y="1828800"/>
            <a:ext cx="3429000" cy="762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Curved Down Arrow 40"/>
          <p:cNvSpPr>
            <a:spLocks noChangeArrowheads="1"/>
          </p:cNvSpPr>
          <p:nvPr/>
        </p:nvSpPr>
        <p:spPr bwMode="auto">
          <a:xfrm rot="10800000" flipH="1">
            <a:off x="2895600" y="4495800"/>
            <a:ext cx="3429000" cy="7620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412951" y="1981200"/>
            <a:ext cx="14029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EC2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(The Cloud)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429000" y="1447800"/>
            <a:ext cx="238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Copy from S3 to HDFS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29000" y="5376863"/>
            <a:ext cx="2384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Copy from HFDS to S3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Programming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“strong Java programming” as pre-requisite?</a:t>
            </a:r>
          </a:p>
          <a:p>
            <a:r>
              <a:rPr lang="en-US" dirty="0" smtClean="0"/>
              <a:t>But this course is </a:t>
            </a:r>
            <a:r>
              <a:rPr lang="en-US" i="1" dirty="0" smtClean="0"/>
              <a:t>not</a:t>
            </a:r>
            <a:r>
              <a:rPr lang="en-US" dirty="0" smtClean="0"/>
              <a:t> about programming!</a:t>
            </a:r>
          </a:p>
          <a:p>
            <a:pPr lvl="1"/>
            <a:r>
              <a:rPr lang="en-US" dirty="0" smtClean="0"/>
              <a:t>Focus on “thinking at scale” and algorithm design</a:t>
            </a:r>
          </a:p>
          <a:p>
            <a:pPr lvl="1"/>
            <a:r>
              <a:rPr lang="en-US" dirty="0" smtClean="0"/>
              <a:t>We’ll expect you to pick up Hadoop (quickly) along the way</a:t>
            </a:r>
          </a:p>
          <a:p>
            <a:r>
              <a:rPr lang="en-US" dirty="0" smtClean="0"/>
              <a:t>How do I learn Hadoop?</a:t>
            </a:r>
          </a:p>
          <a:p>
            <a:pPr lvl="1"/>
            <a:r>
              <a:rPr lang="en-US" dirty="0" smtClean="0"/>
              <a:t>This session: brief overview</a:t>
            </a:r>
          </a:p>
          <a:p>
            <a:pPr lvl="1"/>
            <a:r>
              <a:rPr lang="en-US" dirty="0" smtClean="0"/>
              <a:t>White’s book</a:t>
            </a:r>
          </a:p>
          <a:p>
            <a:pPr lvl="1"/>
            <a:r>
              <a:rPr lang="en-US" dirty="0" smtClean="0"/>
              <a:t>RTFM, RTFC(!)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Hadoop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take a deep breath</a:t>
            </a:r>
          </a:p>
          <a:p>
            <a:r>
              <a:rPr lang="en-US" dirty="0" smtClean="0"/>
              <a:t>Start small, start locally</a:t>
            </a:r>
          </a:p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Learn to use the </a:t>
            </a:r>
            <a:r>
              <a:rPr lang="en-US" dirty="0" err="1" smtClean="0"/>
              <a:t>webapp</a:t>
            </a:r>
            <a:endParaRPr lang="en-US" dirty="0" smtClean="0"/>
          </a:p>
          <a:p>
            <a:pPr lvl="1"/>
            <a:r>
              <a:rPr lang="en-US" dirty="0" smtClean="0"/>
              <a:t>Where does </a:t>
            </a:r>
            <a:r>
              <a:rPr lang="en-US" dirty="0" err="1" smtClean="0"/>
              <a:t>println</a:t>
            </a:r>
            <a:r>
              <a:rPr lang="en-US" dirty="0" smtClean="0"/>
              <a:t> go?</a:t>
            </a:r>
          </a:p>
          <a:p>
            <a:pPr lvl="1"/>
            <a:r>
              <a:rPr lang="en-US" dirty="0" smtClean="0"/>
              <a:t>Don’t use </a:t>
            </a:r>
            <a:r>
              <a:rPr lang="en-US" dirty="0" err="1" smtClean="0"/>
              <a:t>println</a:t>
            </a:r>
            <a:r>
              <a:rPr lang="en-US" dirty="0" smtClean="0"/>
              <a:t>, use logging</a:t>
            </a:r>
          </a:p>
          <a:p>
            <a:pPr lvl="1"/>
            <a:r>
              <a:rPr lang="en-US" dirty="0" smtClean="0"/>
              <a:t>Throw </a:t>
            </a:r>
            <a:r>
              <a:rPr lang="en-US" dirty="0" err="1" smtClean="0"/>
              <a:t>RuntimeExceptions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data types</a:t>
            </a:r>
          </a:p>
          <a:p>
            <a:r>
              <a:rPr lang="en-US" dirty="0" smtClean="0"/>
              <a:t>Anatomy of a Hadoop job</a:t>
            </a:r>
          </a:p>
          <a:p>
            <a:r>
              <a:rPr lang="en-US" dirty="0" smtClean="0"/>
              <a:t>Hadoop jobs, end to </a:t>
            </a:r>
            <a:r>
              <a:rPr lang="en-US" dirty="0" smtClean="0"/>
              <a:t>end</a:t>
            </a:r>
          </a:p>
          <a:p>
            <a:r>
              <a:rPr lang="en-US" dirty="0" smtClean="0"/>
              <a:t>Software development workflow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Questions?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phant_and_Mah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600"/>
            <a:ext cx="9144000" cy="60288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</a:t>
            </a:r>
            <a:r>
              <a:rPr lang="en-US" sz="1000" b="0" dirty="0" smtClean="0">
                <a:solidFill>
                  <a:schemeClr val="bg2"/>
                </a:solidFill>
              </a:rPr>
              <a:t>(Mahout)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Hadoop API*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Mapper</a:t>
            </a:r>
          </a:p>
          <a:p>
            <a:pPr lvl="1"/>
            <a:r>
              <a:rPr lang="en-US" dirty="0" smtClean="0"/>
              <a:t>void map(K1 key, V1 value, </a:t>
            </a:r>
            <a:r>
              <a:rPr lang="en-US" dirty="0" err="1" smtClean="0"/>
              <a:t>OutputCollector</a:t>
            </a:r>
            <a:r>
              <a:rPr lang="en-US" dirty="0" smtClean="0"/>
              <a:t>&lt;K2, V2&gt; output, Reporter </a:t>
            </a:r>
            <a:r>
              <a:rPr lang="en-US" dirty="0" err="1" smtClean="0"/>
              <a:t>reporter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void configure(</a:t>
            </a:r>
            <a:r>
              <a:rPr lang="en-US" dirty="0" err="1" smtClean="0"/>
              <a:t>JobConf</a:t>
            </a:r>
            <a:r>
              <a:rPr lang="en-US" dirty="0" smtClean="0"/>
              <a:t> job)</a:t>
            </a:r>
          </a:p>
          <a:p>
            <a:pPr lvl="1"/>
            <a:r>
              <a:rPr lang="en-US" dirty="0" smtClean="0"/>
              <a:t>void close() throws </a:t>
            </a:r>
            <a:r>
              <a:rPr lang="en-US" dirty="0" err="1" smtClean="0"/>
              <a:t>IOException</a:t>
            </a:r>
            <a:endParaRPr lang="en-US" dirty="0" smtClean="0"/>
          </a:p>
          <a:p>
            <a:r>
              <a:rPr lang="en-US" dirty="0" smtClean="0"/>
              <a:t>Reducer/Combiner</a:t>
            </a:r>
          </a:p>
          <a:p>
            <a:pPr lvl="1"/>
            <a:r>
              <a:rPr lang="en-US" dirty="0" smtClean="0"/>
              <a:t>void reduce(K2 key, </a:t>
            </a:r>
            <a:r>
              <a:rPr lang="en-US" dirty="0" err="1" smtClean="0"/>
              <a:t>Iterator</a:t>
            </a:r>
            <a:r>
              <a:rPr lang="en-US" dirty="0" smtClean="0"/>
              <a:t>&lt;V2&gt; values, </a:t>
            </a:r>
            <a:r>
              <a:rPr lang="en-US" dirty="0" err="1" smtClean="0"/>
              <a:t>OutputCollector</a:t>
            </a:r>
            <a:r>
              <a:rPr lang="en-US" dirty="0" smtClean="0"/>
              <a:t>&lt;K3,V3&gt; output, Reporter </a:t>
            </a:r>
            <a:r>
              <a:rPr lang="en-US" dirty="0" err="1" smtClean="0"/>
              <a:t>reporter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void </a:t>
            </a:r>
            <a:r>
              <a:rPr lang="en-US" dirty="0" smtClean="0"/>
              <a:t>configure(</a:t>
            </a:r>
            <a:r>
              <a:rPr lang="en-US" dirty="0" err="1" smtClean="0"/>
              <a:t>JobConf</a:t>
            </a:r>
            <a:r>
              <a:rPr lang="en-US" dirty="0" smtClean="0"/>
              <a:t> job)</a:t>
            </a:r>
          </a:p>
          <a:p>
            <a:pPr lvl="1"/>
            <a:r>
              <a:rPr lang="en-US" dirty="0" smtClean="0"/>
              <a:t>void close() throws </a:t>
            </a:r>
            <a:r>
              <a:rPr lang="en-US" dirty="0" err="1" smtClean="0"/>
              <a:t>IOException</a:t>
            </a:r>
            <a:endParaRPr lang="en-US" dirty="0" smtClean="0"/>
          </a:p>
          <a:p>
            <a:r>
              <a:rPr lang="en-US" dirty="0" smtClean="0"/>
              <a:t>Partitioner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getPartition</a:t>
            </a:r>
            <a:r>
              <a:rPr lang="en-US" dirty="0" smtClean="0"/>
              <a:t>(K2 key, V2 value, </a:t>
            </a:r>
            <a:r>
              <a:rPr lang="en-US" dirty="0" err="1" smtClean="0"/>
              <a:t>int</a:t>
            </a:r>
            <a:r>
              <a:rPr lang="en-US" dirty="0" smtClean="0"/>
              <a:t> </a:t>
            </a:r>
            <a:r>
              <a:rPr lang="en-US" dirty="0" err="1" smtClean="0"/>
              <a:t>numPartitions</a:t>
            </a:r>
            <a:r>
              <a:rPr lang="en-US" dirty="0" smtClean="0"/>
              <a:t>)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1259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*Note: forthcoming API changes…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Data Types in Hadoop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017713" y="1524000"/>
            <a:ext cx="1155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Writable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10000" y="15240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bg2"/>
                </a:solidFill>
              </a:rPr>
              <a:t>Defines a de/serialization protocol. Every data type in Hadoop is a Writable.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447800" y="2525713"/>
            <a:ext cx="2297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 err="1">
                <a:solidFill>
                  <a:srgbClr val="FF0000"/>
                </a:solidFill>
              </a:rPr>
              <a:t>WritableComprable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810000" y="2525713"/>
            <a:ext cx="426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bg2"/>
                </a:solidFill>
              </a:rPr>
              <a:t>Defines a sort order.  All keys must be of this type (but not values).</a:t>
            </a:r>
          </a:p>
        </p:txBody>
      </p:sp>
      <p:cxnSp>
        <p:nvCxnSpPr>
          <p:cNvPr id="16391" name="Straight Arrow Connector 8"/>
          <p:cNvCxnSpPr>
            <a:cxnSpLocks noChangeShapeType="1"/>
          </p:cNvCxnSpPr>
          <p:nvPr/>
        </p:nvCxnSpPr>
        <p:spPr bwMode="auto">
          <a:xfrm rot="16200000" flipV="1">
            <a:off x="2279650" y="2209801"/>
            <a:ext cx="631825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849438" y="4114800"/>
            <a:ext cx="149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IntWritable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err="1">
                <a:solidFill>
                  <a:schemeClr val="bg2"/>
                </a:solidFill>
              </a:rPr>
              <a:t>LongWritable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Text</a:t>
            </a:r>
          </a:p>
          <a:p>
            <a:r>
              <a:rPr lang="en-US" dirty="0">
                <a:solidFill>
                  <a:schemeClr val="bg2"/>
                </a:solidFill>
              </a:rPr>
              <a:t>…</a:t>
            </a:r>
          </a:p>
        </p:txBody>
      </p:sp>
      <p:cxnSp>
        <p:nvCxnSpPr>
          <p:cNvPr id="1639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1986757" y="3505994"/>
            <a:ext cx="12192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10000" y="4078288"/>
            <a:ext cx="449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2"/>
                </a:solidFill>
              </a:rPr>
              <a:t>Concrete classes for different data types.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752600" y="5822533"/>
            <a:ext cx="1619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SequenceFiles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810000" y="57912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 smtClean="0">
                <a:solidFill>
                  <a:schemeClr val="bg2"/>
                </a:solidFill>
              </a:rPr>
              <a:t>Binary encoded of a sequence of key/value pairs</a:t>
            </a:r>
            <a:endParaRPr lang="en-US" sz="18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2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“Hello World”: Word Count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60525" y="1905000"/>
            <a:ext cx="6111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Map(String </a:t>
            </a:r>
            <a:r>
              <a:rPr lang="en-US" sz="1800" dirty="0" err="1" smtClean="0">
                <a:solidFill>
                  <a:schemeClr val="bg1"/>
                </a:solidFill>
              </a:rPr>
              <a:t>docid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chemeClr val="bg1"/>
                </a:solidFill>
              </a:rPr>
              <a:t>String </a:t>
            </a:r>
            <a:r>
              <a:rPr lang="en-US" sz="1800" dirty="0" smtClean="0">
                <a:solidFill>
                  <a:schemeClr val="bg1"/>
                </a:solidFill>
              </a:rPr>
              <a:t>text):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0" i="1" dirty="0" smtClean="0">
                <a:solidFill>
                  <a:schemeClr val="bg1"/>
                </a:solidFill>
              </a:rPr>
              <a:t>     </a:t>
            </a:r>
            <a:r>
              <a:rPr lang="en-US" sz="1800" b="0" dirty="0" smtClean="0">
                <a:solidFill>
                  <a:schemeClr val="bg1"/>
                </a:solidFill>
              </a:rPr>
              <a:t>for each word w in text:</a:t>
            </a:r>
          </a:p>
          <a:p>
            <a:r>
              <a:rPr lang="en-US" sz="1800" b="0" dirty="0" smtClean="0">
                <a:solidFill>
                  <a:schemeClr val="bg1"/>
                </a:solidFill>
              </a:rPr>
              <a:t>          Emit(w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  <a:r>
              <a:rPr lang="en-US" sz="1800" b="0" dirty="0" smtClean="0">
                <a:solidFill>
                  <a:schemeClr val="bg1"/>
                </a:solidFill>
              </a:rPr>
              <a:t>1);</a:t>
            </a:r>
            <a:endParaRPr lang="en-US" sz="1800" b="0" dirty="0">
              <a:solidFill>
                <a:schemeClr val="bg1"/>
              </a:solidFill>
            </a:endParaRPr>
          </a:p>
          <a:p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Reduce(String </a:t>
            </a:r>
            <a:r>
              <a:rPr lang="en-US" sz="1800" dirty="0" smtClean="0">
                <a:solidFill>
                  <a:schemeClr val="bg1"/>
                </a:solidFill>
              </a:rPr>
              <a:t>term, </a:t>
            </a:r>
            <a:r>
              <a:rPr lang="en-US" sz="1800" dirty="0" err="1" smtClean="0">
                <a:solidFill>
                  <a:schemeClr val="bg1"/>
                </a:solidFill>
              </a:rPr>
              <a:t>Iterator</a:t>
            </a:r>
            <a:r>
              <a:rPr lang="en-US" sz="1800" dirty="0" smtClean="0">
                <a:solidFill>
                  <a:schemeClr val="bg1"/>
                </a:solidFill>
              </a:rPr>
              <a:t>&lt;</a:t>
            </a:r>
            <a:r>
              <a:rPr lang="en-US" sz="1800" dirty="0" err="1" smtClean="0">
                <a:solidFill>
                  <a:schemeClr val="bg1"/>
                </a:solidFill>
              </a:rPr>
              <a:t>Int</a:t>
            </a:r>
            <a:r>
              <a:rPr lang="en-US" sz="1800" dirty="0" smtClean="0">
                <a:solidFill>
                  <a:schemeClr val="bg1"/>
                </a:solidFill>
              </a:rPr>
              <a:t>&gt; values):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0" i="1" dirty="0">
                <a:solidFill>
                  <a:schemeClr val="bg1"/>
                </a:solidFill>
              </a:rPr>
              <a:t>     </a:t>
            </a:r>
            <a:r>
              <a:rPr lang="en-US" sz="1800" b="0" dirty="0" err="1" smtClean="0">
                <a:solidFill>
                  <a:schemeClr val="bg1"/>
                </a:solidFill>
              </a:rPr>
              <a:t>int</a:t>
            </a:r>
            <a:r>
              <a:rPr lang="en-US" sz="1800" b="0" dirty="0" smtClean="0">
                <a:solidFill>
                  <a:schemeClr val="bg1"/>
                </a:solidFill>
              </a:rPr>
              <a:t> sum </a:t>
            </a:r>
            <a:r>
              <a:rPr lang="en-US" sz="1800" b="0" dirty="0">
                <a:solidFill>
                  <a:schemeClr val="bg1"/>
                </a:solidFill>
              </a:rPr>
              <a:t>= 0;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  for each v in </a:t>
            </a:r>
            <a:r>
              <a:rPr lang="en-US" sz="1800" b="0" dirty="0" smtClean="0">
                <a:solidFill>
                  <a:schemeClr val="bg1"/>
                </a:solidFill>
              </a:rPr>
              <a:t>values</a:t>
            </a:r>
            <a:r>
              <a:rPr lang="en-US" sz="1800" b="0" dirty="0">
                <a:solidFill>
                  <a:schemeClr val="bg1"/>
                </a:solidFill>
              </a:rPr>
              <a:t>: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          </a:t>
            </a:r>
            <a:r>
              <a:rPr lang="en-US" sz="1800" b="0" dirty="0" smtClean="0">
                <a:solidFill>
                  <a:schemeClr val="bg1"/>
                </a:solidFill>
              </a:rPr>
              <a:t>sum </a:t>
            </a:r>
            <a:r>
              <a:rPr lang="en-US" sz="1800" b="0" dirty="0">
                <a:solidFill>
                  <a:schemeClr val="bg1"/>
                </a:solidFill>
              </a:rPr>
              <a:t>+= </a:t>
            </a:r>
            <a:r>
              <a:rPr lang="en-US" sz="1800" b="0" dirty="0" smtClean="0">
                <a:solidFill>
                  <a:schemeClr val="bg1"/>
                </a:solidFill>
              </a:rPr>
              <a:t>v;</a:t>
            </a:r>
            <a:endParaRPr lang="en-US" sz="1800" b="0" dirty="0">
              <a:solidFill>
                <a:schemeClr val="bg1"/>
              </a:solidFill>
            </a:endParaRPr>
          </a:p>
          <a:p>
            <a:r>
              <a:rPr lang="en-US" sz="1800" b="0" dirty="0">
                <a:solidFill>
                  <a:schemeClr val="bg1"/>
                </a:solidFill>
              </a:rPr>
              <a:t>          </a:t>
            </a:r>
            <a:r>
              <a:rPr lang="en-US" sz="1800" b="0" dirty="0" smtClean="0">
                <a:solidFill>
                  <a:schemeClr val="bg1"/>
                </a:solidFill>
              </a:rPr>
              <a:t>Emit(term, value);</a:t>
            </a:r>
            <a:endParaRPr lang="en-US" sz="1800" b="0" dirty="0">
              <a:solidFill>
                <a:schemeClr val="bg1"/>
              </a:solidFill>
            </a:endParaRPr>
          </a:p>
          <a:p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err="1" smtClean="0"/>
              <a:t>Gotchas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object creation, at all costs</a:t>
            </a:r>
          </a:p>
          <a:p>
            <a:r>
              <a:rPr lang="en-US" dirty="0" smtClean="0"/>
              <a:t>Execution framework reuses value in reducer</a:t>
            </a:r>
          </a:p>
          <a:p>
            <a:r>
              <a:rPr lang="en-US" dirty="0" smtClean="0"/>
              <a:t>Passing parameters into </a:t>
            </a:r>
            <a:r>
              <a:rPr lang="en-US" dirty="0" err="1" smtClean="0"/>
              <a:t>mappers</a:t>
            </a:r>
            <a:r>
              <a:rPr lang="en-US" dirty="0" smtClean="0"/>
              <a:t> and reducers</a:t>
            </a:r>
          </a:p>
          <a:p>
            <a:pPr lvl="1"/>
            <a:r>
              <a:rPr lang="en-US" dirty="0" err="1" smtClean="0"/>
              <a:t>DistributedCache</a:t>
            </a:r>
            <a:r>
              <a:rPr lang="en-US" dirty="0" smtClean="0"/>
              <a:t> for larger (static)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Data Types in Hadoop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How do you implement complex data types?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easiest way: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Encoded it as Text, e.g., (a, b) = “a:b”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Use regular expressions to parse and extract data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Works, but pretty hack-</a:t>
            </a:r>
            <a:r>
              <a:rPr lang="en-US" dirty="0" err="1" smtClean="0">
                <a:solidFill>
                  <a:schemeClr val="bg2"/>
                </a:solidFill>
              </a:rPr>
              <a:t>ish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The hard way: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Define a custom implementation of </a:t>
            </a:r>
            <a:r>
              <a:rPr lang="en-US" dirty="0" err="1" smtClean="0">
                <a:solidFill>
                  <a:schemeClr val="bg2"/>
                </a:solidFill>
              </a:rPr>
              <a:t>WritableComprable</a:t>
            </a:r>
            <a:endParaRPr lang="en-US" dirty="0" smtClean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Must implement: </a:t>
            </a:r>
            <a:r>
              <a:rPr lang="en-US" dirty="0" err="1" smtClean="0">
                <a:solidFill>
                  <a:schemeClr val="bg2"/>
                </a:solidFill>
              </a:rPr>
              <a:t>readFields</a:t>
            </a:r>
            <a:r>
              <a:rPr lang="en-US" dirty="0" smtClean="0">
                <a:solidFill>
                  <a:schemeClr val="bg2"/>
                </a:solidFill>
              </a:rPr>
              <a:t>, write, </a:t>
            </a:r>
            <a:r>
              <a:rPr lang="en-US" dirty="0" err="1" smtClean="0">
                <a:solidFill>
                  <a:schemeClr val="bg2"/>
                </a:solidFill>
              </a:rPr>
              <a:t>compareTo</a:t>
            </a:r>
            <a:endParaRPr lang="en-US" dirty="0" smtClean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Computationally efficient, but slow for rapid prototyping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Alternatives: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Cloud</a:t>
            </a:r>
            <a:r>
              <a:rPr lang="en-US" baseline="30000" dirty="0" smtClean="0">
                <a:solidFill>
                  <a:schemeClr val="bg2"/>
                </a:solidFill>
              </a:rPr>
              <a:t>9</a:t>
            </a:r>
            <a:r>
              <a:rPr lang="en-US" dirty="0" smtClean="0">
                <a:solidFill>
                  <a:schemeClr val="bg2"/>
                </a:solidFill>
              </a:rPr>
              <a:t> offers two other choices: </a:t>
            </a:r>
            <a:r>
              <a:rPr lang="en-US" dirty="0" err="1" smtClean="0">
                <a:solidFill>
                  <a:schemeClr val="bg2"/>
                </a:solidFill>
              </a:rPr>
              <a:t>Tuple</a:t>
            </a:r>
            <a:r>
              <a:rPr lang="en-US" dirty="0" smtClean="0">
                <a:solidFill>
                  <a:schemeClr val="bg2"/>
                </a:solidFill>
              </a:rPr>
              <a:t> and </a:t>
            </a:r>
            <a:r>
              <a:rPr lang="en-US" dirty="0" smtClean="0">
                <a:solidFill>
                  <a:schemeClr val="bg2"/>
                </a:solidFill>
              </a:rPr>
              <a:t>JSON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(Actually, not that useful in practice)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Cluster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each:</a:t>
            </a:r>
          </a:p>
          <a:p>
            <a:pPr lvl="1"/>
            <a:r>
              <a:rPr lang="en-US" dirty="0" err="1" smtClean="0"/>
              <a:t>Namenode</a:t>
            </a:r>
            <a:r>
              <a:rPr lang="en-US" dirty="0" smtClean="0"/>
              <a:t> (NN)</a:t>
            </a:r>
          </a:p>
          <a:p>
            <a:pPr lvl="1"/>
            <a:r>
              <a:rPr lang="en-US" dirty="0" err="1" smtClean="0"/>
              <a:t>Jobtracker</a:t>
            </a:r>
            <a:r>
              <a:rPr lang="en-US" dirty="0" smtClean="0"/>
              <a:t> (JT)</a:t>
            </a:r>
          </a:p>
          <a:p>
            <a:r>
              <a:rPr lang="en-US" dirty="0" smtClean="0"/>
              <a:t>Set of each per slave machine:</a:t>
            </a:r>
          </a:p>
          <a:p>
            <a:pPr lvl="1"/>
            <a:r>
              <a:rPr lang="en-US" dirty="0" err="1" smtClean="0"/>
              <a:t>Tasktracker</a:t>
            </a:r>
            <a:r>
              <a:rPr lang="en-US" dirty="0" smtClean="0"/>
              <a:t> (TT)</a:t>
            </a:r>
          </a:p>
          <a:p>
            <a:pPr lvl="1"/>
            <a:r>
              <a:rPr lang="en-US" dirty="0" err="1" smtClean="0"/>
              <a:t>Datanode</a:t>
            </a:r>
            <a:r>
              <a:rPr lang="en-US" dirty="0" smtClean="0"/>
              <a:t> (DN)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32609</TotalTime>
  <Words>915</Words>
  <Application>Microsoft Office PowerPoint</Application>
  <PresentationFormat>On-screen Show (4:3)</PresentationFormat>
  <Paragraphs>226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Hadoop Programming</vt:lpstr>
      <vt:lpstr>Slide 3</vt:lpstr>
      <vt:lpstr>Basic Hadoop API*</vt:lpstr>
      <vt:lpstr>Data Types in Hadoop</vt:lpstr>
      <vt:lpstr>“Hello World”: Word Count</vt:lpstr>
      <vt:lpstr>Three Gotchas</vt:lpstr>
      <vt:lpstr>Complex Data Types in Hadoop</vt:lpstr>
      <vt:lpstr>Basic Cluster Components</vt:lpstr>
      <vt:lpstr>Putting everything together…</vt:lpstr>
      <vt:lpstr>Anatomy of a Job</vt:lpstr>
      <vt:lpstr>Slide 12</vt:lpstr>
      <vt:lpstr>Slide 13</vt:lpstr>
      <vt:lpstr>Slide 14</vt:lpstr>
      <vt:lpstr>Input and Output</vt:lpstr>
      <vt:lpstr>Shuffle and Sort in Hadoop</vt:lpstr>
      <vt:lpstr>Hadoop Workflow</vt:lpstr>
      <vt:lpstr>On Amazon: With EC2</vt:lpstr>
      <vt:lpstr>On Amazon: EC2 and S3</vt:lpstr>
      <vt:lpstr>Debugging Hadoop</vt:lpstr>
      <vt:lpstr>Recap</vt:lpstr>
      <vt:lpstr>Questions?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Jimmy Lin</cp:lastModifiedBy>
  <cp:revision>6760</cp:revision>
  <dcterms:created xsi:type="dcterms:W3CDTF">2009-04-21T05:05:25Z</dcterms:created>
  <dcterms:modified xsi:type="dcterms:W3CDTF">2010-01-30T16:29:44Z</dcterms:modified>
</cp:coreProperties>
</file>