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418" r:id="rId3"/>
    <p:sldId id="393" r:id="rId4"/>
    <p:sldId id="473" r:id="rId5"/>
    <p:sldId id="471" r:id="rId6"/>
    <p:sldId id="472" r:id="rId7"/>
    <p:sldId id="503" r:id="rId8"/>
    <p:sldId id="475" r:id="rId9"/>
    <p:sldId id="476" r:id="rId10"/>
    <p:sldId id="477" r:id="rId11"/>
    <p:sldId id="478" r:id="rId12"/>
    <p:sldId id="479" r:id="rId13"/>
    <p:sldId id="480" r:id="rId14"/>
    <p:sldId id="481" r:id="rId15"/>
    <p:sldId id="482" r:id="rId16"/>
    <p:sldId id="483" r:id="rId17"/>
    <p:sldId id="484" r:id="rId18"/>
    <p:sldId id="487" r:id="rId19"/>
    <p:sldId id="485" r:id="rId20"/>
    <p:sldId id="488" r:id="rId21"/>
    <p:sldId id="486" r:id="rId22"/>
    <p:sldId id="456" r:id="rId23"/>
    <p:sldId id="465" r:id="rId24"/>
    <p:sldId id="498" r:id="rId25"/>
    <p:sldId id="499" r:id="rId26"/>
    <p:sldId id="500" r:id="rId27"/>
    <p:sldId id="501" r:id="rId28"/>
    <p:sldId id="502" r:id="rId29"/>
    <p:sldId id="466" r:id="rId30"/>
    <p:sldId id="467" r:id="rId31"/>
    <p:sldId id="469" r:id="rId32"/>
    <p:sldId id="496" r:id="rId33"/>
    <p:sldId id="489" r:id="rId34"/>
    <p:sldId id="490" r:id="rId35"/>
    <p:sldId id="491" r:id="rId36"/>
    <p:sldId id="492" r:id="rId37"/>
    <p:sldId id="493" r:id="rId38"/>
    <p:sldId id="494" r:id="rId39"/>
    <p:sldId id="495" r:id="rId40"/>
    <p:sldId id="497" r:id="rId41"/>
    <p:sldId id="365" r:id="rId4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89617" autoAdjust="0"/>
  </p:normalViewPr>
  <p:slideViewPr>
    <p:cSldViewPr>
      <p:cViewPr varScale="1">
        <p:scale>
          <a:sx n="135" d="100"/>
          <a:sy n="135" d="100"/>
        </p:scale>
        <p:origin x="-8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944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C2784-2D70-4A64-87F5-A7DB344B3331}" type="slidenum">
              <a:rPr lang="en-US"/>
              <a:pPr/>
              <a:t>33</a:t>
            </a:fld>
            <a:endParaRPr lang="en-US"/>
          </a:p>
        </p:txBody>
      </p:sp>
      <p:sp>
        <p:nvSpPr>
          <p:cNvPr id="17411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266BC6-1EFC-4FF4-9CBF-A954FCB3D8DD}" type="slidenum">
              <a:rPr lang="en-US"/>
              <a:pPr/>
              <a:t>34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3" r:id="rId4"/>
    <p:sldLayoutId id="2147483654" r:id="rId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+mn-lt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2400" baseline="0">
          <a:solidFill>
            <a:schemeClr val="bg1"/>
          </a:solidFill>
          <a:latin typeface="+mn-lt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+mn-lt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+mn-lt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3.xls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533400" y="1752601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eaLnBrk="1" hangingPunct="1"/>
            <a:r>
              <a:rPr lang="en-US" sz="3200" b="0" dirty="0" err="1" smtClean="0">
                <a:solidFill>
                  <a:schemeClr val="bg1"/>
                </a:solidFill>
                <a:latin typeface="Arial Black" pitchFamily="34" charset="0"/>
              </a:rPr>
              <a:t>Bigtable</a:t>
            </a:r>
            <a:r>
              <a:rPr lang="en-US" sz="3200" b="0" dirty="0" smtClean="0">
                <a:solidFill>
                  <a:schemeClr val="bg1"/>
                </a:solidFill>
                <a:latin typeface="Arial Black" pitchFamily="34" charset="0"/>
              </a:rPr>
              <a:t>, Hive, and Pig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2023646"/>
            <a:ext cx="7315200" cy="33854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Data-Intensive Information Processing Applications ― Session #12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124201" y="3733800"/>
            <a:ext cx="563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kern="0" dirty="0" smtClean="0">
                <a:solidFill>
                  <a:schemeClr val="bg1"/>
                </a:solidFill>
                <a:latin typeface="+mn-lt"/>
              </a:rPr>
              <a:t>Jimmy Lin</a:t>
            </a: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b="0" kern="0" dirty="0" smtClean="0">
                <a:solidFill>
                  <a:schemeClr val="bg1"/>
                </a:solidFill>
                <a:latin typeface="+mn-lt"/>
              </a:rPr>
              <a:t>University of Maryland</a:t>
            </a: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endParaRPr lang="en-US" sz="1800" b="0" kern="0" dirty="0" smtClean="0">
              <a:solidFill>
                <a:schemeClr val="bg1"/>
              </a:solidFill>
              <a:latin typeface="+mn-lt"/>
            </a:endParaRP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b="0" kern="0" dirty="0" smtClean="0">
                <a:solidFill>
                  <a:schemeClr val="bg1"/>
                </a:solidFill>
                <a:latin typeface="+mn-lt"/>
              </a:rPr>
              <a:t>Tuesday, April 27, 2010</a:t>
            </a:r>
          </a:p>
        </p:txBody>
      </p:sp>
      <p:pic>
        <p:nvPicPr>
          <p:cNvPr id="6" name="Picture 5" descr="forma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810000"/>
            <a:ext cx="914400" cy="914400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7408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</a:rPr>
            </a:br>
            <a:r>
              <a:rPr lang="en-US" sz="1200" b="0" dirty="0">
                <a:solidFill>
                  <a:schemeClr val="bg1"/>
                </a:solidFill>
              </a:rPr>
              <a:t>See http://creativecommons.org/licenses/by-nc-sa/3.0/us/ for details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324600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tablets make up the table</a:t>
            </a:r>
          </a:p>
          <a:p>
            <a:r>
              <a:rPr lang="en-US" dirty="0" err="1" smtClean="0"/>
              <a:t>SSTables</a:t>
            </a:r>
            <a:r>
              <a:rPr lang="en-US" dirty="0" smtClean="0"/>
              <a:t> can be shared</a:t>
            </a:r>
          </a:p>
          <a:p>
            <a:endParaRPr lang="en-US" dirty="0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1981200" y="4306887"/>
            <a:ext cx="990600" cy="114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981200" y="4611687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SSTable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3048000" y="4306887"/>
            <a:ext cx="990600" cy="114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048000" y="4611687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SSTable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419600" y="4306887"/>
            <a:ext cx="990600" cy="114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4419600" y="4611687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SSTable</a:t>
            </a: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5486400" y="4306887"/>
            <a:ext cx="990600" cy="114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5486400" y="4611687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SSTable</a:t>
            </a: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1828800" y="3011487"/>
            <a:ext cx="2514600" cy="68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1889125" y="2971800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Tablet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1812925" y="3352800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aardvark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3657600" y="3316287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apple</a:t>
            </a:r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4724400" y="3011487"/>
            <a:ext cx="2514600" cy="68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4784725" y="2971800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Tablet</a:t>
            </a: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4708525" y="3352800"/>
            <a:ext cx="150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apple_two_E</a:t>
            </a: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6553200" y="3316287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boat</a:t>
            </a:r>
          </a:p>
        </p:txBody>
      </p:sp>
      <p:sp>
        <p:nvSpPr>
          <p:cNvPr id="41" name="Line 20"/>
          <p:cNvSpPr>
            <a:spLocks noChangeShapeType="1"/>
          </p:cNvSpPr>
          <p:nvPr/>
        </p:nvSpPr>
        <p:spPr bwMode="auto">
          <a:xfrm flipH="1">
            <a:off x="2286000" y="3697287"/>
            <a:ext cx="76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>
            <a:off x="3124200" y="3697287"/>
            <a:ext cx="3048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Line 22"/>
          <p:cNvSpPr>
            <a:spLocks noChangeShapeType="1"/>
          </p:cNvSpPr>
          <p:nvPr/>
        </p:nvSpPr>
        <p:spPr bwMode="auto">
          <a:xfrm>
            <a:off x="3581400" y="3697287"/>
            <a:ext cx="11430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auto">
          <a:xfrm flipH="1">
            <a:off x="5029200" y="3697287"/>
            <a:ext cx="5334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Line 24"/>
          <p:cNvSpPr>
            <a:spLocks noChangeShapeType="1"/>
          </p:cNvSpPr>
          <p:nvPr/>
        </p:nvSpPr>
        <p:spPr bwMode="auto">
          <a:xfrm flipH="1">
            <a:off x="6019800" y="3697287"/>
            <a:ext cx="3810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2"/>
                </a:solidFill>
              </a:rPr>
              <a:t>Source: Graphic from slides by Erik Paulson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 library</a:t>
            </a:r>
          </a:p>
          <a:p>
            <a:r>
              <a:rPr lang="en-US" dirty="0" smtClean="0"/>
              <a:t>Single master server</a:t>
            </a:r>
          </a:p>
          <a:p>
            <a:r>
              <a:rPr lang="en-US" dirty="0" smtClean="0"/>
              <a:t>Tablet servers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r>
              <a:rPr lang="en-US" dirty="0" smtClean="0"/>
              <a:t>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Assigns tablets to tablet servers</a:t>
            </a:r>
          </a:p>
          <a:p>
            <a:r>
              <a:rPr lang="en-US" dirty="0" smtClean="0"/>
              <a:t>Detects addition and expiration of tablet servers</a:t>
            </a:r>
          </a:p>
          <a:p>
            <a:r>
              <a:rPr lang="en-US" dirty="0" smtClean="0"/>
              <a:t>Balances tablet server load</a:t>
            </a:r>
          </a:p>
          <a:p>
            <a:r>
              <a:rPr lang="en-US" dirty="0" smtClean="0"/>
              <a:t>Handles garbage collection</a:t>
            </a:r>
          </a:p>
          <a:p>
            <a:r>
              <a:rPr lang="en-US" dirty="0" smtClean="0"/>
              <a:t>Handles schema changes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r>
              <a:rPr lang="en-US" dirty="0" smtClean="0"/>
              <a:t> Tablet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tablet server manages a set of tablets</a:t>
            </a:r>
          </a:p>
          <a:p>
            <a:pPr lvl="1"/>
            <a:r>
              <a:rPr lang="en-US" dirty="0" smtClean="0"/>
              <a:t>Typically between ten to a thousand tablets</a:t>
            </a:r>
          </a:p>
          <a:p>
            <a:pPr lvl="1"/>
            <a:r>
              <a:rPr lang="en-US" dirty="0" smtClean="0"/>
              <a:t>Each 100-200 MB by default</a:t>
            </a:r>
          </a:p>
          <a:p>
            <a:r>
              <a:rPr lang="en-US" dirty="0" smtClean="0"/>
              <a:t>Handles read and write requests to the tablets</a:t>
            </a:r>
          </a:p>
          <a:p>
            <a:r>
              <a:rPr lang="en-US" dirty="0" smtClean="0"/>
              <a:t>Splits tablets that have grown too large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 Location</a:t>
            </a:r>
            <a:endParaRPr lang="en-US" dirty="0"/>
          </a:p>
        </p:txBody>
      </p:sp>
      <p:pic>
        <p:nvPicPr>
          <p:cNvPr id="4" name="Picture 3" descr="Bigtable_TabletLoc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7948613" cy="4397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6096000"/>
            <a:ext cx="4822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</a:rPr>
              <a:t>Upon discovery, clients cache tablet locations</a:t>
            </a:r>
            <a:endParaRPr lang="en-US" sz="1800" b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2"/>
                </a:solidFill>
              </a:rPr>
              <a:t>Image Source: Chang et al., OSDI 2006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 keeps track of:</a:t>
            </a:r>
          </a:p>
          <a:p>
            <a:pPr lvl="1"/>
            <a:r>
              <a:rPr lang="en-US" dirty="0" smtClean="0"/>
              <a:t>Set of live tablet servers</a:t>
            </a:r>
          </a:p>
          <a:p>
            <a:pPr lvl="1"/>
            <a:r>
              <a:rPr lang="en-US" dirty="0" smtClean="0"/>
              <a:t>Assignment of tablets to tablet servers</a:t>
            </a:r>
          </a:p>
          <a:p>
            <a:pPr lvl="1"/>
            <a:r>
              <a:rPr lang="en-US" dirty="0" smtClean="0"/>
              <a:t>Unassigned tablets</a:t>
            </a:r>
          </a:p>
          <a:p>
            <a:r>
              <a:rPr lang="en-US" dirty="0" smtClean="0"/>
              <a:t>Each tablet is assigned to one tablet server at a time</a:t>
            </a:r>
          </a:p>
          <a:p>
            <a:pPr lvl="1"/>
            <a:r>
              <a:rPr lang="en-US" dirty="0" smtClean="0"/>
              <a:t>Tablet server maintains an exclusive lock on a file in Chubby</a:t>
            </a:r>
          </a:p>
          <a:p>
            <a:pPr lvl="1"/>
            <a:r>
              <a:rPr lang="en-US" dirty="0" smtClean="0"/>
              <a:t>Master monitors tablet servers and handles assignment</a:t>
            </a:r>
          </a:p>
          <a:p>
            <a:r>
              <a:rPr lang="en-US" dirty="0" smtClean="0"/>
              <a:t>Changes to tablet </a:t>
            </a:r>
            <a:r>
              <a:rPr lang="en-US" dirty="0" smtClean="0"/>
              <a:t>structure</a:t>
            </a:r>
            <a:endParaRPr lang="en-US" dirty="0" smtClean="0"/>
          </a:p>
          <a:p>
            <a:pPr lvl="1"/>
            <a:r>
              <a:rPr lang="en-US" dirty="0" smtClean="0"/>
              <a:t>Table creation/deletion (master initiated)</a:t>
            </a:r>
          </a:p>
          <a:p>
            <a:pPr lvl="1"/>
            <a:r>
              <a:rPr lang="en-US" dirty="0" smtClean="0"/>
              <a:t>Tablet merging (master initiated)</a:t>
            </a:r>
          </a:p>
          <a:p>
            <a:pPr lvl="1"/>
            <a:r>
              <a:rPr lang="en-US" dirty="0" smtClean="0"/>
              <a:t>Tablet splitting (tablet server initiated)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 Serving</a:t>
            </a:r>
            <a:endParaRPr lang="en-US" dirty="0"/>
          </a:p>
        </p:txBody>
      </p:sp>
      <p:pic>
        <p:nvPicPr>
          <p:cNvPr id="4" name="Picture 3" descr="Bigtable_TabletServ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062" y="1371600"/>
            <a:ext cx="7043738" cy="4143375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2"/>
                </a:solidFill>
              </a:rPr>
              <a:t>Image Source: Chang et al., OSDI 2006</a:t>
            </a:r>
            <a:endParaRPr lang="en-US" sz="1000" b="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4619" y="5791200"/>
            <a:ext cx="384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“Log Structured Merge Trees”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Minor compaction</a:t>
            </a:r>
          </a:p>
          <a:p>
            <a:pPr lvl="1"/>
            <a:r>
              <a:rPr lang="en-US" dirty="0" smtClean="0"/>
              <a:t>Converts the </a:t>
            </a:r>
            <a:r>
              <a:rPr lang="en-US" dirty="0" err="1" smtClean="0"/>
              <a:t>memtable</a:t>
            </a:r>
            <a:r>
              <a:rPr lang="en-US" dirty="0" smtClean="0"/>
              <a:t> into an </a:t>
            </a:r>
            <a:r>
              <a:rPr lang="en-US" dirty="0" err="1" smtClean="0"/>
              <a:t>SSTable</a:t>
            </a:r>
            <a:endParaRPr lang="en-US" dirty="0" smtClean="0"/>
          </a:p>
          <a:p>
            <a:pPr lvl="1"/>
            <a:r>
              <a:rPr lang="en-US" dirty="0" smtClean="0"/>
              <a:t>Reduces memory usage and log traffic on restart</a:t>
            </a:r>
          </a:p>
          <a:p>
            <a:r>
              <a:rPr lang="en-US" dirty="0" smtClean="0"/>
              <a:t>Merging compaction</a:t>
            </a:r>
          </a:p>
          <a:p>
            <a:pPr lvl="1"/>
            <a:r>
              <a:rPr lang="en-US" dirty="0" smtClean="0"/>
              <a:t>Reads the contents of a few </a:t>
            </a:r>
            <a:r>
              <a:rPr lang="en-US" dirty="0" err="1" smtClean="0"/>
              <a:t>SSTables</a:t>
            </a:r>
            <a:r>
              <a:rPr lang="en-US" dirty="0" smtClean="0"/>
              <a:t> and the </a:t>
            </a:r>
            <a:r>
              <a:rPr lang="en-US" dirty="0" err="1" smtClean="0"/>
              <a:t>memtable</a:t>
            </a:r>
            <a:r>
              <a:rPr lang="en-US" dirty="0" smtClean="0"/>
              <a:t>, and writes out a new </a:t>
            </a:r>
            <a:r>
              <a:rPr lang="en-US" dirty="0" err="1" smtClean="0"/>
              <a:t>SSTable</a:t>
            </a:r>
            <a:endParaRPr lang="en-US" dirty="0" smtClean="0"/>
          </a:p>
          <a:p>
            <a:pPr lvl="1"/>
            <a:r>
              <a:rPr lang="en-US" dirty="0" smtClean="0"/>
              <a:t>Reduces number of </a:t>
            </a:r>
            <a:r>
              <a:rPr lang="en-US" dirty="0" err="1" smtClean="0"/>
              <a:t>SSTables</a:t>
            </a:r>
            <a:endParaRPr lang="en-US" dirty="0" smtClean="0"/>
          </a:p>
          <a:p>
            <a:r>
              <a:rPr lang="en-US" dirty="0" smtClean="0"/>
              <a:t>Major compaction</a:t>
            </a:r>
          </a:p>
          <a:p>
            <a:pPr lvl="1"/>
            <a:r>
              <a:rPr lang="en-US" dirty="0" smtClean="0"/>
              <a:t>Merging compaction that results in only one </a:t>
            </a:r>
            <a:r>
              <a:rPr lang="en-US" dirty="0" err="1" smtClean="0"/>
              <a:t>SSTable</a:t>
            </a:r>
            <a:endParaRPr lang="en-US" dirty="0" smtClean="0"/>
          </a:p>
          <a:p>
            <a:pPr lvl="1"/>
            <a:r>
              <a:rPr lang="en-US" dirty="0" smtClean="0"/>
              <a:t>No deletion records, only live data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r>
              <a:rPr lang="en-US" dirty="0" smtClean="0"/>
              <a:t>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source and data sink for MapReduce</a:t>
            </a:r>
          </a:p>
          <a:p>
            <a:r>
              <a:rPr lang="en-US" dirty="0" smtClean="0"/>
              <a:t>Google’s web crawl</a:t>
            </a:r>
          </a:p>
          <a:p>
            <a:r>
              <a:rPr lang="en-US" dirty="0" smtClean="0"/>
              <a:t>Google Earth</a:t>
            </a:r>
          </a:p>
          <a:p>
            <a:r>
              <a:rPr lang="en-US" dirty="0" smtClean="0"/>
              <a:t>Google Analytics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Fault tolerance is hard</a:t>
            </a:r>
          </a:p>
          <a:p>
            <a:r>
              <a:rPr lang="en-US" dirty="0" smtClean="0"/>
              <a:t>Don’t add functionality before understanding its use</a:t>
            </a:r>
          </a:p>
          <a:p>
            <a:pPr lvl="1"/>
            <a:r>
              <a:rPr lang="en-US" dirty="0" smtClean="0"/>
              <a:t>Single-row transactions appear to be sufficient</a:t>
            </a:r>
          </a:p>
          <a:p>
            <a:r>
              <a:rPr lang="en-US" dirty="0" smtClean="0"/>
              <a:t>Keep it simple!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617"/>
            <a:ext cx="9144000" cy="6120765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(Japanese rock garden)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Open-source clone of </a:t>
            </a:r>
            <a:r>
              <a:rPr lang="en-US" dirty="0" err="1" smtClean="0"/>
              <a:t>Bigtable</a:t>
            </a:r>
            <a:endParaRPr lang="en-US" dirty="0" smtClean="0"/>
          </a:p>
          <a:p>
            <a:r>
              <a:rPr lang="en-US" dirty="0" smtClean="0"/>
              <a:t>Implementation hampered by lack of file append in HDFS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5715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2"/>
                </a:solidFill>
              </a:rPr>
              <a:t>Image Source: http://www.larsgeorge.com/2009/10/hbase-architecture-101-storage.html</a:t>
            </a:r>
            <a:endParaRPr lang="en-US" sz="1000" b="0" dirty="0">
              <a:solidFill>
                <a:schemeClr val="bg2"/>
              </a:solidFill>
            </a:endParaRPr>
          </a:p>
        </p:txBody>
      </p:sp>
      <p:pic>
        <p:nvPicPr>
          <p:cNvPr id="5" name="Picture 4" descr="hbase-fi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161794"/>
            <a:ext cx="8534400" cy="43152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Hive and Pig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High-Level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Hadoop is great for large-data processing!</a:t>
            </a:r>
          </a:p>
          <a:p>
            <a:pPr lvl="1"/>
            <a:r>
              <a:rPr lang="en-US" dirty="0" smtClean="0"/>
              <a:t>But writing Java programs for everything is verbose and slow</a:t>
            </a:r>
          </a:p>
          <a:p>
            <a:pPr lvl="1"/>
            <a:r>
              <a:rPr lang="en-US" dirty="0" smtClean="0"/>
              <a:t>Not everyone wants to (or can) </a:t>
            </a:r>
            <a:r>
              <a:rPr lang="en-US" dirty="0" smtClean="0"/>
              <a:t>write </a:t>
            </a:r>
            <a:r>
              <a:rPr lang="en-US" dirty="0" smtClean="0"/>
              <a:t>Java code</a:t>
            </a:r>
            <a:endParaRPr lang="en-US" dirty="0" smtClean="0"/>
          </a:p>
          <a:p>
            <a:r>
              <a:rPr lang="en-US" dirty="0" smtClean="0"/>
              <a:t>Solution: develop higher-level data processing languages</a:t>
            </a:r>
          </a:p>
          <a:p>
            <a:pPr lvl="1"/>
            <a:r>
              <a:rPr lang="en-US" dirty="0" smtClean="0"/>
              <a:t>Hive: HQL is like SQL</a:t>
            </a:r>
          </a:p>
          <a:p>
            <a:pPr lvl="1"/>
            <a:r>
              <a:rPr lang="en-US" dirty="0" smtClean="0"/>
              <a:t>Pig: Pig Latin is a bit like Perl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 and Pig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Hive: data warehousing application in Hadoop</a:t>
            </a:r>
          </a:p>
          <a:p>
            <a:pPr lvl="1"/>
            <a:r>
              <a:rPr lang="en-US" dirty="0" smtClean="0"/>
              <a:t>Query language is HQL, variant of SQL</a:t>
            </a:r>
          </a:p>
          <a:p>
            <a:pPr lvl="1"/>
            <a:r>
              <a:rPr lang="en-US" dirty="0" smtClean="0"/>
              <a:t>Tables stored on HDFS as flat files</a:t>
            </a:r>
          </a:p>
          <a:p>
            <a:pPr lvl="1"/>
            <a:r>
              <a:rPr lang="en-US" dirty="0" smtClean="0"/>
              <a:t>Developed by </a:t>
            </a:r>
            <a:r>
              <a:rPr lang="en-US" dirty="0" err="1" smtClean="0"/>
              <a:t>Facebook</a:t>
            </a:r>
            <a:r>
              <a:rPr lang="en-US" dirty="0" smtClean="0"/>
              <a:t>, now open source</a:t>
            </a:r>
          </a:p>
          <a:p>
            <a:r>
              <a:rPr lang="en-US" dirty="0" smtClean="0"/>
              <a:t>Pig: large-scale data processing system</a:t>
            </a:r>
          </a:p>
          <a:p>
            <a:pPr lvl="1"/>
            <a:r>
              <a:rPr lang="en-US" dirty="0" smtClean="0"/>
              <a:t>Scripts are written in Pig Latin, a dataflow language</a:t>
            </a:r>
          </a:p>
          <a:p>
            <a:pPr lvl="1"/>
            <a:r>
              <a:rPr lang="en-US" dirty="0" smtClean="0"/>
              <a:t>Developed by Yahoo!, now open source</a:t>
            </a:r>
          </a:p>
          <a:p>
            <a:pPr lvl="1"/>
            <a:r>
              <a:rPr lang="en-US" dirty="0" smtClean="0"/>
              <a:t>Roughly 1/3 of all Yahoo! internal jobs</a:t>
            </a:r>
          </a:p>
          <a:p>
            <a:r>
              <a:rPr lang="en-US" dirty="0" smtClean="0"/>
              <a:t>Common idea:</a:t>
            </a:r>
          </a:p>
          <a:p>
            <a:pPr lvl="1"/>
            <a:r>
              <a:rPr lang="en-US" dirty="0" smtClean="0"/>
              <a:t>Provide higher-level language to facilitate large-data processing</a:t>
            </a:r>
          </a:p>
          <a:p>
            <a:pPr lvl="1"/>
            <a:r>
              <a:rPr lang="en-US" dirty="0" smtClean="0"/>
              <a:t>Higher-level language “compiles down” to Hadoop jobs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18000" r="18000"/>
          <a:stretch>
            <a:fillRect/>
          </a:stretch>
        </p:blipFill>
        <p:spPr>
          <a:xfrm>
            <a:off x="7239000" y="2819400"/>
            <a:ext cx="1682496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ive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914400"/>
            <a:ext cx="1795299" cy="16063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Hive: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at Facebook</a:t>
            </a:r>
          </a:p>
          <a:p>
            <a:r>
              <a:rPr lang="en-US" dirty="0" smtClean="0"/>
              <a:t>Data was collected by nightly </a:t>
            </a:r>
            <a:r>
              <a:rPr lang="en-US" dirty="0" err="1" smtClean="0"/>
              <a:t>cron</a:t>
            </a:r>
            <a:r>
              <a:rPr lang="en-US" dirty="0" smtClean="0"/>
              <a:t> jobs into Oracle DB</a:t>
            </a:r>
          </a:p>
          <a:p>
            <a:r>
              <a:rPr lang="en-US" dirty="0" smtClean="0"/>
              <a:t>“ETL” via hand-coded python</a:t>
            </a:r>
          </a:p>
          <a:p>
            <a:r>
              <a:rPr lang="en-US" dirty="0" smtClean="0"/>
              <a:t>Grew from 10s of GBs (2006) to 1 TB/day new data (2007), now 10x that</a:t>
            </a:r>
          </a:p>
          <a:p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cc-licensed slide by </a:t>
            </a:r>
            <a:r>
              <a:rPr lang="en-US" sz="1000" b="0" dirty="0" err="1" smtClean="0">
                <a:solidFill>
                  <a:schemeClr val="bg2"/>
                </a:solidFill>
              </a:rPr>
              <a:t>Cloudera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Hive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Shell: allows interactive queries</a:t>
            </a:r>
          </a:p>
          <a:p>
            <a:r>
              <a:rPr lang="en-US" dirty="0" smtClean="0"/>
              <a:t>Driver: session handles, fetch, execute</a:t>
            </a:r>
          </a:p>
          <a:p>
            <a:r>
              <a:rPr lang="en-US" dirty="0" smtClean="0"/>
              <a:t>Compiler: parse, plan, optimize</a:t>
            </a:r>
          </a:p>
          <a:p>
            <a:r>
              <a:rPr lang="en-US" dirty="0" smtClean="0"/>
              <a:t>Execution engine: DAG of stages (MR, HDFS, metadata)</a:t>
            </a:r>
          </a:p>
          <a:p>
            <a:r>
              <a:rPr lang="en-US" dirty="0" err="1" smtClean="0"/>
              <a:t>Metastore</a:t>
            </a:r>
            <a:r>
              <a:rPr lang="en-US" dirty="0" smtClean="0"/>
              <a:t>: schema, location in HDFS, </a:t>
            </a:r>
            <a:r>
              <a:rPr lang="en-US" dirty="0" err="1" smtClean="0"/>
              <a:t>SerDe</a:t>
            </a: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cc-licensed slide by </a:t>
            </a:r>
            <a:r>
              <a:rPr lang="en-US" sz="1000" b="0" dirty="0" err="1" smtClean="0">
                <a:solidFill>
                  <a:schemeClr val="bg2"/>
                </a:solidFill>
              </a:rPr>
              <a:t>Cloudera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Model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Tables</a:t>
            </a:r>
          </a:p>
          <a:p>
            <a:pPr lvl="1"/>
            <a:r>
              <a:rPr lang="en-US" smtClean="0"/>
              <a:t>Typed columns (int, float, string, boolean)</a:t>
            </a:r>
          </a:p>
          <a:p>
            <a:pPr lvl="1"/>
            <a:r>
              <a:rPr lang="en-US" smtClean="0"/>
              <a:t>Also, list: map (for JSON-like data)</a:t>
            </a:r>
          </a:p>
          <a:p>
            <a:r>
              <a:rPr lang="en-US" smtClean="0"/>
              <a:t>Partitions</a:t>
            </a:r>
          </a:p>
          <a:p>
            <a:pPr lvl="1"/>
            <a:r>
              <a:rPr lang="en-US" smtClean="0"/>
              <a:t>For example, range-partition tables by date</a:t>
            </a:r>
          </a:p>
          <a:p>
            <a:r>
              <a:rPr lang="en-US" smtClean="0"/>
              <a:t>Buckets</a:t>
            </a:r>
          </a:p>
          <a:p>
            <a:pPr lvl="1"/>
            <a:r>
              <a:rPr lang="en-US" smtClean="0"/>
              <a:t>Hash partitions within ranges (useful for sampling, join optimization)</a:t>
            </a:r>
            <a:endParaRPr lang="en-US" dirty="0" smtClean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cc-licensed slide by </a:t>
            </a:r>
            <a:r>
              <a:rPr lang="en-US" sz="1000" b="0" dirty="0" err="1" smtClean="0">
                <a:solidFill>
                  <a:schemeClr val="bg2"/>
                </a:solidFill>
              </a:rPr>
              <a:t>Cloudera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Metastore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Database: namespace containing a set of tables</a:t>
            </a:r>
          </a:p>
          <a:p>
            <a:r>
              <a:rPr lang="en-US" dirty="0" smtClean="0"/>
              <a:t>Holds table definitions (column types, physical layout)</a:t>
            </a:r>
          </a:p>
          <a:p>
            <a:r>
              <a:rPr lang="en-US" dirty="0" smtClean="0"/>
              <a:t>Holds partitioning information</a:t>
            </a:r>
            <a:endParaRPr lang="en-US" dirty="0" smtClean="0"/>
          </a:p>
          <a:p>
            <a:r>
              <a:rPr lang="en-US" dirty="0" smtClean="0"/>
              <a:t>Can be stored in Derby, </a:t>
            </a:r>
            <a:r>
              <a:rPr lang="en-US" dirty="0" err="1" smtClean="0"/>
              <a:t>MySQL</a:t>
            </a:r>
            <a:r>
              <a:rPr lang="en-US" dirty="0" smtClean="0"/>
              <a:t>, and many other relational databases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cc-licensed slide by </a:t>
            </a:r>
            <a:r>
              <a:rPr lang="en-US" sz="1000" b="0" dirty="0" err="1" smtClean="0">
                <a:solidFill>
                  <a:schemeClr val="bg2"/>
                </a:solidFill>
              </a:rPr>
              <a:t>Cloudera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Layout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Warehouse directory in HDFS</a:t>
            </a:r>
          </a:p>
          <a:p>
            <a:pPr lvl="1"/>
            <a:r>
              <a:rPr lang="en-US" smtClean="0"/>
              <a:t>E.g., /user/hive/warehouse</a:t>
            </a:r>
          </a:p>
          <a:p>
            <a:r>
              <a:rPr lang="en-US" smtClean="0"/>
              <a:t>Tables stored in subdirectories of warehouse</a:t>
            </a:r>
          </a:p>
          <a:p>
            <a:pPr lvl="1"/>
            <a:r>
              <a:rPr lang="en-US" smtClean="0"/>
              <a:t>Partitions form subdirectories of tables</a:t>
            </a:r>
          </a:p>
          <a:p>
            <a:r>
              <a:rPr lang="en-US" smtClean="0"/>
              <a:t>Actual data stored in flat files</a:t>
            </a:r>
          </a:p>
          <a:p>
            <a:pPr lvl="1"/>
            <a:r>
              <a:rPr lang="en-US" smtClean="0"/>
              <a:t>Control char-delimited text, or SequenceFiles</a:t>
            </a:r>
          </a:p>
          <a:p>
            <a:pPr lvl="1"/>
            <a:r>
              <a:rPr lang="en-US" smtClean="0"/>
              <a:t>With custom SerDe, can use arbitrary format</a:t>
            </a:r>
            <a:endParaRPr lang="en-US" dirty="0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cc-licensed slide by </a:t>
            </a:r>
            <a:r>
              <a:rPr lang="en-US" sz="1000" b="0" dirty="0" err="1" smtClean="0">
                <a:solidFill>
                  <a:schemeClr val="bg2"/>
                </a:solidFill>
              </a:rPr>
              <a:t>Cloudera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Hive looks similar to an SQL database</a:t>
            </a:r>
          </a:p>
          <a:p>
            <a:r>
              <a:rPr lang="en-US" dirty="0" smtClean="0"/>
              <a:t>Relational join on two tables:</a:t>
            </a:r>
          </a:p>
          <a:p>
            <a:pPr lvl="1"/>
            <a:r>
              <a:rPr lang="en-US" dirty="0" smtClean="0"/>
              <a:t>Table of word counts from Shakespeare collection</a:t>
            </a:r>
          </a:p>
          <a:p>
            <a:pPr lvl="1"/>
            <a:r>
              <a:rPr lang="en-US" dirty="0" smtClean="0"/>
              <a:t>Table of word counts from the bible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Material drawn from </a:t>
            </a:r>
            <a:r>
              <a:rPr lang="en-US" sz="1000" b="0" dirty="0" err="1" smtClean="0">
                <a:solidFill>
                  <a:schemeClr val="bg2"/>
                </a:solidFill>
              </a:rPr>
              <a:t>Cloudera</a:t>
            </a:r>
            <a:r>
              <a:rPr lang="en-US" sz="1000" b="0" dirty="0" smtClean="0">
                <a:solidFill>
                  <a:schemeClr val="bg2"/>
                </a:solidFill>
              </a:rPr>
              <a:t> training VM</a:t>
            </a:r>
            <a:endParaRPr lang="en-US" sz="1000" b="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971800"/>
            <a:ext cx="701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SELECT </a:t>
            </a:r>
            <a:r>
              <a:rPr lang="en-US" b="0" dirty="0" err="1" smtClean="0">
                <a:solidFill>
                  <a:schemeClr val="bg1"/>
                </a:solidFill>
              </a:rPr>
              <a:t>s.word</a:t>
            </a:r>
            <a:r>
              <a:rPr lang="en-US" b="0" dirty="0" smtClean="0">
                <a:solidFill>
                  <a:schemeClr val="bg1"/>
                </a:solidFill>
              </a:rPr>
              <a:t>, </a:t>
            </a:r>
            <a:r>
              <a:rPr lang="en-US" b="0" dirty="0" err="1" smtClean="0">
                <a:solidFill>
                  <a:schemeClr val="bg1"/>
                </a:solidFill>
              </a:rPr>
              <a:t>s.freq</a:t>
            </a:r>
            <a:r>
              <a:rPr lang="en-US" b="0" dirty="0" smtClean="0">
                <a:solidFill>
                  <a:schemeClr val="bg1"/>
                </a:solidFill>
              </a:rPr>
              <a:t>, </a:t>
            </a:r>
            <a:r>
              <a:rPr lang="en-US" b="0" dirty="0" err="1" smtClean="0">
                <a:solidFill>
                  <a:schemeClr val="bg1"/>
                </a:solidFill>
              </a:rPr>
              <a:t>k.freq</a:t>
            </a:r>
            <a:r>
              <a:rPr lang="en-US" b="0" dirty="0" smtClean="0">
                <a:solidFill>
                  <a:schemeClr val="bg1"/>
                </a:solidFill>
              </a:rPr>
              <a:t> FROM </a:t>
            </a:r>
            <a:r>
              <a:rPr lang="en-US" b="0" dirty="0" err="1" smtClean="0">
                <a:solidFill>
                  <a:schemeClr val="bg1"/>
                </a:solidFill>
              </a:rPr>
              <a:t>shakespeare</a:t>
            </a:r>
            <a:r>
              <a:rPr lang="en-US" b="0" dirty="0" smtClean="0">
                <a:solidFill>
                  <a:schemeClr val="bg1"/>
                </a:solidFill>
              </a:rPr>
              <a:t> s 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  JOIN bible k ON (</a:t>
            </a:r>
            <a:r>
              <a:rPr lang="en-US" b="0" dirty="0" err="1" smtClean="0">
                <a:solidFill>
                  <a:schemeClr val="bg1"/>
                </a:solidFill>
              </a:rPr>
              <a:t>s.word</a:t>
            </a:r>
            <a:r>
              <a:rPr lang="en-US" b="0" dirty="0" smtClean="0">
                <a:solidFill>
                  <a:schemeClr val="bg1"/>
                </a:solidFill>
              </a:rPr>
              <a:t> = </a:t>
            </a:r>
            <a:r>
              <a:rPr lang="en-US" b="0" dirty="0" err="1" smtClean="0">
                <a:solidFill>
                  <a:schemeClr val="bg1"/>
                </a:solidFill>
              </a:rPr>
              <a:t>k.word</a:t>
            </a:r>
            <a:r>
              <a:rPr lang="en-US" b="0" dirty="0" smtClean="0">
                <a:solidFill>
                  <a:schemeClr val="bg1"/>
                </a:solidFill>
              </a:rPr>
              <a:t>) WHERE </a:t>
            </a:r>
            <a:r>
              <a:rPr lang="en-US" b="0" dirty="0" err="1" smtClean="0">
                <a:solidFill>
                  <a:schemeClr val="bg1"/>
                </a:solidFill>
              </a:rPr>
              <a:t>s.freq</a:t>
            </a:r>
            <a:r>
              <a:rPr lang="en-US" b="0" dirty="0" smtClean="0">
                <a:solidFill>
                  <a:schemeClr val="bg1"/>
                </a:solidFill>
              </a:rPr>
              <a:t> &gt;= 1 AND </a:t>
            </a:r>
            <a:r>
              <a:rPr lang="en-US" b="0" dirty="0" err="1" smtClean="0">
                <a:solidFill>
                  <a:schemeClr val="bg1"/>
                </a:solidFill>
              </a:rPr>
              <a:t>k.freq</a:t>
            </a:r>
            <a:r>
              <a:rPr lang="en-US" b="0" dirty="0" smtClean="0">
                <a:solidFill>
                  <a:schemeClr val="bg1"/>
                </a:solidFill>
              </a:rPr>
              <a:t> &gt;= 1 </a:t>
            </a:r>
            <a:br>
              <a:rPr lang="en-US" b="0" dirty="0" smtClean="0">
                <a:solidFill>
                  <a:schemeClr val="bg1"/>
                </a:solidFill>
              </a:rPr>
            </a:br>
            <a:r>
              <a:rPr lang="en-US" b="0" dirty="0" smtClean="0">
                <a:solidFill>
                  <a:schemeClr val="bg1"/>
                </a:solidFill>
              </a:rPr>
              <a:t>  ORDER BY </a:t>
            </a:r>
            <a:r>
              <a:rPr lang="en-US" b="0" dirty="0" err="1" smtClean="0">
                <a:solidFill>
                  <a:schemeClr val="bg1"/>
                </a:solidFill>
              </a:rPr>
              <a:t>s.freq</a:t>
            </a:r>
            <a:r>
              <a:rPr lang="en-US" b="0" dirty="0" smtClean="0">
                <a:solidFill>
                  <a:schemeClr val="bg1"/>
                </a:solidFill>
              </a:rPr>
              <a:t> DESC LIMIT 10;</a:t>
            </a:r>
          </a:p>
          <a:p>
            <a:endParaRPr lang="en-US" b="0" dirty="0" smtClean="0">
              <a:solidFill>
                <a:schemeClr val="bg1"/>
              </a:solidFill>
            </a:endParaRPr>
          </a:p>
          <a:p>
            <a:r>
              <a:rPr lang="en-US" b="0" dirty="0" smtClean="0">
                <a:solidFill>
                  <a:schemeClr val="bg1"/>
                </a:solidFill>
              </a:rPr>
              <a:t>the	25848	62394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I	23031	8854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and	19671	38985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to	18038	13526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of	16700	34654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a	14170	8057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you	12702	2720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my	11297	4135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in	10797	12445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is	8882	6884</a:t>
            </a:r>
            <a:endParaRPr lang="en-US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endParaRPr lang="en-US" dirty="0" smtClean="0"/>
          </a:p>
          <a:p>
            <a:r>
              <a:rPr lang="en-US" dirty="0" smtClean="0"/>
              <a:t>Hive</a:t>
            </a:r>
          </a:p>
          <a:p>
            <a:r>
              <a:rPr lang="en-US" dirty="0" smtClean="0"/>
              <a:t>Pig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Hive: Behind the Scenes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302603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SELECT </a:t>
            </a:r>
            <a:r>
              <a:rPr lang="en-US" b="0" dirty="0" err="1" smtClean="0">
                <a:solidFill>
                  <a:schemeClr val="bg1"/>
                </a:solidFill>
              </a:rPr>
              <a:t>s.word</a:t>
            </a:r>
            <a:r>
              <a:rPr lang="en-US" b="0" dirty="0" smtClean="0">
                <a:solidFill>
                  <a:schemeClr val="bg1"/>
                </a:solidFill>
              </a:rPr>
              <a:t>, </a:t>
            </a:r>
            <a:r>
              <a:rPr lang="en-US" b="0" dirty="0" err="1" smtClean="0">
                <a:solidFill>
                  <a:schemeClr val="bg1"/>
                </a:solidFill>
              </a:rPr>
              <a:t>s.freq</a:t>
            </a:r>
            <a:r>
              <a:rPr lang="en-US" b="0" dirty="0" smtClean="0">
                <a:solidFill>
                  <a:schemeClr val="bg1"/>
                </a:solidFill>
              </a:rPr>
              <a:t>, </a:t>
            </a:r>
            <a:r>
              <a:rPr lang="en-US" b="0" dirty="0" err="1" smtClean="0">
                <a:solidFill>
                  <a:schemeClr val="bg1"/>
                </a:solidFill>
              </a:rPr>
              <a:t>k.freq</a:t>
            </a:r>
            <a:r>
              <a:rPr lang="en-US" b="0" dirty="0" smtClean="0">
                <a:solidFill>
                  <a:schemeClr val="bg1"/>
                </a:solidFill>
              </a:rPr>
              <a:t> FROM </a:t>
            </a:r>
            <a:r>
              <a:rPr lang="en-US" b="0" dirty="0" err="1" smtClean="0">
                <a:solidFill>
                  <a:schemeClr val="bg1"/>
                </a:solidFill>
              </a:rPr>
              <a:t>shakespeare</a:t>
            </a:r>
            <a:r>
              <a:rPr lang="en-US" b="0" dirty="0" smtClean="0">
                <a:solidFill>
                  <a:schemeClr val="bg1"/>
                </a:solidFill>
              </a:rPr>
              <a:t> s 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  JOIN bible k ON (</a:t>
            </a:r>
            <a:r>
              <a:rPr lang="en-US" b="0" dirty="0" err="1" smtClean="0">
                <a:solidFill>
                  <a:schemeClr val="bg1"/>
                </a:solidFill>
              </a:rPr>
              <a:t>s.word</a:t>
            </a:r>
            <a:r>
              <a:rPr lang="en-US" b="0" dirty="0" smtClean="0">
                <a:solidFill>
                  <a:schemeClr val="bg1"/>
                </a:solidFill>
              </a:rPr>
              <a:t> = </a:t>
            </a:r>
            <a:r>
              <a:rPr lang="en-US" b="0" dirty="0" err="1" smtClean="0">
                <a:solidFill>
                  <a:schemeClr val="bg1"/>
                </a:solidFill>
              </a:rPr>
              <a:t>k.word</a:t>
            </a:r>
            <a:r>
              <a:rPr lang="en-US" b="0" dirty="0" smtClean="0">
                <a:solidFill>
                  <a:schemeClr val="bg1"/>
                </a:solidFill>
              </a:rPr>
              <a:t>) WHERE </a:t>
            </a:r>
            <a:r>
              <a:rPr lang="en-US" b="0" dirty="0" err="1" smtClean="0">
                <a:solidFill>
                  <a:schemeClr val="bg1"/>
                </a:solidFill>
              </a:rPr>
              <a:t>s.freq</a:t>
            </a:r>
            <a:r>
              <a:rPr lang="en-US" b="0" dirty="0" smtClean="0">
                <a:solidFill>
                  <a:schemeClr val="bg1"/>
                </a:solidFill>
              </a:rPr>
              <a:t> &gt;= 1 AND </a:t>
            </a:r>
            <a:r>
              <a:rPr lang="en-US" b="0" dirty="0" err="1" smtClean="0">
                <a:solidFill>
                  <a:schemeClr val="bg1"/>
                </a:solidFill>
              </a:rPr>
              <a:t>k.freq</a:t>
            </a:r>
            <a:r>
              <a:rPr lang="en-US" b="0" dirty="0" smtClean="0">
                <a:solidFill>
                  <a:schemeClr val="bg1"/>
                </a:solidFill>
              </a:rPr>
              <a:t> &gt;= 1 </a:t>
            </a:r>
            <a:br>
              <a:rPr lang="en-US" b="0" dirty="0" smtClean="0">
                <a:solidFill>
                  <a:schemeClr val="bg1"/>
                </a:solidFill>
              </a:rPr>
            </a:br>
            <a:r>
              <a:rPr lang="en-US" b="0" dirty="0" smtClean="0">
                <a:solidFill>
                  <a:schemeClr val="bg1"/>
                </a:solidFill>
              </a:rPr>
              <a:t>  ORDER BY </a:t>
            </a:r>
            <a:r>
              <a:rPr lang="en-US" b="0" dirty="0" err="1" smtClean="0">
                <a:solidFill>
                  <a:schemeClr val="bg1"/>
                </a:solidFill>
              </a:rPr>
              <a:t>s.freq</a:t>
            </a:r>
            <a:r>
              <a:rPr lang="en-US" b="0" dirty="0" smtClean="0">
                <a:solidFill>
                  <a:schemeClr val="bg1"/>
                </a:solidFill>
              </a:rPr>
              <a:t> DESC LIMIT 10;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3863370"/>
            <a:ext cx="6781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 smtClean="0">
                <a:solidFill>
                  <a:schemeClr val="bg1"/>
                </a:solidFill>
              </a:rPr>
              <a:t>(TOK_QUERY (TOK_FROM (TOK_JOIN (TOK_TABREF </a:t>
            </a:r>
            <a:r>
              <a:rPr lang="en-US" sz="900" b="0" dirty="0" err="1" smtClean="0">
                <a:solidFill>
                  <a:schemeClr val="bg1"/>
                </a:solidFill>
              </a:rPr>
              <a:t>shakespeare</a:t>
            </a:r>
            <a:r>
              <a:rPr lang="en-US" sz="900" b="0" dirty="0" smtClean="0">
                <a:solidFill>
                  <a:schemeClr val="bg1"/>
                </a:solidFill>
              </a:rPr>
              <a:t> s) (TOK_TABREF bible k) (= (. (TOK_TABLE_OR_COL s) word) (. (TOK_TABLE_OR_COL k) word)))) (TOK_INSERT (TOK_DESTINATION (TOK_DIR TOK_TMP_FILE)) (TOK_SELECT (TOK_SELEXPR (. (TOK_TABLE_OR_COL s) word)) (TOK_SELEXPR (. (TOK_TABLE_OR_COL s) freq)) (TOK_SELEXPR (. (TOK_TABLE_OR_COL k) freq))) (TOK_WHERE (AND (&gt;= (. (TOK_TABLE_OR_COL s) freq) 1) (&gt;= (. (TOK_TABLE_OR_COL k) freq) 1))) (TOK_ORDERBY (TOK_TABSORTCOLNAMEDESC (. (TOK_TABLE_OR_COL s) freq))) (TOK_LIMIT 10)))</a:t>
            </a:r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3733800" y="2590800"/>
            <a:ext cx="838200" cy="8382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3733800" y="4953000"/>
            <a:ext cx="838200" cy="8382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586740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chemeClr val="bg1"/>
                </a:solidFill>
              </a:rPr>
              <a:t>(one or more of MapReduce jobs)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3600" y="350520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chemeClr val="bg1"/>
                </a:solidFill>
              </a:rPr>
              <a:t>(Abstract Syntax Tree)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Hive: Behind the Scenes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066800"/>
            <a:ext cx="251460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>
                <a:solidFill>
                  <a:schemeClr val="bg1"/>
                </a:solidFill>
              </a:rPr>
              <a:t>STAGE DEPENDENCIES: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Stage-1 is a root stage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Stage-2 depends on stages: Stage-1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Stage-0 is a root stage</a:t>
            </a:r>
          </a:p>
          <a:p>
            <a:endParaRPr lang="en-US" sz="700" b="0" dirty="0" smtClean="0">
              <a:solidFill>
                <a:schemeClr val="bg1"/>
              </a:solidFill>
            </a:endParaRPr>
          </a:p>
          <a:p>
            <a:r>
              <a:rPr lang="en-US" sz="700" b="0" dirty="0" smtClean="0">
                <a:solidFill>
                  <a:schemeClr val="bg1"/>
                </a:solidFill>
              </a:rPr>
              <a:t>STAGE PLANS: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Stage: Stage-1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Map Reduce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Alias -&gt; Map Operator Tree: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s 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TableScan</a:t>
            </a:r>
            <a:endParaRPr lang="en-US" sz="700" b="0" dirty="0" smtClean="0">
              <a:solidFill>
                <a:schemeClr val="bg1"/>
              </a:solidFill>
            </a:endParaRP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alias: s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Filter Operator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predicate: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(freq &gt;= 1)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type: </a:t>
            </a:r>
            <a:r>
              <a:rPr lang="en-US" sz="700" b="0" dirty="0" err="1" smtClean="0">
                <a:solidFill>
                  <a:schemeClr val="bg1"/>
                </a:solidFill>
              </a:rPr>
              <a:t>boolean</a:t>
            </a:r>
            <a:endParaRPr lang="en-US" sz="700" b="0" dirty="0" smtClean="0">
              <a:solidFill>
                <a:schemeClr val="bg1"/>
              </a:solidFill>
            </a:endParaRP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Reduce Output Operator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key expressions: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word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  type: string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sort order: +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Map-reduce partition columns: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word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  type: string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tag: 0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value expressions: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freq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  type: </a:t>
            </a:r>
            <a:r>
              <a:rPr lang="en-US" sz="700" b="0" dirty="0" err="1" smtClean="0">
                <a:solidFill>
                  <a:schemeClr val="bg1"/>
                </a:solidFill>
              </a:rPr>
              <a:t>int</a:t>
            </a:r>
            <a:endParaRPr lang="en-US" sz="700" b="0" dirty="0" smtClean="0">
              <a:solidFill>
                <a:schemeClr val="bg1"/>
              </a:solidFill>
            </a:endParaRP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word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  type: string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k 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TableScan</a:t>
            </a:r>
            <a:endParaRPr lang="en-US" sz="700" b="0" dirty="0" smtClean="0">
              <a:solidFill>
                <a:schemeClr val="bg1"/>
              </a:solidFill>
            </a:endParaRP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alias: k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Filter Operator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predicate: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(freq &gt;= 1)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type: </a:t>
            </a:r>
            <a:r>
              <a:rPr lang="en-US" sz="700" b="0" dirty="0" err="1" smtClean="0">
                <a:solidFill>
                  <a:schemeClr val="bg1"/>
                </a:solidFill>
              </a:rPr>
              <a:t>boolean</a:t>
            </a:r>
            <a:endParaRPr lang="en-US" sz="700" b="0" dirty="0" smtClean="0">
              <a:solidFill>
                <a:schemeClr val="bg1"/>
              </a:solidFill>
            </a:endParaRP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Reduce Output Operator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key expressions: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word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  type: string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sort order: +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Map-reduce partition columns: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word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  type: string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tag: 1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value expressions: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freq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  type: </a:t>
            </a:r>
            <a:r>
              <a:rPr lang="en-US" sz="700" b="0" dirty="0" err="1" smtClean="0">
                <a:solidFill>
                  <a:schemeClr val="bg1"/>
                </a:solidFill>
              </a:rPr>
              <a:t>int</a:t>
            </a:r>
            <a:endParaRPr lang="en-US" sz="700" b="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3336935"/>
            <a:ext cx="41910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>
                <a:solidFill>
                  <a:schemeClr val="bg1"/>
                </a:solidFill>
              </a:rPr>
              <a:t> Reduce Operator Tree: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Join Operator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condition map: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Inner Join 0 to 1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condition expressions: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0 {VALUE._col0} {VALUE._col1}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1 {VALUE._col0}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outputColumnNames</a:t>
            </a:r>
            <a:r>
              <a:rPr lang="en-US" sz="700" b="0" dirty="0" smtClean="0">
                <a:solidFill>
                  <a:schemeClr val="bg1"/>
                </a:solidFill>
              </a:rPr>
              <a:t>: _col0, _col1, _col2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Filter Operator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predicate: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((_col0 &gt;= 1) and (_col2 &gt;= 1))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type: </a:t>
            </a:r>
            <a:r>
              <a:rPr lang="en-US" sz="700" b="0" dirty="0" err="1" smtClean="0">
                <a:solidFill>
                  <a:schemeClr val="bg1"/>
                </a:solidFill>
              </a:rPr>
              <a:t>boolean</a:t>
            </a:r>
            <a:endParaRPr lang="en-US" sz="700" b="0" dirty="0" smtClean="0">
              <a:solidFill>
                <a:schemeClr val="bg1"/>
              </a:solidFill>
            </a:endParaRP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Select Operator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expressions: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_col1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type: string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_col0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type: </a:t>
            </a:r>
            <a:r>
              <a:rPr lang="en-US" sz="700" b="0" dirty="0" err="1" smtClean="0">
                <a:solidFill>
                  <a:schemeClr val="bg1"/>
                </a:solidFill>
              </a:rPr>
              <a:t>int</a:t>
            </a:r>
            <a:endParaRPr lang="en-US" sz="700" b="0" dirty="0" smtClean="0">
              <a:solidFill>
                <a:schemeClr val="bg1"/>
              </a:solidFill>
            </a:endParaRP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_col2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type: </a:t>
            </a:r>
            <a:r>
              <a:rPr lang="en-US" sz="700" b="0" dirty="0" err="1" smtClean="0">
                <a:solidFill>
                  <a:schemeClr val="bg1"/>
                </a:solidFill>
              </a:rPr>
              <a:t>int</a:t>
            </a:r>
            <a:endParaRPr lang="en-US" sz="700" b="0" dirty="0" smtClean="0">
              <a:solidFill>
                <a:schemeClr val="bg1"/>
              </a:solidFill>
            </a:endParaRP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outputColumnNames</a:t>
            </a:r>
            <a:r>
              <a:rPr lang="en-US" sz="700" b="0" dirty="0" smtClean="0">
                <a:solidFill>
                  <a:schemeClr val="bg1"/>
                </a:solidFill>
              </a:rPr>
              <a:t>: _col0, _col1, _col2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File Output Operator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compressed: false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GlobalTableId</a:t>
            </a:r>
            <a:r>
              <a:rPr lang="en-US" sz="700" b="0" dirty="0" smtClean="0">
                <a:solidFill>
                  <a:schemeClr val="bg1"/>
                </a:solidFill>
              </a:rPr>
              <a:t>: 0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table: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input format: </a:t>
            </a:r>
            <a:r>
              <a:rPr lang="en-US" sz="700" b="0" dirty="0" err="1" smtClean="0">
                <a:solidFill>
                  <a:schemeClr val="bg1"/>
                </a:solidFill>
              </a:rPr>
              <a:t>org.apache.hadoop.mapred.SequenceFileInputFormat</a:t>
            </a:r>
            <a:endParaRPr lang="en-US" sz="700" b="0" dirty="0" smtClean="0">
              <a:solidFill>
                <a:schemeClr val="bg1"/>
              </a:solidFill>
            </a:endParaRP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output format: </a:t>
            </a:r>
            <a:r>
              <a:rPr lang="en-US" sz="700" b="0" dirty="0" err="1" smtClean="0">
                <a:solidFill>
                  <a:schemeClr val="bg1"/>
                </a:solidFill>
              </a:rPr>
              <a:t>org.apache.hadoop.hive.ql.io.HiveSequenceFileOutputFormat</a:t>
            </a:r>
            <a:endParaRPr lang="en-US" sz="700" b="0" dirty="0" smtClean="0">
              <a:solidFill>
                <a:schemeClr val="bg1"/>
              </a:solidFill>
            </a:endParaRPr>
          </a:p>
          <a:p>
            <a:endParaRPr lang="en-US" sz="700" b="0" dirty="0" smtClean="0">
              <a:solidFill>
                <a:schemeClr val="bg1"/>
              </a:solidFill>
            </a:endParaRPr>
          </a:p>
          <a:p>
            <a:endParaRPr lang="en-US" sz="700" b="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1337370"/>
            <a:ext cx="381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>
                <a:solidFill>
                  <a:schemeClr val="bg1"/>
                </a:solidFill>
              </a:rPr>
              <a:t> Stage: Stage-2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Map Reduce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Alias -&gt; Map Operator Tree: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hdfs://localhost:8022/tmp/hive-training/364214370/10002 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Reduce Output Operator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key expressions: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_col1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type: </a:t>
            </a:r>
            <a:r>
              <a:rPr lang="en-US" sz="700" b="0" dirty="0" err="1" smtClean="0">
                <a:solidFill>
                  <a:schemeClr val="bg1"/>
                </a:solidFill>
              </a:rPr>
              <a:t>int</a:t>
            </a:r>
            <a:endParaRPr lang="en-US" sz="700" b="0" dirty="0" smtClean="0">
              <a:solidFill>
                <a:schemeClr val="bg1"/>
              </a:solidFill>
            </a:endParaRP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sort order: -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tag: -1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value expressions: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_col0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type: string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_col1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type: </a:t>
            </a:r>
            <a:r>
              <a:rPr lang="en-US" sz="700" b="0" dirty="0" err="1" smtClean="0">
                <a:solidFill>
                  <a:schemeClr val="bg1"/>
                </a:solidFill>
              </a:rPr>
              <a:t>int</a:t>
            </a:r>
            <a:endParaRPr lang="en-US" sz="700" b="0" dirty="0" smtClean="0">
              <a:solidFill>
                <a:schemeClr val="bg1"/>
              </a:solidFill>
            </a:endParaRP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_col2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type: </a:t>
            </a:r>
            <a:r>
              <a:rPr lang="en-US" sz="700" b="0" dirty="0" err="1" smtClean="0">
                <a:solidFill>
                  <a:schemeClr val="bg1"/>
                </a:solidFill>
              </a:rPr>
              <a:t>int</a:t>
            </a:r>
            <a:endParaRPr lang="en-US" sz="700" b="0" dirty="0" smtClean="0">
              <a:solidFill>
                <a:schemeClr val="bg1"/>
              </a:solidFill>
            </a:endParaRPr>
          </a:p>
          <a:p>
            <a:r>
              <a:rPr lang="en-US" sz="700" b="0" dirty="0" smtClean="0">
                <a:solidFill>
                  <a:schemeClr val="bg1"/>
                </a:solidFill>
              </a:rPr>
              <a:t>      Reduce Operator Tree: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Extract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Limit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File Output Operator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compressed: false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GlobalTableId</a:t>
            </a:r>
            <a:r>
              <a:rPr lang="en-US" sz="700" b="0" dirty="0" smtClean="0">
                <a:solidFill>
                  <a:schemeClr val="bg1"/>
                </a:solidFill>
              </a:rPr>
              <a:t>: 0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table: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input format: </a:t>
            </a:r>
            <a:r>
              <a:rPr lang="en-US" sz="700" b="0" dirty="0" err="1" smtClean="0">
                <a:solidFill>
                  <a:schemeClr val="bg1"/>
                </a:solidFill>
              </a:rPr>
              <a:t>org.apache.hadoop.mapred.TextInputFormat</a:t>
            </a:r>
            <a:endParaRPr lang="en-US" sz="700" b="0" dirty="0" smtClean="0">
              <a:solidFill>
                <a:schemeClr val="bg1"/>
              </a:solidFill>
            </a:endParaRP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output format: </a:t>
            </a:r>
            <a:r>
              <a:rPr lang="en-US" sz="700" b="0" dirty="0" err="1" smtClean="0">
                <a:solidFill>
                  <a:schemeClr val="bg1"/>
                </a:solidFill>
              </a:rPr>
              <a:t>org.apache.hadoop.hive.ql.io.HiveIgnoreKeyTextOutputFormat</a:t>
            </a:r>
            <a:endParaRPr lang="en-US" sz="700" b="0" dirty="0" smtClean="0">
              <a:solidFill>
                <a:schemeClr val="bg1"/>
              </a:solidFill>
            </a:endParaRPr>
          </a:p>
          <a:p>
            <a:endParaRPr lang="en-US" sz="700" b="0" dirty="0" smtClean="0">
              <a:solidFill>
                <a:schemeClr val="bg1"/>
              </a:solidFill>
            </a:endParaRPr>
          </a:p>
          <a:p>
            <a:endParaRPr lang="en-US" sz="700" b="0" dirty="0" smtClean="0">
              <a:solidFill>
                <a:schemeClr val="bg1"/>
              </a:solidFill>
            </a:endParaRPr>
          </a:p>
          <a:p>
            <a:r>
              <a:rPr lang="en-US" sz="700" b="0" dirty="0" smtClean="0">
                <a:solidFill>
                  <a:schemeClr val="bg1"/>
                </a:solidFill>
              </a:rPr>
              <a:t> Stage: Stage-0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Fetch Operator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limit: 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 Demo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Data Analysis Task</a:t>
            </a:r>
          </a:p>
        </p:txBody>
      </p:sp>
      <p:graphicFrame>
        <p:nvGraphicFramePr>
          <p:cNvPr id="21507" name="Group 3"/>
          <p:cNvGraphicFramePr>
            <a:graphicFrameLocks noGrp="1"/>
          </p:cNvGraphicFramePr>
          <p:nvPr/>
        </p:nvGraphicFramePr>
        <p:xfrm>
          <a:off x="228600" y="3281363"/>
          <a:ext cx="4267200" cy="2377440"/>
        </p:xfrm>
        <a:graphic>
          <a:graphicData uri="http://schemas.openxmlformats.org/drawingml/2006/table">
            <a:tbl>
              <a:tblPr/>
              <a:tblGrid>
                <a:gridCol w="838200"/>
                <a:gridCol w="2362200"/>
                <a:gridCol w="1066800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user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url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Amy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www.cnn.com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8:00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Amy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www.crap.com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8:05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Amy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www.myblog.com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Amy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www.flickr.com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10:05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Fred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cnn.com/index.htm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12:00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539" name="Group 35"/>
          <p:cNvGraphicFramePr>
            <a:graphicFrameLocks noGrp="1"/>
          </p:cNvGraphicFramePr>
          <p:nvPr/>
        </p:nvGraphicFramePr>
        <p:xfrm>
          <a:off x="5257800" y="3270250"/>
          <a:ext cx="3657600" cy="1981200"/>
        </p:xfrm>
        <a:graphic>
          <a:graphicData uri="http://schemas.openxmlformats.org/drawingml/2006/table">
            <a:tbl>
              <a:tblPr/>
              <a:tblGrid>
                <a:gridCol w="2244725"/>
                <a:gridCol w="1412875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url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5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pagerank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59A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www.cnn.com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5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59A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www.flickr.com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5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59A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www.myblog.com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5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59A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www.crap.com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5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59A"/>
                    </a:solidFill>
                  </a:tcPr>
                </a:tc>
              </a:tr>
            </a:tbl>
          </a:graphicData>
        </a:graphic>
      </p:graphicFrame>
      <p:sp>
        <p:nvSpPr>
          <p:cNvPr id="16419" name="Text Box 57"/>
          <p:cNvSpPr txBox="1">
            <a:spLocks noChangeArrowheads="1"/>
          </p:cNvSpPr>
          <p:nvPr/>
        </p:nvSpPr>
        <p:spPr bwMode="auto">
          <a:xfrm>
            <a:off x="0" y="1752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Find users who tend to visit “good” pages.</a:t>
            </a:r>
          </a:p>
        </p:txBody>
      </p:sp>
      <p:sp>
        <p:nvSpPr>
          <p:cNvPr id="16420" name="Rectangle 58"/>
          <p:cNvSpPr>
            <a:spLocks noChangeArrowheads="1"/>
          </p:cNvSpPr>
          <p:nvPr/>
        </p:nvSpPr>
        <p:spPr bwMode="auto">
          <a:xfrm>
            <a:off x="5257800" y="2824163"/>
            <a:ext cx="7873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Pages</a:t>
            </a:r>
          </a:p>
        </p:txBody>
      </p:sp>
      <p:sp>
        <p:nvSpPr>
          <p:cNvPr id="16421" name="Rectangle 59"/>
          <p:cNvSpPr>
            <a:spLocks noChangeArrowheads="1"/>
          </p:cNvSpPr>
          <p:nvPr/>
        </p:nvSpPr>
        <p:spPr bwMode="auto">
          <a:xfrm>
            <a:off x="228600" y="2824163"/>
            <a:ext cx="7291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Visits</a:t>
            </a:r>
          </a:p>
        </p:txBody>
      </p:sp>
      <p:sp>
        <p:nvSpPr>
          <p:cNvPr id="16422" name="Text Box 60"/>
          <p:cNvSpPr txBox="1">
            <a:spLocks noChangeArrowheads="1"/>
          </p:cNvSpPr>
          <p:nvPr/>
        </p:nvSpPr>
        <p:spPr bwMode="auto">
          <a:xfrm rot="5400000">
            <a:off x="2125596" y="6002130"/>
            <a:ext cx="4732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. . .</a:t>
            </a:r>
          </a:p>
        </p:txBody>
      </p:sp>
      <p:sp>
        <p:nvSpPr>
          <p:cNvPr id="16423" name="Text Box 61"/>
          <p:cNvSpPr txBox="1">
            <a:spLocks noChangeArrowheads="1"/>
          </p:cNvSpPr>
          <p:nvPr/>
        </p:nvSpPr>
        <p:spPr bwMode="auto">
          <a:xfrm rot="5400000">
            <a:off x="6926196" y="5544930"/>
            <a:ext cx="4732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. . .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611938"/>
            <a:ext cx="3429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1000" b="0" dirty="0" smtClean="0">
                <a:solidFill>
                  <a:schemeClr val="bg2"/>
                </a:solidFill>
              </a:rPr>
              <a:t>Pig Slides adapted from Olston 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Line 1037"/>
          <p:cNvSpPr>
            <a:spLocks noChangeShapeType="1"/>
          </p:cNvSpPr>
          <p:nvPr/>
        </p:nvSpPr>
        <p:spPr bwMode="auto">
          <a:xfrm flipH="1">
            <a:off x="5029199" y="3048000"/>
            <a:ext cx="17446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43" name="Rectangle 106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Conceptual Dataflow</a:t>
            </a:r>
          </a:p>
        </p:txBody>
      </p:sp>
      <p:sp>
        <p:nvSpPr>
          <p:cNvPr id="18444" name="Text Box 1026"/>
          <p:cNvSpPr txBox="1">
            <a:spLocks noChangeArrowheads="1"/>
          </p:cNvSpPr>
          <p:nvPr/>
        </p:nvSpPr>
        <p:spPr bwMode="auto">
          <a:xfrm>
            <a:off x="1542838" y="2133600"/>
            <a:ext cx="1618826" cy="276999"/>
          </a:xfrm>
          <a:prstGeom prst="rect">
            <a:avLst/>
          </a:prstGeom>
          <a:solidFill>
            <a:srgbClr val="EFEFE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</a:rPr>
              <a:t>Canonicalize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URLs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445" name="Text Box 1027"/>
          <p:cNvSpPr txBox="1">
            <a:spLocks noChangeArrowheads="1"/>
          </p:cNvSpPr>
          <p:nvPr/>
        </p:nvSpPr>
        <p:spPr bwMode="auto">
          <a:xfrm>
            <a:off x="4152264" y="2809875"/>
            <a:ext cx="755335" cy="461665"/>
          </a:xfrm>
          <a:prstGeom prst="rect">
            <a:avLst/>
          </a:prstGeom>
          <a:solidFill>
            <a:srgbClr val="EFEFE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u="sng" dirty="0">
                <a:solidFill>
                  <a:schemeClr val="bg1"/>
                </a:solidFill>
              </a:rPr>
              <a:t>Join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 err="1">
                <a:solidFill>
                  <a:schemeClr val="bg1"/>
                </a:solidFill>
              </a:rPr>
              <a:t>url</a:t>
            </a:r>
            <a:r>
              <a:rPr lang="en-US" sz="1200" dirty="0">
                <a:solidFill>
                  <a:schemeClr val="bg1"/>
                </a:solidFill>
              </a:rPr>
              <a:t> = </a:t>
            </a:r>
            <a:r>
              <a:rPr lang="en-US" sz="1200" dirty="0" err="1">
                <a:solidFill>
                  <a:schemeClr val="bg1"/>
                </a:solidFill>
              </a:rPr>
              <a:t>url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446" name="Text Box 1028"/>
          <p:cNvSpPr txBox="1">
            <a:spLocks noChangeArrowheads="1"/>
          </p:cNvSpPr>
          <p:nvPr/>
        </p:nvSpPr>
        <p:spPr bwMode="auto">
          <a:xfrm>
            <a:off x="3802063" y="3761601"/>
            <a:ext cx="1455737" cy="276999"/>
          </a:xfrm>
          <a:prstGeom prst="rect">
            <a:avLst/>
          </a:prstGeom>
          <a:solidFill>
            <a:srgbClr val="EFEFE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Group by </a:t>
            </a:r>
            <a:r>
              <a:rPr lang="en-US" sz="1200" b="1" dirty="0">
                <a:solidFill>
                  <a:schemeClr val="bg1"/>
                </a:solidFill>
              </a:rPr>
              <a:t>user</a:t>
            </a:r>
          </a:p>
        </p:txBody>
      </p:sp>
      <p:sp>
        <p:nvSpPr>
          <p:cNvPr id="18447" name="Text Box 1029"/>
          <p:cNvSpPr txBox="1">
            <a:spLocks noChangeArrowheads="1"/>
          </p:cNvSpPr>
          <p:nvPr/>
        </p:nvSpPr>
        <p:spPr bwMode="auto">
          <a:xfrm>
            <a:off x="3348831" y="4523601"/>
            <a:ext cx="2362200" cy="276999"/>
          </a:xfrm>
          <a:prstGeom prst="rect">
            <a:avLst/>
          </a:prstGeom>
          <a:solidFill>
            <a:srgbClr val="EFEFE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Compute Average </a:t>
            </a:r>
            <a:r>
              <a:rPr lang="en-US" sz="1200" b="1" dirty="0" err="1" smtClean="0">
                <a:solidFill>
                  <a:schemeClr val="bg1"/>
                </a:solidFill>
              </a:rPr>
              <a:t>Pagerank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448" name="Text Box 1030"/>
          <p:cNvSpPr txBox="1">
            <a:spLocks noChangeArrowheads="1"/>
          </p:cNvSpPr>
          <p:nvPr/>
        </p:nvSpPr>
        <p:spPr bwMode="auto">
          <a:xfrm>
            <a:off x="4003986" y="5329535"/>
            <a:ext cx="1051891" cy="461665"/>
          </a:xfrm>
          <a:prstGeom prst="rect">
            <a:avLst/>
          </a:prstGeom>
          <a:solidFill>
            <a:srgbClr val="EFEFE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u="sng" dirty="0">
                <a:solidFill>
                  <a:schemeClr val="bg1"/>
                </a:solidFill>
              </a:rPr>
              <a:t>Filter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 err="1">
                <a:solidFill>
                  <a:schemeClr val="bg1"/>
                </a:solidFill>
              </a:rPr>
              <a:t>avgPR</a:t>
            </a:r>
            <a:r>
              <a:rPr lang="en-US" sz="1200" dirty="0">
                <a:solidFill>
                  <a:schemeClr val="bg1"/>
                </a:solidFill>
              </a:rPr>
              <a:t> &gt; 0.5</a:t>
            </a:r>
          </a:p>
        </p:txBody>
      </p:sp>
      <p:sp>
        <p:nvSpPr>
          <p:cNvPr id="18449" name="Text Box 1031"/>
          <p:cNvSpPr txBox="1">
            <a:spLocks noChangeArrowheads="1"/>
          </p:cNvSpPr>
          <p:nvPr/>
        </p:nvSpPr>
        <p:spPr bwMode="auto">
          <a:xfrm>
            <a:off x="6011863" y="1295400"/>
            <a:ext cx="1705916" cy="461665"/>
          </a:xfrm>
          <a:prstGeom prst="rect">
            <a:avLst/>
          </a:prstGeom>
          <a:solidFill>
            <a:srgbClr val="EFEFE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u="sng" dirty="0">
                <a:solidFill>
                  <a:schemeClr val="bg1"/>
                </a:solidFill>
              </a:rPr>
              <a:t>Load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Pages(</a:t>
            </a:r>
            <a:r>
              <a:rPr lang="en-US" sz="1200" dirty="0" err="1">
                <a:solidFill>
                  <a:schemeClr val="bg1"/>
                </a:solidFill>
              </a:rPr>
              <a:t>url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pagerank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8450" name="Text Box 1032"/>
          <p:cNvSpPr txBox="1">
            <a:spLocks noChangeArrowheads="1"/>
          </p:cNvSpPr>
          <p:nvPr/>
        </p:nvSpPr>
        <p:spPr bwMode="auto">
          <a:xfrm>
            <a:off x="1504102" y="1295400"/>
            <a:ext cx="1696298" cy="461665"/>
          </a:xfrm>
          <a:prstGeom prst="rect">
            <a:avLst/>
          </a:prstGeom>
          <a:solidFill>
            <a:srgbClr val="EFEFE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u="sng" dirty="0">
                <a:solidFill>
                  <a:schemeClr val="bg1"/>
                </a:solidFill>
              </a:rPr>
              <a:t>Load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Visits(user, </a:t>
            </a:r>
            <a:r>
              <a:rPr lang="en-US" sz="1200" dirty="0" err="1">
                <a:solidFill>
                  <a:schemeClr val="bg1"/>
                </a:solidFill>
              </a:rPr>
              <a:t>url</a:t>
            </a:r>
            <a:r>
              <a:rPr lang="en-US" sz="1200" dirty="0">
                <a:solidFill>
                  <a:schemeClr val="bg1"/>
                </a:solidFill>
              </a:rPr>
              <a:t>, time)</a:t>
            </a:r>
          </a:p>
        </p:txBody>
      </p:sp>
      <p:cxnSp>
        <p:nvCxnSpPr>
          <p:cNvPr id="20" name="Shape 19"/>
          <p:cNvCxnSpPr>
            <a:stCxn id="18449" idx="2"/>
            <a:endCxn id="18445" idx="3"/>
          </p:cNvCxnSpPr>
          <p:nvPr/>
        </p:nvCxnSpPr>
        <p:spPr bwMode="auto">
          <a:xfrm rot="5400000">
            <a:off x="5244389" y="1420275"/>
            <a:ext cx="1283643" cy="1957222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hape 20"/>
          <p:cNvCxnSpPr>
            <a:stCxn id="18450" idx="2"/>
            <a:endCxn id="18444" idx="0"/>
          </p:cNvCxnSpPr>
          <p:nvPr/>
        </p:nvCxnSpPr>
        <p:spPr bwMode="auto">
          <a:xfrm rot="5400000">
            <a:off x="2163984" y="1945332"/>
            <a:ext cx="376535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hape 20"/>
          <p:cNvCxnSpPr>
            <a:stCxn id="18444" idx="2"/>
            <a:endCxn id="18445" idx="1"/>
          </p:cNvCxnSpPr>
          <p:nvPr/>
        </p:nvCxnSpPr>
        <p:spPr bwMode="auto">
          <a:xfrm rot="16200000" flipH="1">
            <a:off x="2937203" y="1825646"/>
            <a:ext cx="630109" cy="1800013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Shape 32"/>
          <p:cNvCxnSpPr>
            <a:stCxn id="18445" idx="2"/>
            <a:endCxn id="18446" idx="0"/>
          </p:cNvCxnSpPr>
          <p:nvPr/>
        </p:nvCxnSpPr>
        <p:spPr bwMode="auto">
          <a:xfrm rot="5400000">
            <a:off x="4284902" y="3516570"/>
            <a:ext cx="490061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hape 32"/>
          <p:cNvCxnSpPr>
            <a:stCxn id="18446" idx="2"/>
            <a:endCxn id="18447" idx="0"/>
          </p:cNvCxnSpPr>
          <p:nvPr/>
        </p:nvCxnSpPr>
        <p:spPr bwMode="auto">
          <a:xfrm rot="5400000">
            <a:off x="4287432" y="4281100"/>
            <a:ext cx="485001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9" name="Shape 32"/>
          <p:cNvCxnSpPr>
            <a:stCxn id="18447" idx="2"/>
            <a:endCxn id="18448" idx="0"/>
          </p:cNvCxnSpPr>
          <p:nvPr/>
        </p:nvCxnSpPr>
        <p:spPr bwMode="auto">
          <a:xfrm rot="16200000" flipH="1">
            <a:off x="4265464" y="5065066"/>
            <a:ext cx="528935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4" name="Shape 32"/>
          <p:cNvCxnSpPr/>
          <p:nvPr/>
        </p:nvCxnSpPr>
        <p:spPr bwMode="auto">
          <a:xfrm rot="16200000" flipH="1">
            <a:off x="4265464" y="6060132"/>
            <a:ext cx="528935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7" name="TextBox 3"/>
          <p:cNvSpPr txBox="1">
            <a:spLocks noChangeArrowheads="1"/>
          </p:cNvSpPr>
          <p:nvPr/>
        </p:nvSpPr>
        <p:spPr bwMode="auto">
          <a:xfrm>
            <a:off x="0" y="6611938"/>
            <a:ext cx="3429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1000" b="0" dirty="0" smtClean="0">
                <a:solidFill>
                  <a:schemeClr val="bg2"/>
                </a:solidFill>
              </a:rPr>
              <a:t>Pig Slides adapted from Olston 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System-Level Dataflow</a:t>
            </a:r>
            <a:endParaRPr lang="en-US" dirty="0"/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2598738" y="2071688"/>
            <a:ext cx="677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. .</a:t>
            </a: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6561138" y="2071688"/>
            <a:ext cx="677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. .</a:t>
            </a: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2286000" y="1266825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Visits</a:t>
            </a:r>
          </a:p>
        </p:txBody>
      </p:sp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6315075" y="12954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Pages</a:t>
            </a: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 flipV="1">
            <a:off x="3124200" y="5133975"/>
            <a:ext cx="609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Text Box 12"/>
          <p:cNvSpPr txBox="1">
            <a:spLocks noChangeArrowheads="1"/>
          </p:cNvSpPr>
          <p:nvPr/>
        </p:nvSpPr>
        <p:spPr bwMode="auto">
          <a:xfrm flipV="1">
            <a:off x="3810000" y="5224463"/>
            <a:ext cx="677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. .</a:t>
            </a:r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>
            <a:off x="1981200" y="3305175"/>
            <a:ext cx="1219200" cy="685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Line 14"/>
          <p:cNvSpPr>
            <a:spLocks noChangeShapeType="1"/>
          </p:cNvSpPr>
          <p:nvPr/>
        </p:nvSpPr>
        <p:spPr bwMode="auto">
          <a:xfrm>
            <a:off x="3733800" y="3305175"/>
            <a:ext cx="914400" cy="685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>
            <a:off x="2133600" y="3305175"/>
            <a:ext cx="2362200" cy="685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Line 16"/>
          <p:cNvSpPr>
            <a:spLocks noChangeShapeType="1"/>
          </p:cNvSpPr>
          <p:nvPr/>
        </p:nvSpPr>
        <p:spPr bwMode="auto">
          <a:xfrm flipH="1">
            <a:off x="3276600" y="3305175"/>
            <a:ext cx="304800" cy="685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 flipH="1">
            <a:off x="3429000" y="3305175"/>
            <a:ext cx="2438400" cy="685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Line 18"/>
          <p:cNvSpPr>
            <a:spLocks noChangeShapeType="1"/>
          </p:cNvSpPr>
          <p:nvPr/>
        </p:nvSpPr>
        <p:spPr bwMode="auto">
          <a:xfrm flipH="1">
            <a:off x="3657600" y="3305175"/>
            <a:ext cx="3810000" cy="685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Line 19"/>
          <p:cNvSpPr>
            <a:spLocks noChangeShapeType="1"/>
          </p:cNvSpPr>
          <p:nvPr/>
        </p:nvSpPr>
        <p:spPr bwMode="auto">
          <a:xfrm flipH="1">
            <a:off x="5105400" y="3305175"/>
            <a:ext cx="2590800" cy="685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Line 20"/>
          <p:cNvSpPr>
            <a:spLocks noChangeShapeType="1"/>
          </p:cNvSpPr>
          <p:nvPr/>
        </p:nvSpPr>
        <p:spPr bwMode="auto">
          <a:xfrm flipH="1">
            <a:off x="4876800" y="3305175"/>
            <a:ext cx="1143000" cy="685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Rectangle 21"/>
          <p:cNvSpPr>
            <a:spLocks noChangeArrowheads="1"/>
          </p:cNvSpPr>
          <p:nvPr/>
        </p:nvSpPr>
        <p:spPr bwMode="auto">
          <a:xfrm flipV="1">
            <a:off x="4572000" y="5133975"/>
            <a:ext cx="609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 flipV="1">
            <a:off x="3124200" y="4067175"/>
            <a:ext cx="609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Text Box 23"/>
          <p:cNvSpPr txBox="1">
            <a:spLocks noChangeArrowheads="1"/>
          </p:cNvSpPr>
          <p:nvPr/>
        </p:nvSpPr>
        <p:spPr bwMode="auto">
          <a:xfrm flipV="1">
            <a:off x="3810000" y="4157663"/>
            <a:ext cx="677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. .</a:t>
            </a:r>
          </a:p>
        </p:txBody>
      </p:sp>
      <p:sp>
        <p:nvSpPr>
          <p:cNvPr id="68" name="Rectangle 24"/>
          <p:cNvSpPr>
            <a:spLocks noChangeArrowheads="1"/>
          </p:cNvSpPr>
          <p:nvPr/>
        </p:nvSpPr>
        <p:spPr bwMode="auto">
          <a:xfrm flipV="1">
            <a:off x="4572000" y="4067175"/>
            <a:ext cx="609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Text Box 25"/>
          <p:cNvSpPr txBox="1">
            <a:spLocks noChangeArrowheads="1"/>
          </p:cNvSpPr>
          <p:nvPr/>
        </p:nvSpPr>
        <p:spPr bwMode="auto">
          <a:xfrm>
            <a:off x="5791200" y="38227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join by url</a:t>
            </a:r>
          </a:p>
        </p:txBody>
      </p:sp>
      <p:sp>
        <p:nvSpPr>
          <p:cNvPr id="70" name="Line 26"/>
          <p:cNvSpPr>
            <a:spLocks noChangeShapeType="1"/>
          </p:cNvSpPr>
          <p:nvPr/>
        </p:nvSpPr>
        <p:spPr bwMode="auto">
          <a:xfrm>
            <a:off x="3352800" y="4600575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Line 27"/>
          <p:cNvSpPr>
            <a:spLocks noChangeShapeType="1"/>
          </p:cNvSpPr>
          <p:nvPr/>
        </p:nvSpPr>
        <p:spPr bwMode="auto">
          <a:xfrm>
            <a:off x="4953000" y="4600575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Line 28"/>
          <p:cNvSpPr>
            <a:spLocks noChangeShapeType="1"/>
          </p:cNvSpPr>
          <p:nvPr/>
        </p:nvSpPr>
        <p:spPr bwMode="auto">
          <a:xfrm flipH="1">
            <a:off x="3505200" y="4600575"/>
            <a:ext cx="12954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Line 29"/>
          <p:cNvSpPr>
            <a:spLocks noChangeShapeType="1"/>
          </p:cNvSpPr>
          <p:nvPr/>
        </p:nvSpPr>
        <p:spPr bwMode="auto">
          <a:xfrm>
            <a:off x="3505200" y="4600575"/>
            <a:ext cx="12192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30"/>
          <p:cNvSpPr>
            <a:spLocks noChangeShapeType="1"/>
          </p:cNvSpPr>
          <p:nvPr/>
        </p:nvSpPr>
        <p:spPr bwMode="auto">
          <a:xfrm>
            <a:off x="3429000" y="5667375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Line 31"/>
          <p:cNvSpPr>
            <a:spLocks noChangeShapeType="1"/>
          </p:cNvSpPr>
          <p:nvPr/>
        </p:nvSpPr>
        <p:spPr bwMode="auto">
          <a:xfrm>
            <a:off x="4876800" y="5667375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Text Box 32"/>
          <p:cNvSpPr txBox="1">
            <a:spLocks noChangeArrowheads="1"/>
          </p:cNvSpPr>
          <p:nvPr/>
        </p:nvSpPr>
        <p:spPr bwMode="auto">
          <a:xfrm>
            <a:off x="3278188" y="6248400"/>
            <a:ext cx="167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answer</a:t>
            </a:r>
          </a:p>
        </p:txBody>
      </p:sp>
      <p:sp>
        <p:nvSpPr>
          <p:cNvPr id="77" name="Text Box 33"/>
          <p:cNvSpPr txBox="1">
            <a:spLocks noChangeArrowheads="1"/>
          </p:cNvSpPr>
          <p:nvPr/>
        </p:nvSpPr>
        <p:spPr bwMode="auto">
          <a:xfrm>
            <a:off x="8077200" y="22860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load</a:t>
            </a:r>
          </a:p>
        </p:txBody>
      </p:sp>
      <p:sp>
        <p:nvSpPr>
          <p:cNvPr id="78" name="Text Box 34"/>
          <p:cNvSpPr txBox="1">
            <a:spLocks noChangeArrowheads="1"/>
          </p:cNvSpPr>
          <p:nvPr/>
        </p:nvSpPr>
        <p:spPr bwMode="auto">
          <a:xfrm>
            <a:off x="1066800" y="22860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load</a:t>
            </a:r>
          </a:p>
        </p:txBody>
      </p:sp>
      <p:sp>
        <p:nvSpPr>
          <p:cNvPr id="79" name="Text Box 35"/>
          <p:cNvSpPr txBox="1">
            <a:spLocks noChangeArrowheads="1"/>
          </p:cNvSpPr>
          <p:nvPr/>
        </p:nvSpPr>
        <p:spPr bwMode="auto">
          <a:xfrm>
            <a:off x="152400" y="277177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canonicalize</a:t>
            </a:r>
          </a:p>
        </p:txBody>
      </p:sp>
      <p:sp>
        <p:nvSpPr>
          <p:cNvPr id="80" name="Text Box 36"/>
          <p:cNvSpPr txBox="1">
            <a:spLocks noChangeArrowheads="1"/>
          </p:cNvSpPr>
          <p:nvPr/>
        </p:nvSpPr>
        <p:spPr bwMode="auto">
          <a:xfrm>
            <a:off x="5334000" y="5089525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compute average pagerank</a:t>
            </a:r>
          </a:p>
        </p:txBody>
      </p:sp>
      <p:sp>
        <p:nvSpPr>
          <p:cNvPr id="81" name="Text Box 37"/>
          <p:cNvSpPr txBox="1">
            <a:spLocks noChangeArrowheads="1"/>
          </p:cNvSpPr>
          <p:nvPr/>
        </p:nvSpPr>
        <p:spPr bwMode="auto">
          <a:xfrm>
            <a:off x="5334000" y="5438775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filter </a:t>
            </a:r>
          </a:p>
        </p:txBody>
      </p:sp>
      <p:sp>
        <p:nvSpPr>
          <p:cNvPr id="82" name="Text Box 38"/>
          <p:cNvSpPr txBox="1">
            <a:spLocks noChangeArrowheads="1"/>
          </p:cNvSpPr>
          <p:nvPr/>
        </p:nvSpPr>
        <p:spPr bwMode="auto">
          <a:xfrm>
            <a:off x="5334000" y="4600575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group by user</a:t>
            </a:r>
          </a:p>
        </p:txBody>
      </p:sp>
      <p:sp>
        <p:nvSpPr>
          <p:cNvPr id="83" name="Rectangle 39"/>
          <p:cNvSpPr>
            <a:spLocks noChangeArrowheads="1"/>
          </p:cNvSpPr>
          <p:nvPr/>
        </p:nvSpPr>
        <p:spPr bwMode="auto">
          <a:xfrm flipV="1">
            <a:off x="5715000" y="2771775"/>
            <a:ext cx="609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Rectangle 40"/>
          <p:cNvSpPr>
            <a:spLocks noChangeArrowheads="1"/>
          </p:cNvSpPr>
          <p:nvPr/>
        </p:nvSpPr>
        <p:spPr bwMode="auto">
          <a:xfrm flipV="1">
            <a:off x="7391400" y="2771775"/>
            <a:ext cx="609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Rectangle 41"/>
          <p:cNvSpPr>
            <a:spLocks noChangeArrowheads="1"/>
          </p:cNvSpPr>
          <p:nvPr/>
        </p:nvSpPr>
        <p:spPr bwMode="auto">
          <a:xfrm flipV="1">
            <a:off x="1752600" y="2771775"/>
            <a:ext cx="609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Rectangle 42"/>
          <p:cNvSpPr>
            <a:spLocks noChangeArrowheads="1"/>
          </p:cNvSpPr>
          <p:nvPr/>
        </p:nvSpPr>
        <p:spPr bwMode="auto">
          <a:xfrm flipV="1">
            <a:off x="3429000" y="2771775"/>
            <a:ext cx="609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Line 43"/>
          <p:cNvSpPr>
            <a:spLocks noChangeShapeType="1"/>
          </p:cNvSpPr>
          <p:nvPr/>
        </p:nvSpPr>
        <p:spPr bwMode="auto">
          <a:xfrm>
            <a:off x="2057400" y="2514600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Line 44"/>
          <p:cNvSpPr>
            <a:spLocks noChangeShapeType="1"/>
          </p:cNvSpPr>
          <p:nvPr/>
        </p:nvSpPr>
        <p:spPr bwMode="auto">
          <a:xfrm>
            <a:off x="3733800" y="2514600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" name="Line 45"/>
          <p:cNvSpPr>
            <a:spLocks noChangeShapeType="1"/>
          </p:cNvSpPr>
          <p:nvPr/>
        </p:nvSpPr>
        <p:spPr bwMode="auto">
          <a:xfrm>
            <a:off x="6019800" y="2514600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Line 46"/>
          <p:cNvSpPr>
            <a:spLocks noChangeShapeType="1"/>
          </p:cNvSpPr>
          <p:nvPr/>
        </p:nvSpPr>
        <p:spPr bwMode="auto">
          <a:xfrm>
            <a:off x="7696200" y="2514600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1752600" y="1781175"/>
            <a:ext cx="609600" cy="762000"/>
          </a:xfrm>
          <a:prstGeom prst="can">
            <a:avLst>
              <a:gd name="adj" fmla="val 3125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AutoShape 4"/>
          <p:cNvSpPr>
            <a:spLocks noChangeArrowheads="1"/>
          </p:cNvSpPr>
          <p:nvPr/>
        </p:nvSpPr>
        <p:spPr bwMode="auto">
          <a:xfrm>
            <a:off x="3429000" y="1781175"/>
            <a:ext cx="609600" cy="762000"/>
          </a:xfrm>
          <a:prstGeom prst="can">
            <a:avLst>
              <a:gd name="adj" fmla="val 3125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AutoShape 6"/>
          <p:cNvSpPr>
            <a:spLocks noChangeArrowheads="1"/>
          </p:cNvSpPr>
          <p:nvPr/>
        </p:nvSpPr>
        <p:spPr bwMode="auto">
          <a:xfrm>
            <a:off x="5715000" y="1781175"/>
            <a:ext cx="609600" cy="762000"/>
          </a:xfrm>
          <a:prstGeom prst="can">
            <a:avLst>
              <a:gd name="adj" fmla="val 3125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AutoShape 7"/>
          <p:cNvSpPr>
            <a:spLocks noChangeArrowheads="1"/>
          </p:cNvSpPr>
          <p:nvPr/>
        </p:nvSpPr>
        <p:spPr bwMode="auto">
          <a:xfrm>
            <a:off x="7391400" y="1781175"/>
            <a:ext cx="609600" cy="762000"/>
          </a:xfrm>
          <a:prstGeom prst="can">
            <a:avLst>
              <a:gd name="adj" fmla="val 3125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" name="TextBox 3"/>
          <p:cNvSpPr txBox="1">
            <a:spLocks noChangeArrowheads="1"/>
          </p:cNvSpPr>
          <p:nvPr/>
        </p:nvSpPr>
        <p:spPr bwMode="auto">
          <a:xfrm>
            <a:off x="0" y="6611938"/>
            <a:ext cx="3429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1000" b="0" dirty="0" smtClean="0">
                <a:solidFill>
                  <a:schemeClr val="bg2"/>
                </a:solidFill>
              </a:rPr>
              <a:t>Pig Slides adapted from Olston et 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Code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8287" y="1295400"/>
          <a:ext cx="9035713" cy="4716463"/>
        </p:xfrm>
        <a:graphic>
          <a:graphicData uri="http://schemas.openxmlformats.org/presentationml/2006/ole">
            <p:oleObj spid="_x0000_s1026" name="Document" r:id="rId3" imgW="13716000" imgH="9534144" progId="Word.Document.8">
              <p:embed/>
            </p:oleObj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3429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1000" b="0" dirty="0" smtClean="0">
                <a:solidFill>
                  <a:schemeClr val="bg2"/>
                </a:solidFill>
              </a:rPr>
              <a:t>Pig Slides adapted from Olston et 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Latin Script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2057400"/>
            <a:ext cx="89154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" pitchFamily="-112" charset="0"/>
              </a:rPr>
              <a:t>Visits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 =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load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 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00"/>
                </a:solidFill>
                <a:effectLst/>
                <a:uLnTx/>
                <a:uFillTx/>
                <a:latin typeface="Courier" pitchFamily="-112" charset="0"/>
              </a:rPr>
              <a:t>‘/data/visits’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 as (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" pitchFamily="-112" charset="0"/>
              </a:rPr>
              <a:t>user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" pitchFamily="-112" charset="0"/>
              </a:rPr>
              <a:t>url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,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" pitchFamily="-112" charset="0"/>
              </a:rPr>
              <a:t>time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" pitchFamily="-112" charset="0"/>
              </a:rPr>
              <a:t>Visits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 =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foreach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" pitchFamily="-112" charset="0"/>
              </a:rPr>
              <a:t>Visits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 generate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" pitchFamily="-112" charset="0"/>
              </a:rPr>
              <a:t>user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30000"/>
                </a:solidFill>
                <a:effectLst/>
                <a:uLnTx/>
                <a:uFillTx/>
                <a:latin typeface="Courier" pitchFamily="-112" charset="0"/>
              </a:rPr>
              <a:t>Canonicalize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30000"/>
                </a:solidFill>
                <a:effectLst/>
                <a:uLnTx/>
                <a:uFillTx/>
                <a:latin typeface="Courier" pitchFamily="-112" charset="0"/>
              </a:rPr>
              <a:t>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" pitchFamily="-112" charset="0"/>
              </a:rPr>
              <a:t>url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30000"/>
                </a:solidFill>
                <a:effectLst/>
                <a:uLnTx/>
                <a:uFillTx/>
                <a:latin typeface="Courier" pitchFamily="-112" charset="0"/>
              </a:rPr>
              <a:t>)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,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" pitchFamily="-112" charset="0"/>
              </a:rPr>
              <a:t>time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-11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" pitchFamily="-112" charset="0"/>
              </a:rPr>
              <a:t>Pages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 =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load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00"/>
                </a:solidFill>
                <a:effectLst/>
                <a:uLnTx/>
                <a:uFillTx/>
                <a:latin typeface="Courier" pitchFamily="-112" charset="0"/>
              </a:rPr>
              <a:t>‘/data/pages’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 as 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" pitchFamily="-112" charset="0"/>
              </a:rPr>
              <a:t>url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" pitchFamily="-112" charset="0"/>
              </a:rPr>
              <a:t>pagerank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-11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" pitchFamily="-112" charset="0"/>
              </a:rPr>
              <a:t>VP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 =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join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" pitchFamily="-112" charset="0"/>
              </a:rPr>
              <a:t>Visits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 by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" pitchFamily="-112" charset="0"/>
              </a:rPr>
              <a:t>url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,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" pitchFamily="-112" charset="0"/>
              </a:rPr>
              <a:t>Pages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 by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" pitchFamily="-112" charset="0"/>
              </a:rPr>
              <a:t>url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" pitchFamily="-112" charset="0"/>
              </a:rPr>
              <a:t>UserVisits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 =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group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" pitchFamily="-112" charset="0"/>
              </a:rPr>
              <a:t>VP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 by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" pitchFamily="-112" charset="0"/>
              </a:rPr>
              <a:t>user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" pitchFamily="-112" charset="0"/>
              </a:rPr>
              <a:t>UserPageranks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 =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foreach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" pitchFamily="-112" charset="0"/>
              </a:rPr>
              <a:t>UserVisits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 generate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" pitchFamily="-112" charset="0"/>
              </a:rPr>
              <a:t>user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,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30000"/>
                </a:solidFill>
                <a:effectLst/>
                <a:uLnTx/>
                <a:uFillTx/>
                <a:latin typeface="Courier" pitchFamily="-112" charset="0"/>
              </a:rPr>
              <a:t>AVG(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" pitchFamily="-112" charset="0"/>
              </a:rPr>
              <a:t>VP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.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" pitchFamily="-112" charset="0"/>
              </a:rPr>
              <a:t>pagerank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30000"/>
                </a:solidFill>
                <a:effectLst/>
                <a:uLnTx/>
                <a:uFillTx/>
                <a:latin typeface="Courier" pitchFamily="-112" charset="0"/>
              </a:rPr>
              <a:t>)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 as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" pitchFamily="-112" charset="0"/>
              </a:rPr>
              <a:t>avgpr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" pitchFamily="-112" charset="0"/>
              </a:rPr>
              <a:t>GoodUsers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 =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filter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 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" pitchFamily="-112" charset="0"/>
              </a:rPr>
              <a:t>UserPageranks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 by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" pitchFamily="-112" charset="0"/>
              </a:rPr>
              <a:t>avgpr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 &gt;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00"/>
                </a:solidFill>
                <a:effectLst/>
                <a:uLnTx/>
                <a:uFillTx/>
                <a:latin typeface="Courier" pitchFamily="-112" charset="0"/>
              </a:rPr>
              <a:t>‘0.5’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-11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store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  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urier" pitchFamily="-112" charset="0"/>
              </a:rPr>
              <a:t>GoodUsers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 into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00"/>
                </a:solidFill>
                <a:effectLst/>
                <a:uLnTx/>
                <a:uFillTx/>
                <a:latin typeface="Courier" pitchFamily="-112" charset="0"/>
              </a:rPr>
              <a:t>'/data/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200"/>
                </a:solidFill>
                <a:effectLst/>
                <a:uLnTx/>
                <a:uFillTx/>
                <a:latin typeface="Courier" pitchFamily="-112" charset="0"/>
              </a:rPr>
              <a:t>good_users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00"/>
                </a:solidFill>
                <a:effectLst/>
                <a:uLnTx/>
                <a:uFillTx/>
                <a:latin typeface="Courier" pitchFamily="-112" charset="0"/>
              </a:rPr>
              <a:t>'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-112" charset="0"/>
              </a:rPr>
              <a:t>;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3429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1000" b="0" dirty="0" smtClean="0">
                <a:solidFill>
                  <a:schemeClr val="bg2"/>
                </a:solidFill>
              </a:rPr>
              <a:t>Pig Slides adapted from Olston et 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vs. Pig Latin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34975" y="1908175"/>
          <a:ext cx="3886200" cy="2851150"/>
        </p:xfrm>
        <a:graphic>
          <a:graphicData uri="http://schemas.openxmlformats.org/presentationml/2006/ole">
            <p:oleObj spid="_x0000_s2050" name="Worksheet" r:id="rId3" imgW="9576816" imgH="7022592" progId="Excel.Sheet.8">
              <p:embed/>
            </p:oleObj>
          </a:graphicData>
        </a:graphic>
      </p:graphicFrame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273175" y="1487488"/>
            <a:ext cx="2519363" cy="36988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</a:rPr>
              <a:t>1/20 the lines of code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702175" y="1908175"/>
          <a:ext cx="3886200" cy="2849563"/>
        </p:xfrm>
        <a:graphic>
          <a:graphicData uri="http://schemas.openxmlformats.org/presentationml/2006/ole">
            <p:oleObj spid="_x0000_s2051" name="Worksheet" r:id="rId4" imgW="9576816" imgH="7022592" progId="Excel.Sheet.8">
              <p:embed/>
            </p:oleObj>
          </a:graphicData>
        </a:graphic>
      </p:graphicFrame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616575" y="1487488"/>
            <a:ext cx="3070225" cy="36988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1/16 the development time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133600" y="5650468"/>
            <a:ext cx="4648200" cy="36933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Performance </a:t>
            </a:r>
            <a:r>
              <a:rPr lang="en-US" sz="1800" b="1" dirty="0">
                <a:solidFill>
                  <a:srgbClr val="000000"/>
                </a:solidFill>
              </a:rPr>
              <a:t>on par with raw </a:t>
            </a:r>
            <a:r>
              <a:rPr lang="en-US" sz="1800" b="1" dirty="0" smtClean="0">
                <a:solidFill>
                  <a:srgbClr val="000000"/>
                </a:solidFill>
              </a:rPr>
              <a:t>Hadoop!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611938"/>
            <a:ext cx="3429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1000" b="0" dirty="0" smtClean="0">
                <a:solidFill>
                  <a:schemeClr val="bg2"/>
                </a:solidFill>
              </a:rPr>
              <a:t>Pig Slides adapted from Olston et 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takes care of…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Schema and type checking</a:t>
            </a:r>
          </a:p>
          <a:p>
            <a:r>
              <a:rPr lang="en-US" dirty="0" smtClean="0"/>
              <a:t>Translating into efficient physical dataflow</a:t>
            </a:r>
          </a:p>
          <a:p>
            <a:pPr lvl="1"/>
            <a:r>
              <a:rPr lang="en-US" dirty="0" smtClean="0"/>
              <a:t>(i.e., sequence of one or more MapReduce jobs)</a:t>
            </a:r>
          </a:p>
          <a:p>
            <a:r>
              <a:rPr lang="en-US" dirty="0" smtClean="0"/>
              <a:t>Exploiting data reduction opportunities</a:t>
            </a:r>
          </a:p>
          <a:p>
            <a:pPr lvl="1"/>
            <a:r>
              <a:rPr lang="en-US" dirty="0" smtClean="0"/>
              <a:t>(e.g., early partial aggregation via a combiner)</a:t>
            </a:r>
          </a:p>
          <a:p>
            <a:r>
              <a:rPr lang="en-US" dirty="0" smtClean="0"/>
              <a:t>Executing the system-level dataflow</a:t>
            </a:r>
          </a:p>
          <a:p>
            <a:pPr lvl="1"/>
            <a:r>
              <a:rPr lang="en-US" dirty="0" smtClean="0"/>
              <a:t>(i.e., running the MapReduce jobs)</a:t>
            </a:r>
          </a:p>
          <a:p>
            <a:r>
              <a:rPr lang="en-US" dirty="0" smtClean="0"/>
              <a:t>Tracking progress, errors, etc.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Demo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617"/>
            <a:ext cx="9144000" cy="6120765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(Japanese rock garden)</a:t>
            </a:r>
            <a:endParaRPr lang="en-US" sz="1000" b="0" dirty="0">
              <a:solidFill>
                <a:schemeClr val="bg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chemeClr val="tx1"/>
                </a:solidFill>
              </a:rPr>
              <a:t>Questions?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-Roman~1b"/>
              </a:rPr>
              <a:t>A table in </a:t>
            </a:r>
            <a:r>
              <a:rPr lang="en-US" dirty="0" err="1" smtClean="0">
                <a:latin typeface="Times-Roman~1b"/>
              </a:rPr>
              <a:t>Bigtable</a:t>
            </a:r>
            <a:r>
              <a:rPr lang="en-US" dirty="0" smtClean="0">
                <a:latin typeface="Times-Roman~1b"/>
              </a:rPr>
              <a:t> is a sparse, distributed, persistent multidimensional sorted map</a:t>
            </a:r>
          </a:p>
          <a:p>
            <a:r>
              <a:rPr lang="en-US" dirty="0" smtClean="0">
                <a:latin typeface="Times-Roman~1b"/>
              </a:rPr>
              <a:t>Map indexed by </a:t>
            </a:r>
            <a:r>
              <a:rPr lang="en-US" dirty="0" smtClean="0"/>
              <a:t>a row key, column key, and a timestamp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row:string</a:t>
            </a:r>
            <a:r>
              <a:rPr lang="en-US" dirty="0" smtClean="0"/>
              <a:t>, </a:t>
            </a:r>
            <a:r>
              <a:rPr lang="en-US" dirty="0" err="1" smtClean="0"/>
              <a:t>column:string</a:t>
            </a:r>
            <a:r>
              <a:rPr lang="en-US" dirty="0" smtClean="0"/>
              <a:t>, time:int64)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dirty="0" err="1" smtClean="0"/>
              <a:t>uninterpreted</a:t>
            </a:r>
            <a:r>
              <a:rPr lang="en-US" dirty="0" smtClean="0"/>
              <a:t> byte array</a:t>
            </a:r>
          </a:p>
          <a:p>
            <a:r>
              <a:rPr lang="en-US" dirty="0" smtClean="0"/>
              <a:t>Supports lookups, inserts, deletes</a:t>
            </a:r>
          </a:p>
          <a:p>
            <a:pPr lvl="1"/>
            <a:r>
              <a:rPr lang="en-US" dirty="0" smtClean="0"/>
              <a:t>Single row transactions only</a:t>
            </a:r>
            <a:endParaRPr lang="en-US" dirty="0"/>
          </a:p>
        </p:txBody>
      </p:sp>
      <p:pic>
        <p:nvPicPr>
          <p:cNvPr id="4" name="Picture 3" descr="Bigtable_DataMod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191000"/>
            <a:ext cx="7543800" cy="1637831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2"/>
                </a:solidFill>
              </a:rPr>
              <a:t>Image Source: Chang et al., OSDI 2006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Rows and 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Rows </a:t>
            </a:r>
            <a:r>
              <a:rPr lang="en-US" dirty="0" smtClean="0"/>
              <a:t>maintained in sorted lexicographic order</a:t>
            </a:r>
          </a:p>
          <a:p>
            <a:pPr lvl="1"/>
            <a:r>
              <a:rPr lang="en-US" dirty="0" smtClean="0"/>
              <a:t>Applications </a:t>
            </a:r>
            <a:r>
              <a:rPr lang="en-US" dirty="0" smtClean="0"/>
              <a:t>can exploit this property for efficient row scans</a:t>
            </a:r>
          </a:p>
          <a:p>
            <a:pPr lvl="1"/>
            <a:r>
              <a:rPr lang="en-US" dirty="0" smtClean="0"/>
              <a:t>Row </a:t>
            </a:r>
            <a:r>
              <a:rPr lang="en-US" dirty="0" smtClean="0"/>
              <a:t>ranges dynamically partitioned into </a:t>
            </a:r>
            <a:r>
              <a:rPr lang="en-US" dirty="0" smtClean="0"/>
              <a:t>tablets</a:t>
            </a:r>
            <a:endParaRPr lang="en-US" dirty="0" smtClean="0"/>
          </a:p>
          <a:p>
            <a:r>
              <a:rPr lang="en-US" dirty="0" smtClean="0"/>
              <a:t>Columns grouped into column families</a:t>
            </a:r>
          </a:p>
          <a:p>
            <a:pPr lvl="1"/>
            <a:r>
              <a:rPr lang="en-US" dirty="0" smtClean="0"/>
              <a:t>Column key = </a:t>
            </a:r>
            <a:r>
              <a:rPr lang="en-US" i="1" dirty="0" err="1" smtClean="0"/>
              <a:t>family:qualifier</a:t>
            </a:r>
            <a:endParaRPr lang="en-US" i="1" dirty="0" smtClean="0"/>
          </a:p>
          <a:p>
            <a:pPr lvl="1"/>
            <a:r>
              <a:rPr lang="en-US" dirty="0" smtClean="0"/>
              <a:t>Column families provide locality hints</a:t>
            </a:r>
          </a:p>
          <a:p>
            <a:pPr lvl="1"/>
            <a:r>
              <a:rPr lang="en-US" dirty="0" smtClean="0"/>
              <a:t>Unbounded number of columns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r>
              <a:rPr lang="en-US" dirty="0" smtClean="0"/>
              <a:t> Building Blocks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GFS</a:t>
            </a:r>
          </a:p>
          <a:p>
            <a:r>
              <a:rPr lang="en-US" dirty="0" smtClean="0"/>
              <a:t>Chubby</a:t>
            </a:r>
          </a:p>
          <a:p>
            <a:r>
              <a:rPr lang="en-US" dirty="0" err="1" smtClean="0"/>
              <a:t>SSTable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SSTable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building block of </a:t>
            </a:r>
            <a:r>
              <a:rPr lang="en-US" dirty="0" err="1" smtClean="0"/>
              <a:t>Bigtable</a:t>
            </a:r>
            <a:endParaRPr lang="en-US" dirty="0" smtClean="0"/>
          </a:p>
          <a:p>
            <a:r>
              <a:rPr lang="en-US" dirty="0" smtClean="0"/>
              <a:t>Persistent, ordered immutable map from keys to values</a:t>
            </a:r>
          </a:p>
          <a:p>
            <a:pPr lvl="1"/>
            <a:r>
              <a:rPr lang="en-US" dirty="0" smtClean="0"/>
              <a:t>Stored in GFS</a:t>
            </a:r>
          </a:p>
          <a:p>
            <a:r>
              <a:rPr lang="en-US" dirty="0" smtClean="0"/>
              <a:t>Sequence of blocks on disk plus an index for block lookup</a:t>
            </a:r>
          </a:p>
          <a:p>
            <a:pPr lvl="1"/>
            <a:r>
              <a:rPr lang="en-US" dirty="0" smtClean="0"/>
              <a:t>Can be completely mapped into memory</a:t>
            </a:r>
          </a:p>
          <a:p>
            <a:r>
              <a:rPr lang="en-US" dirty="0" smtClean="0"/>
              <a:t>Supported operations:</a:t>
            </a:r>
          </a:p>
          <a:p>
            <a:pPr lvl="1"/>
            <a:r>
              <a:rPr lang="en-US" dirty="0" smtClean="0"/>
              <a:t>Look up </a:t>
            </a:r>
            <a:r>
              <a:rPr lang="en-US" dirty="0" smtClean="0"/>
              <a:t>value associated with key</a:t>
            </a:r>
          </a:p>
          <a:p>
            <a:pPr lvl="1"/>
            <a:r>
              <a:rPr lang="en-US" dirty="0" smtClean="0"/>
              <a:t>Iterate key/value pairs within a key range</a:t>
            </a: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232025" y="5029200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3222625" y="5029200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4213225" y="5029200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5203825" y="5867400"/>
            <a:ext cx="7620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5203825" y="59436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Index</a:t>
            </a: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2155825" y="4953000"/>
            <a:ext cx="4038600" cy="1447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2232025" y="5105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3222625" y="5105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4213225" y="5105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5187950" y="4989513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SSTable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2"/>
                </a:solidFill>
              </a:rPr>
              <a:t>Source: Graphic from slides by Erik Paulson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Dynamically partitioned range of rows</a:t>
            </a:r>
          </a:p>
          <a:p>
            <a:r>
              <a:rPr lang="en-US" dirty="0" smtClean="0"/>
              <a:t>Built from multiple </a:t>
            </a:r>
            <a:r>
              <a:rPr lang="en-US" dirty="0" err="1" smtClean="0"/>
              <a:t>SSTables</a:t>
            </a:r>
            <a:endParaRPr lang="en-US" dirty="0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57200" y="4648200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1447800" y="4648200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2438400" y="4648200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3429000" y="5486400"/>
            <a:ext cx="7620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3429000" y="55626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Index</a:t>
            </a: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381000" y="4572000"/>
            <a:ext cx="4038600" cy="1447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457200" y="4724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1447800" y="4724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438400" y="4724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3413125" y="4608513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SSTable</a:t>
            </a:r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4800600" y="4648200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5791200" y="4648200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6781800" y="4648200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Rectangle 17"/>
          <p:cNvSpPr>
            <a:spLocks noChangeArrowheads="1"/>
          </p:cNvSpPr>
          <p:nvPr/>
        </p:nvSpPr>
        <p:spPr bwMode="auto">
          <a:xfrm>
            <a:off x="7772400" y="5486400"/>
            <a:ext cx="7620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7772400" y="55626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Index</a:t>
            </a: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4724400" y="4572000"/>
            <a:ext cx="4038600" cy="1447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4800600" y="4724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5791200" y="4724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6781800" y="4724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48" name="Text Box 23"/>
          <p:cNvSpPr txBox="1">
            <a:spLocks noChangeArrowheads="1"/>
          </p:cNvSpPr>
          <p:nvPr/>
        </p:nvSpPr>
        <p:spPr bwMode="auto">
          <a:xfrm>
            <a:off x="7756525" y="4608513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SSTable</a:t>
            </a:r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228600" y="4038600"/>
            <a:ext cx="8763000" cy="213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441325" y="407511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Tablet</a:t>
            </a: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1508125" y="399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Text Box 32"/>
          <p:cNvSpPr txBox="1">
            <a:spLocks noChangeArrowheads="1"/>
          </p:cNvSpPr>
          <p:nvPr/>
        </p:nvSpPr>
        <p:spPr bwMode="auto">
          <a:xfrm>
            <a:off x="1524000" y="4038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Start:aardvark</a:t>
            </a:r>
          </a:p>
        </p:txBody>
      </p:sp>
      <p:sp>
        <p:nvSpPr>
          <p:cNvPr id="53" name="Text Box 33"/>
          <p:cNvSpPr txBox="1">
            <a:spLocks noChangeArrowheads="1"/>
          </p:cNvSpPr>
          <p:nvPr/>
        </p:nvSpPr>
        <p:spPr bwMode="auto">
          <a:xfrm>
            <a:off x="3505200" y="4038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End:apple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2"/>
                </a:solidFill>
              </a:rPr>
              <a:t>Source: Graphic from slides by Erik Paulson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36766</TotalTime>
  <Words>1990</Words>
  <Application>Microsoft Office PowerPoint</Application>
  <PresentationFormat>On-screen Show (4:3)</PresentationFormat>
  <Paragraphs>425</Paragraphs>
  <Slides>41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Default Design</vt:lpstr>
      <vt:lpstr>Document</vt:lpstr>
      <vt:lpstr>Worksheet</vt:lpstr>
      <vt:lpstr>Slide 1</vt:lpstr>
      <vt:lpstr>Slide 2</vt:lpstr>
      <vt:lpstr>Today’s Agenda</vt:lpstr>
      <vt:lpstr>Bigtable</vt:lpstr>
      <vt:lpstr>Data Model</vt:lpstr>
      <vt:lpstr>Rows and Columns</vt:lpstr>
      <vt:lpstr>Bigtable Building Blocks</vt:lpstr>
      <vt:lpstr>SSTable</vt:lpstr>
      <vt:lpstr>Tablet</vt:lpstr>
      <vt:lpstr>Table</vt:lpstr>
      <vt:lpstr>Architecture</vt:lpstr>
      <vt:lpstr>Bigtable Master</vt:lpstr>
      <vt:lpstr>Bigtable Tablet Servers</vt:lpstr>
      <vt:lpstr>Tablet Location</vt:lpstr>
      <vt:lpstr>Tablet Assignment</vt:lpstr>
      <vt:lpstr>Tablet Serving</vt:lpstr>
      <vt:lpstr>Compactions</vt:lpstr>
      <vt:lpstr>Bigtable Applications</vt:lpstr>
      <vt:lpstr>Lessons Learned</vt:lpstr>
      <vt:lpstr>HBase</vt:lpstr>
      <vt:lpstr>Hive and Pig</vt:lpstr>
      <vt:lpstr>Need for High-Level Languages</vt:lpstr>
      <vt:lpstr>Hive and Pig</vt:lpstr>
      <vt:lpstr>Hive: Background</vt:lpstr>
      <vt:lpstr>Hive Components</vt:lpstr>
      <vt:lpstr>Data Model</vt:lpstr>
      <vt:lpstr>Metastore</vt:lpstr>
      <vt:lpstr>Physical Layout</vt:lpstr>
      <vt:lpstr>Hive: Example</vt:lpstr>
      <vt:lpstr>Hive: Behind the Scenes</vt:lpstr>
      <vt:lpstr>Hive: Behind the Scenes</vt:lpstr>
      <vt:lpstr>Hive Demo</vt:lpstr>
      <vt:lpstr>Example Data Analysis Task</vt:lpstr>
      <vt:lpstr>Conceptual Dataflow</vt:lpstr>
      <vt:lpstr>System-Level Dataflow</vt:lpstr>
      <vt:lpstr>MapReduce Code</vt:lpstr>
      <vt:lpstr>Pig Latin Script</vt:lpstr>
      <vt:lpstr>Java vs. Pig Latin</vt:lpstr>
      <vt:lpstr>Pig takes care of…</vt:lpstr>
      <vt:lpstr>Pig Demo</vt:lpstr>
      <vt:lpstr>Questions?</vt:lpstr>
    </vt:vector>
  </TitlesOfParts>
  <Company>University of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Data-Intensive Information Processing Applications </dc:title>
  <dc:creator>Jimmy Lin</dc:creator>
  <cp:lastModifiedBy>Jimmy Lin</cp:lastModifiedBy>
  <cp:revision>7532</cp:revision>
  <dcterms:created xsi:type="dcterms:W3CDTF">2009-04-21T05:05:25Z</dcterms:created>
  <dcterms:modified xsi:type="dcterms:W3CDTF">2010-04-27T02:58:04Z</dcterms:modified>
</cp:coreProperties>
</file>