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318" r:id="rId4"/>
    <p:sldId id="320" r:id="rId5"/>
    <p:sldId id="324" r:id="rId6"/>
    <p:sldId id="259" r:id="rId7"/>
    <p:sldId id="329" r:id="rId8"/>
    <p:sldId id="328" r:id="rId9"/>
    <p:sldId id="260" r:id="rId10"/>
    <p:sldId id="321" r:id="rId11"/>
    <p:sldId id="322" r:id="rId12"/>
    <p:sldId id="331" r:id="rId13"/>
    <p:sldId id="333" r:id="rId14"/>
    <p:sldId id="332" r:id="rId15"/>
    <p:sldId id="334" r:id="rId16"/>
    <p:sldId id="336" r:id="rId17"/>
    <p:sldId id="335" r:id="rId18"/>
    <p:sldId id="337" r:id="rId19"/>
    <p:sldId id="342" r:id="rId20"/>
    <p:sldId id="343" r:id="rId21"/>
    <p:sldId id="341" r:id="rId22"/>
    <p:sldId id="344" r:id="rId23"/>
    <p:sldId id="347" r:id="rId24"/>
    <p:sldId id="348" r:id="rId25"/>
    <p:sldId id="338" r:id="rId26"/>
    <p:sldId id="340" r:id="rId27"/>
    <p:sldId id="299" r:id="rId28"/>
    <p:sldId id="326" r:id="rId29"/>
    <p:sldId id="262" r:id="rId30"/>
    <p:sldId id="353" r:id="rId31"/>
    <p:sldId id="354" r:id="rId32"/>
    <p:sldId id="264" r:id="rId33"/>
    <p:sldId id="355" r:id="rId34"/>
    <p:sldId id="358" r:id="rId35"/>
    <p:sldId id="356" r:id="rId36"/>
    <p:sldId id="357" r:id="rId37"/>
    <p:sldId id="265" r:id="rId38"/>
    <p:sldId id="266" r:id="rId39"/>
    <p:sldId id="267" r:id="rId40"/>
    <p:sldId id="327" r:id="rId41"/>
    <p:sldId id="330" r:id="rId42"/>
    <p:sldId id="300" r:id="rId43"/>
    <p:sldId id="269" r:id="rId44"/>
    <p:sldId id="270" r:id="rId45"/>
    <p:sldId id="271" r:id="rId46"/>
    <p:sldId id="272" r:id="rId47"/>
    <p:sldId id="352" r:id="rId48"/>
    <p:sldId id="275" r:id="rId49"/>
    <p:sldId id="273" r:id="rId50"/>
    <p:sldId id="274" r:id="rId51"/>
    <p:sldId id="359" r:id="rId52"/>
    <p:sldId id="276" r:id="rId53"/>
    <p:sldId id="285" r:id="rId54"/>
    <p:sldId id="277" r:id="rId55"/>
    <p:sldId id="278" r:id="rId56"/>
    <p:sldId id="279" r:id="rId57"/>
    <p:sldId id="280" r:id="rId58"/>
    <p:sldId id="281" r:id="rId59"/>
    <p:sldId id="282" r:id="rId60"/>
    <p:sldId id="350" r:id="rId61"/>
    <p:sldId id="283" r:id="rId62"/>
    <p:sldId id="284" r:id="rId63"/>
    <p:sldId id="345" r:id="rId64"/>
    <p:sldId id="351" r:id="rId65"/>
    <p:sldId id="349" r:id="rId6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89617" autoAdjust="0"/>
  </p:normalViewPr>
  <p:slideViewPr>
    <p:cSldViewPr>
      <p:cViewPr varScale="1">
        <p:scale>
          <a:sx n="118" d="100"/>
          <a:sy n="118" d="100"/>
        </p:scale>
        <p:origin x="-120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7DA39-492A-4C49-90F0-F381F75384E0}" type="slidenum">
              <a:rPr lang="en-US"/>
              <a:pPr/>
              <a:t>2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579A913F-144C-4EC5-868B-DC0A768C4373}" type="slidenum">
              <a:rPr lang="en-GB" smtClean="0"/>
              <a:pPr defTabSz="963613"/>
              <a:t>62</a:t>
            </a:fld>
            <a:endParaRPr lang="en-GB" smtClean="0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30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E0E3AECE-B484-4CCE-BBA3-71147881B3B6}" type="slidenum">
              <a:rPr lang="en-US" smtClean="0"/>
              <a:pPr defTabSz="963613"/>
              <a:t>31</a:t>
            </a:fld>
            <a:endParaRPr lang="en-US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4EE3B3EE-3CD6-4E0D-BD42-34D565D868CA}" type="slidenum">
              <a:rPr lang="en-US" smtClean="0"/>
              <a:pPr defTabSz="963613"/>
              <a:t>33</a:t>
            </a:fld>
            <a:endParaRPr lang="en-US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46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50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591E87BC-B75B-420F-98DE-C19EACD1DA0D}" type="slidenum">
              <a:rPr lang="en-GB" smtClean="0"/>
              <a:pPr defTabSz="963613"/>
              <a:t>58</a:t>
            </a:fld>
            <a:endParaRPr lang="en-GB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0CB03AEF-385D-486F-8443-582D3770FCA0}" type="slidenum">
              <a:rPr lang="en-GB" smtClean="0"/>
              <a:pPr defTabSz="963613"/>
              <a:t>59</a:t>
            </a:fld>
            <a:endParaRPr lang="en-GB" smtClean="0"/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4A63F802-E59E-4480-AB12-5A0E8FB09767}" type="slidenum">
              <a:rPr lang="en-GB" smtClean="0"/>
              <a:pPr defTabSz="963613"/>
              <a:t>61</a:t>
            </a:fld>
            <a:endParaRPr lang="en-GB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Introduction to MapReduce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4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Data-Intensive Information Processing Applications ― Session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Jimmy Lin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Tuesday, January 26, 2010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7408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</a:rPr>
            </a:br>
            <a:r>
              <a:rPr lang="en-US" sz="1200" b="0" dirty="0">
                <a:solidFill>
                  <a:schemeClr val="bg1"/>
                </a:solidFill>
              </a:rPr>
              <a:t>See http://creativecommons.org/licenses/by-nc-sa/3.0/us/ for details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246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do with more data?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Answering factoid questions</a:t>
            </a:r>
          </a:p>
          <a:p>
            <a:pPr lvl="1"/>
            <a:r>
              <a:rPr lang="en-US" dirty="0" smtClean="0"/>
              <a:t>Pattern matching on the Web</a:t>
            </a:r>
          </a:p>
          <a:p>
            <a:pPr lvl="1"/>
            <a:r>
              <a:rPr lang="en-US" dirty="0" smtClean="0"/>
              <a:t>Works amazingly well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Learning relations</a:t>
            </a:r>
          </a:p>
          <a:p>
            <a:pPr lvl="1"/>
            <a:r>
              <a:rPr lang="en-US" dirty="0" smtClean="0"/>
              <a:t>Start with seed instances</a:t>
            </a:r>
          </a:p>
          <a:p>
            <a:pPr lvl="1"/>
            <a:r>
              <a:rPr lang="en-US" dirty="0" smtClean="0"/>
              <a:t>Search for patterns on the Web</a:t>
            </a:r>
          </a:p>
          <a:p>
            <a:pPr lvl="1"/>
            <a:r>
              <a:rPr lang="en-US" dirty="0" smtClean="0"/>
              <a:t>Using patterns to find more instances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417638" y="2362200"/>
            <a:ext cx="5821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shot Abraham Lincoln?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shot Abraham Lincoln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914400" y="5130800"/>
            <a:ext cx="2613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Birthday-of(Mozart, 1756)</a:t>
            </a:r>
          </a:p>
          <a:p>
            <a:r>
              <a:rPr lang="en-US" b="0">
                <a:solidFill>
                  <a:schemeClr val="bg1"/>
                </a:solidFill>
              </a:rPr>
              <a:t>Birthday-of(Einstein, 1879)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684588" y="4419600"/>
            <a:ext cx="3935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0">
                <a:solidFill>
                  <a:schemeClr val="bg1"/>
                </a:solidFill>
              </a:rPr>
              <a:t>Wolfgang Amadeus Mozart (1756 - 1791)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3684588" y="4691063"/>
            <a:ext cx="2532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0">
                <a:solidFill>
                  <a:schemeClr val="bg1"/>
                </a:solidFill>
              </a:rPr>
              <a:t>Einstein was born in 1879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114800" y="5562600"/>
            <a:ext cx="2846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PERSON (DATE –</a:t>
            </a:r>
          </a:p>
          <a:p>
            <a:r>
              <a:rPr lang="en-US" b="0">
                <a:solidFill>
                  <a:schemeClr val="bg1"/>
                </a:solidFill>
              </a:rPr>
              <a:t>PERSON was born in DATE</a:t>
            </a:r>
          </a:p>
        </p:txBody>
      </p:sp>
      <p:sp>
        <p:nvSpPr>
          <p:cNvPr id="11273" name="Right Arrow 10"/>
          <p:cNvSpPr>
            <a:spLocks noChangeArrowheads="1"/>
          </p:cNvSpPr>
          <p:nvPr/>
        </p:nvSpPr>
        <p:spPr bwMode="auto">
          <a:xfrm rot="-1886155">
            <a:off x="3352800" y="48006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74" name="Right Arrow 11"/>
          <p:cNvSpPr>
            <a:spLocks noChangeArrowheads="1"/>
          </p:cNvSpPr>
          <p:nvPr/>
        </p:nvSpPr>
        <p:spPr bwMode="auto">
          <a:xfrm rot="5400000">
            <a:off x="4343400" y="51054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75" name="Right Arrow 12"/>
          <p:cNvSpPr>
            <a:spLocks noChangeArrowheads="1"/>
          </p:cNvSpPr>
          <p:nvPr/>
        </p:nvSpPr>
        <p:spPr bwMode="auto">
          <a:xfrm rot="-9953443">
            <a:off x="3676650" y="54864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0" y="6442075"/>
            <a:ext cx="472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(Brill et al., TREC 2001; Lin, ACM TOIS 2007)</a:t>
            </a:r>
          </a:p>
          <a:p>
            <a:r>
              <a:rPr lang="en-US" sz="1000" b="0" dirty="0">
                <a:solidFill>
                  <a:schemeClr val="bg1"/>
                </a:solidFill>
              </a:rPr>
              <a:t>(</a:t>
            </a:r>
            <a:r>
              <a:rPr lang="en-US" sz="1000" b="0" dirty="0" err="1">
                <a:solidFill>
                  <a:schemeClr val="bg1"/>
                </a:solidFill>
              </a:rPr>
              <a:t>Agichtein</a:t>
            </a:r>
            <a:r>
              <a:rPr lang="en-US" sz="1000" b="0" dirty="0">
                <a:solidFill>
                  <a:schemeClr val="bg1"/>
                </a:solidFill>
              </a:rPr>
              <a:t> and </a:t>
            </a:r>
            <a:r>
              <a:rPr lang="en-US" sz="1000" b="0" dirty="0" err="1">
                <a:solidFill>
                  <a:schemeClr val="bg1"/>
                </a:solidFill>
              </a:rPr>
              <a:t>Gravano</a:t>
            </a:r>
            <a:r>
              <a:rPr lang="en-US" sz="1000" b="0" dirty="0">
                <a:solidFill>
                  <a:schemeClr val="bg1"/>
                </a:solidFill>
              </a:rPr>
              <a:t>, DL 2000; </a:t>
            </a:r>
            <a:r>
              <a:rPr lang="en-US" sz="1000" b="0" dirty="0" err="1">
                <a:solidFill>
                  <a:schemeClr val="bg1"/>
                </a:solidFill>
              </a:rPr>
              <a:t>Ravichandran</a:t>
            </a:r>
            <a:r>
              <a:rPr lang="en-US" sz="1000" b="0" dirty="0">
                <a:solidFill>
                  <a:schemeClr val="bg1"/>
                </a:solidFill>
              </a:rPr>
              <a:t> and </a:t>
            </a:r>
            <a:r>
              <a:rPr lang="en-US" sz="1000" b="0" dirty="0" err="1">
                <a:solidFill>
                  <a:schemeClr val="bg1"/>
                </a:solidFill>
              </a:rPr>
              <a:t>Hovy</a:t>
            </a:r>
            <a:r>
              <a:rPr lang="en-US" sz="1000" b="0" dirty="0">
                <a:solidFill>
                  <a:schemeClr val="bg1"/>
                </a:solidFill>
              </a:rPr>
              <a:t>, ACL 2002; … )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1272" grpId="0"/>
      <p:bldP spid="11273" grpId="0" animBg="1"/>
      <p:bldP spid="11274" grpId="0" animBg="1"/>
      <p:bldP spid="112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loud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What is cloud computing?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thing since sliced bread?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clouds…</a:t>
            </a:r>
          </a:p>
          <a:p>
            <a:pPr lvl="1"/>
            <a:r>
              <a:rPr lang="en-US" dirty="0" smtClean="0"/>
              <a:t>Grids</a:t>
            </a:r>
          </a:p>
          <a:p>
            <a:pPr lvl="1"/>
            <a:r>
              <a:rPr lang="en-US" dirty="0" smtClean="0"/>
              <a:t>Vector supercomputers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Cloud computing means many different things:</a:t>
            </a:r>
          </a:p>
          <a:p>
            <a:pPr lvl="1"/>
            <a:r>
              <a:rPr lang="en-US" dirty="0" smtClean="0"/>
              <a:t>Large-data processing</a:t>
            </a:r>
          </a:p>
          <a:p>
            <a:pPr lvl="1"/>
            <a:r>
              <a:rPr lang="en-US" dirty="0" smtClean="0"/>
              <a:t>Rebranding of web 2.0</a:t>
            </a:r>
          </a:p>
          <a:p>
            <a:pPr lvl="1"/>
            <a:r>
              <a:rPr lang="en-US" dirty="0" smtClean="0"/>
              <a:t>Utility computing</a:t>
            </a:r>
          </a:p>
          <a:p>
            <a:pPr lvl="1"/>
            <a:r>
              <a:rPr lang="en-US" dirty="0" smtClean="0"/>
              <a:t>Everything as a service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Rebranding of web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Rich, interactive web applications</a:t>
            </a:r>
          </a:p>
          <a:p>
            <a:pPr lvl="1"/>
            <a:r>
              <a:rPr lang="en-US" dirty="0" smtClean="0"/>
              <a:t>Clouds refer to the servers that run them</a:t>
            </a:r>
          </a:p>
          <a:p>
            <a:pPr lvl="1"/>
            <a:r>
              <a:rPr lang="en-US" dirty="0" smtClean="0"/>
              <a:t>AJAX as the de facto standard (for better or worse)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Facebook</a:t>
            </a:r>
            <a:r>
              <a:rPr lang="en-US" dirty="0" smtClean="0"/>
              <a:t>, YouTube, Gmail, …</a:t>
            </a:r>
          </a:p>
          <a:p>
            <a:r>
              <a:rPr lang="en-US" dirty="0" smtClean="0"/>
              <a:t>“The network is the computer”: take two</a:t>
            </a:r>
          </a:p>
          <a:p>
            <a:pPr lvl="1"/>
            <a:r>
              <a:rPr lang="en-US" dirty="0" smtClean="0"/>
              <a:t>User data is stored “in the clouds”</a:t>
            </a:r>
          </a:p>
          <a:p>
            <a:pPr lvl="1"/>
            <a:r>
              <a:rPr lang="en-US" dirty="0" smtClean="0"/>
              <a:t>Rise of the </a:t>
            </a:r>
            <a:r>
              <a:rPr lang="en-US" dirty="0" err="1" smtClean="0"/>
              <a:t>netbook</a:t>
            </a:r>
            <a:r>
              <a:rPr lang="en-US" dirty="0" smtClean="0"/>
              <a:t>, </a:t>
            </a:r>
            <a:r>
              <a:rPr lang="en-US" dirty="0" err="1" smtClean="0"/>
              <a:t>smartphones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Browser </a:t>
            </a:r>
            <a:r>
              <a:rPr lang="en-US" i="1" dirty="0" smtClean="0"/>
              <a:t>is</a:t>
            </a:r>
            <a:r>
              <a:rPr lang="en-US" dirty="0" smtClean="0"/>
              <a:t> the OS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ctrical_me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523" y="0"/>
            <a:ext cx="7672953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(Electricity meter)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omas_J_Watson_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2043" y="4267200"/>
            <a:ext cx="2423357" cy="2369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Computing resources as a metered service (“pay as you go”)</a:t>
            </a:r>
          </a:p>
          <a:p>
            <a:pPr lvl="1"/>
            <a:r>
              <a:rPr lang="en-US" dirty="0" smtClean="0"/>
              <a:t>Ability to dynamically provision virtual machines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Cost: capital vs. operating expenses</a:t>
            </a:r>
          </a:p>
          <a:p>
            <a:pPr lvl="1"/>
            <a:r>
              <a:rPr lang="en-US" dirty="0" smtClean="0"/>
              <a:t>Scalability: “infinite” capacity</a:t>
            </a:r>
          </a:p>
          <a:p>
            <a:pPr lvl="1"/>
            <a:r>
              <a:rPr lang="en-US" dirty="0" smtClean="0"/>
              <a:t>Elasticity: scale up or down on demand</a:t>
            </a:r>
          </a:p>
          <a:p>
            <a:r>
              <a:rPr lang="en-US" dirty="0" smtClean="0"/>
              <a:t>Does it make sense?</a:t>
            </a:r>
          </a:p>
          <a:p>
            <a:pPr lvl="1"/>
            <a:r>
              <a:rPr lang="en-US" dirty="0" smtClean="0"/>
              <a:t>Benefits to cloud users</a:t>
            </a:r>
          </a:p>
          <a:p>
            <a:pPr lvl="1"/>
            <a:r>
              <a:rPr lang="en-US" dirty="0" smtClean="0"/>
              <a:t>Business case for cloud providers</a:t>
            </a:r>
          </a:p>
          <a:p>
            <a:pPr lvl="1"/>
            <a:endParaRPr lang="en-US" dirty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3810000" y="5715000"/>
            <a:ext cx="2438400" cy="914400"/>
          </a:xfrm>
          <a:prstGeom prst="wedgeRoundRectCallout">
            <a:avLst>
              <a:gd name="adj1" fmla="val 85832"/>
              <a:gd name="adj2" fmla="val -5018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I think there is a world market for about five computers.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Technology: Virtualization</a:t>
            </a:r>
            <a:endParaRPr lang="en-US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90600" y="2819400"/>
            <a:ext cx="2895600" cy="2000250"/>
            <a:chOff x="2057400" y="2209800"/>
            <a:chExt cx="2895600" cy="2000310"/>
          </a:xfrm>
        </p:grpSpPr>
        <p:sp>
          <p:nvSpPr>
            <p:cNvPr id="5" name="Rounded Rectangle 5"/>
            <p:cNvSpPr>
              <a:spLocks noChangeArrowheads="1"/>
            </p:cNvSpPr>
            <p:nvPr/>
          </p:nvSpPr>
          <p:spPr bwMode="auto">
            <a:xfrm>
              <a:off x="2057400" y="32766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Hardware</a:t>
              </a:r>
            </a:p>
          </p:txBody>
        </p:sp>
        <p:sp>
          <p:nvSpPr>
            <p:cNvPr id="6" name="Rounded Rectangle 6"/>
            <p:cNvSpPr>
              <a:spLocks noChangeArrowheads="1"/>
            </p:cNvSpPr>
            <p:nvPr/>
          </p:nvSpPr>
          <p:spPr bwMode="auto">
            <a:xfrm>
              <a:off x="2057400" y="27432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Operating System</a:t>
              </a:r>
            </a:p>
          </p:txBody>
        </p:sp>
        <p:sp>
          <p:nvSpPr>
            <p:cNvPr id="7" name="Rounded Rectangle 7"/>
            <p:cNvSpPr>
              <a:spLocks noChangeArrowheads="1"/>
            </p:cNvSpPr>
            <p:nvPr/>
          </p:nvSpPr>
          <p:spPr bwMode="auto">
            <a:xfrm>
              <a:off x="20574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8" name="Rounded Rectangle 9"/>
            <p:cNvSpPr>
              <a:spLocks noChangeArrowheads="1"/>
            </p:cNvSpPr>
            <p:nvPr/>
          </p:nvSpPr>
          <p:spPr bwMode="auto">
            <a:xfrm>
              <a:off x="30480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9" name="Rounded Rectangle 11"/>
            <p:cNvSpPr>
              <a:spLocks noChangeArrowheads="1"/>
            </p:cNvSpPr>
            <p:nvPr/>
          </p:nvSpPr>
          <p:spPr bwMode="auto">
            <a:xfrm>
              <a:off x="40386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2439584" y="3810000"/>
              <a:ext cx="22351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Traditional Stack</a:t>
              </a:r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5029200" y="2286000"/>
            <a:ext cx="2895600" cy="2533650"/>
            <a:chOff x="5638800" y="1676400"/>
            <a:chExt cx="2895600" cy="2533710"/>
          </a:xfrm>
        </p:grpSpPr>
        <p:sp>
          <p:nvSpPr>
            <p:cNvPr id="12" name="Rounded Rectangle 12"/>
            <p:cNvSpPr>
              <a:spLocks noChangeArrowheads="1"/>
            </p:cNvSpPr>
            <p:nvPr/>
          </p:nvSpPr>
          <p:spPr bwMode="auto">
            <a:xfrm>
              <a:off x="5638800" y="32766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Hardware</a:t>
              </a:r>
            </a:p>
          </p:txBody>
        </p:sp>
        <p:sp>
          <p:nvSpPr>
            <p:cNvPr id="13" name="Rounded Rectangle 13"/>
            <p:cNvSpPr>
              <a:spLocks noChangeArrowheads="1"/>
            </p:cNvSpPr>
            <p:nvPr/>
          </p:nvSpPr>
          <p:spPr bwMode="auto">
            <a:xfrm>
              <a:off x="56388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OS</a:t>
              </a:r>
            </a:p>
          </p:txBody>
        </p:sp>
        <p:sp>
          <p:nvSpPr>
            <p:cNvPr id="14" name="Rounded Rectangle 14"/>
            <p:cNvSpPr>
              <a:spLocks noChangeArrowheads="1"/>
            </p:cNvSpPr>
            <p:nvPr/>
          </p:nvSpPr>
          <p:spPr bwMode="auto">
            <a:xfrm>
              <a:off x="5638800" y="16764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5" name="Rounded Rectangle 15"/>
            <p:cNvSpPr>
              <a:spLocks noChangeArrowheads="1"/>
            </p:cNvSpPr>
            <p:nvPr/>
          </p:nvSpPr>
          <p:spPr bwMode="auto">
            <a:xfrm>
              <a:off x="6629400" y="16764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6" name="Rounded Rectangle 16"/>
            <p:cNvSpPr>
              <a:spLocks noChangeArrowheads="1"/>
            </p:cNvSpPr>
            <p:nvPr/>
          </p:nvSpPr>
          <p:spPr bwMode="auto">
            <a:xfrm>
              <a:off x="7620000" y="16764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7" name="Rounded Rectangle 17"/>
            <p:cNvSpPr>
              <a:spLocks noChangeArrowheads="1"/>
            </p:cNvSpPr>
            <p:nvPr/>
          </p:nvSpPr>
          <p:spPr bwMode="auto">
            <a:xfrm>
              <a:off x="5638800" y="27432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Hypervisor</a:t>
              </a:r>
            </a:p>
          </p:txBody>
        </p:sp>
        <p:sp>
          <p:nvSpPr>
            <p:cNvPr id="18" name="Rounded Rectangle 18"/>
            <p:cNvSpPr>
              <a:spLocks noChangeArrowheads="1"/>
            </p:cNvSpPr>
            <p:nvPr/>
          </p:nvSpPr>
          <p:spPr bwMode="auto">
            <a:xfrm>
              <a:off x="66294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OS</a:t>
              </a:r>
            </a:p>
          </p:txBody>
        </p:sp>
        <p:sp>
          <p:nvSpPr>
            <p:cNvPr id="19" name="Rounded Rectangle 19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OS</a:t>
              </a:r>
            </a:p>
          </p:txBody>
        </p: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5999309" y="3810000"/>
              <a:ext cx="2230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Virtualized Stack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computing = 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Why buy machines when you can rent cycles?</a:t>
            </a:r>
          </a:p>
          <a:p>
            <a:pPr lvl="1"/>
            <a:r>
              <a:rPr lang="en-US" dirty="0" smtClean="0"/>
              <a:t>Examples: Amazon’s EC2, </a:t>
            </a:r>
            <a:r>
              <a:rPr lang="en-US" dirty="0" err="1" smtClean="0"/>
              <a:t>Rackspace</a:t>
            </a:r>
            <a:endParaRPr lang="en-US" dirty="0" smtClean="0"/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Give me nice API and take care of the maintenance, upgrades, …</a:t>
            </a:r>
          </a:p>
          <a:p>
            <a:pPr lvl="1"/>
            <a:r>
              <a:rPr lang="en-US" dirty="0" smtClean="0"/>
              <a:t>Example: Google App Engine</a:t>
            </a:r>
          </a:p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Just run it for me!</a:t>
            </a:r>
          </a:p>
          <a:p>
            <a:pPr lvl="1"/>
            <a:r>
              <a:rPr lang="en-US" dirty="0" smtClean="0"/>
              <a:t>Example: Gmail, </a:t>
            </a:r>
            <a:r>
              <a:rPr lang="en-US" dirty="0" err="1" smtClean="0"/>
              <a:t>Salesforce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Ready-made large-data problems</a:t>
            </a:r>
          </a:p>
          <a:p>
            <a:pPr lvl="1"/>
            <a:r>
              <a:rPr lang="en-US" dirty="0" smtClean="0"/>
              <a:t>Lots of user-generated content </a:t>
            </a:r>
          </a:p>
          <a:p>
            <a:pPr lvl="1"/>
            <a:r>
              <a:rPr lang="en-US" dirty="0" smtClean="0"/>
              <a:t>Even more user behavior data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Facebook</a:t>
            </a:r>
            <a:r>
              <a:rPr lang="en-US" dirty="0" smtClean="0"/>
              <a:t> friend suggestions, Google ad placement</a:t>
            </a:r>
          </a:p>
          <a:p>
            <a:pPr lvl="1"/>
            <a:r>
              <a:rPr lang="en-US" dirty="0" smtClean="0"/>
              <a:t>Business intelligence: gather everything in a data warehouse and run analytics to generate insight</a:t>
            </a:r>
          </a:p>
          <a:p>
            <a:r>
              <a:rPr lang="en-US" dirty="0" smtClean="0"/>
              <a:t>Utility computing</a:t>
            </a:r>
          </a:p>
          <a:p>
            <a:pPr lvl="1"/>
            <a:r>
              <a:rPr lang="en-US" dirty="0" smtClean="0"/>
              <a:t>Provision Hadoop clusters on-demand in the cloud</a:t>
            </a:r>
          </a:p>
          <a:p>
            <a:pPr lvl="1"/>
            <a:r>
              <a:rPr lang="en-US" dirty="0" smtClean="0"/>
              <a:t>Lower barrier to entry for tackling large-data problem</a:t>
            </a:r>
          </a:p>
          <a:p>
            <a:pPr lvl="1"/>
            <a:r>
              <a:rPr lang="en-US" dirty="0" smtClean="0"/>
              <a:t>Commoditization and democratization of large-data capabilities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Course </a:t>
            </a:r>
            <a:r>
              <a:rPr lang="en-US" dirty="0" err="1" smtClean="0">
                <a:solidFill>
                  <a:srgbClr val="0070C0"/>
                </a:solidFill>
              </a:rPr>
              <a:t>Administrivia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course about?</a:t>
            </a:r>
            <a:endParaRPr lang="en-US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Data-intensive information processing</a:t>
            </a:r>
          </a:p>
          <a:p>
            <a:r>
              <a:rPr lang="en-US" dirty="0" smtClean="0"/>
              <a:t>Large-data (“web-scale”) problems</a:t>
            </a:r>
          </a:p>
          <a:p>
            <a:r>
              <a:rPr lang="en-US" dirty="0" smtClean="0"/>
              <a:t>Focus on applications</a:t>
            </a:r>
          </a:p>
          <a:p>
            <a:r>
              <a:rPr lang="en-US" dirty="0" smtClean="0"/>
              <a:t>MapReduce… and beyond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Pre-requisites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Java programming</a:t>
            </a:r>
          </a:p>
          <a:p>
            <a:pPr lvl="1"/>
            <a:r>
              <a:rPr lang="en-US" dirty="0" smtClean="0"/>
              <a:t>But this course is </a:t>
            </a:r>
            <a:r>
              <a:rPr lang="en-US" i="1" dirty="0" smtClean="0"/>
              <a:t>not</a:t>
            </a:r>
            <a:r>
              <a:rPr lang="en-US" dirty="0" smtClean="0"/>
              <a:t> about programming: we’ll expect you to pick up Hadoop (quickly) along the way</a:t>
            </a:r>
          </a:p>
          <a:p>
            <a:pPr lvl="1"/>
            <a:r>
              <a:rPr lang="en-US" dirty="0" smtClean="0"/>
              <a:t>Focus on “thinking at scale” and algorithm design</a:t>
            </a:r>
          </a:p>
          <a:p>
            <a:r>
              <a:rPr lang="en-US" dirty="0" smtClean="0"/>
              <a:t>Solid knowledge of</a:t>
            </a:r>
          </a:p>
          <a:p>
            <a:pPr lvl="1"/>
            <a:r>
              <a:rPr lang="en-US" dirty="0" smtClean="0"/>
              <a:t>Probability and statistics</a:t>
            </a:r>
          </a:p>
          <a:p>
            <a:pPr lvl="1"/>
            <a:r>
              <a:rPr lang="en-US" dirty="0" smtClean="0"/>
              <a:t>Computer architecture</a:t>
            </a:r>
          </a:p>
          <a:p>
            <a:r>
              <a:rPr lang="en-US" dirty="0" smtClean="0"/>
              <a:t>No previous experience necessary in</a:t>
            </a:r>
          </a:p>
          <a:p>
            <a:pPr lvl="1"/>
            <a:r>
              <a:rPr lang="en-US" dirty="0" smtClean="0"/>
              <a:t>MapReduce</a:t>
            </a:r>
          </a:p>
          <a:p>
            <a:pPr lvl="1"/>
            <a:r>
              <a:rPr lang="en-US" dirty="0" smtClean="0"/>
              <a:t>Parallel and distributed programming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course is not for you…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not genuinely interested in the topic</a:t>
            </a:r>
          </a:p>
          <a:p>
            <a:r>
              <a:rPr lang="en-US" dirty="0" smtClean="0"/>
              <a:t>If you can’t put in the time</a:t>
            </a:r>
          </a:p>
          <a:p>
            <a:r>
              <a:rPr lang="en-US" dirty="0" smtClean="0"/>
              <a:t>If you’re not ready to do a lot of work</a:t>
            </a:r>
          </a:p>
          <a:p>
            <a:r>
              <a:rPr lang="en-US" dirty="0" smtClean="0"/>
              <a:t>If you’re not open to thinking about computing in new ways</a:t>
            </a:r>
          </a:p>
          <a:p>
            <a:r>
              <a:rPr lang="en-US" dirty="0" smtClean="0"/>
              <a:t>If you can’t cope with the uncertainty, unpredictability, etc. that comes with bleeding edge software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3556" y="5877580"/>
            <a:ext cx="7326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Otherwise, this will be a richly rewarding course!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</a:p>
          <a:p>
            <a:r>
              <a:rPr lang="en-US" dirty="0" smtClean="0"/>
              <a:t>Components of the final grade:</a:t>
            </a:r>
          </a:p>
          <a:p>
            <a:pPr lvl="1"/>
            <a:r>
              <a:rPr lang="en-US" dirty="0" smtClean="0"/>
              <a:t>Assignments (important, but not worth much)</a:t>
            </a:r>
          </a:p>
          <a:p>
            <a:pPr lvl="1"/>
            <a:r>
              <a:rPr lang="en-US" dirty="0" smtClean="0"/>
              <a:t>Midterm and final exams</a:t>
            </a:r>
          </a:p>
          <a:p>
            <a:pPr lvl="1"/>
            <a:r>
              <a:rPr lang="en-US" dirty="0" smtClean="0"/>
              <a:t>Final project (of your choice, in groups of ~3)</a:t>
            </a:r>
          </a:p>
          <a:p>
            <a:pPr lvl="1"/>
            <a:r>
              <a:rPr lang="en-US" dirty="0" smtClean="0"/>
              <a:t>Class participation</a:t>
            </a:r>
          </a:p>
          <a:p>
            <a:r>
              <a:rPr lang="en-US" dirty="0" smtClean="0"/>
              <a:t>I am unlikely to accept the following excuses:</a:t>
            </a:r>
          </a:p>
          <a:p>
            <a:pPr lvl="1"/>
            <a:r>
              <a:rPr lang="en-US" dirty="0" smtClean="0"/>
              <a:t>“Too busy”</a:t>
            </a:r>
          </a:p>
          <a:p>
            <a:pPr lvl="1"/>
            <a:r>
              <a:rPr lang="en-US" dirty="0" smtClean="0"/>
              <a:t>“It took longer than I thought it would take”</a:t>
            </a:r>
          </a:p>
          <a:p>
            <a:pPr lvl="1"/>
            <a:r>
              <a:rPr lang="en-US" dirty="0" smtClean="0"/>
              <a:t>“It was harder than I initially thought”</a:t>
            </a:r>
          </a:p>
          <a:p>
            <a:pPr lvl="1"/>
            <a:r>
              <a:rPr lang="en-US" dirty="0" smtClean="0"/>
              <a:t>“My dog ate my homework” and modern variants thereof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on your local machine</a:t>
            </a:r>
          </a:p>
          <a:p>
            <a:r>
              <a:rPr lang="en-US" dirty="0" smtClean="0"/>
              <a:t>Hadoop in a virtual machine on your local machine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in the clouds with Amazon EC2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on the Google/IBM cluster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Aside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agreement for EC2</a:t>
            </a:r>
          </a:p>
          <a:p>
            <a:r>
              <a:rPr lang="en-US" dirty="0" smtClean="0"/>
              <a:t>Usage agreement for Google/IBM cluster</a:t>
            </a:r>
          </a:p>
          <a:p>
            <a:r>
              <a:rPr lang="en-US" dirty="0" smtClean="0"/>
              <a:t>Stay tuned for more details over email…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617"/>
            <a:ext cx="9144000" cy="612076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(Japanese rock garden)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Hadoop Zen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is bleeding edge technology (= immature!)</a:t>
            </a:r>
          </a:p>
          <a:p>
            <a:pPr lvl="1" eaLnBrk="1" hangingPunct="1"/>
            <a:r>
              <a:rPr lang="en-US" dirty="0" smtClean="0"/>
              <a:t>Bugs, undocumented features, inexplicable behavior</a:t>
            </a:r>
          </a:p>
          <a:p>
            <a:pPr lvl="1" eaLnBrk="1" hangingPunct="1"/>
            <a:r>
              <a:rPr lang="en-US" dirty="0" smtClean="0"/>
              <a:t>Data loss(!)</a:t>
            </a:r>
          </a:p>
          <a:p>
            <a:pPr eaLnBrk="1" hangingPunct="1"/>
            <a:r>
              <a:rPr lang="en-US" dirty="0" smtClean="0"/>
              <a:t>Don’t get frustrated (take a deep breath)…</a:t>
            </a:r>
          </a:p>
          <a:p>
            <a:pPr lvl="1" eaLnBrk="1" hangingPunct="1"/>
            <a:r>
              <a:rPr lang="en-US" dirty="0" smtClean="0"/>
              <a:t>Those W$*#T@F! moments</a:t>
            </a:r>
          </a:p>
          <a:p>
            <a:pPr eaLnBrk="1" hangingPunct="1"/>
            <a:r>
              <a:rPr lang="en-US" dirty="0" smtClean="0"/>
              <a:t>Be patient… </a:t>
            </a:r>
          </a:p>
          <a:p>
            <a:pPr lvl="1" eaLnBrk="1" hangingPunct="1"/>
            <a:r>
              <a:rPr lang="en-US" dirty="0" smtClean="0"/>
              <a:t>We will inevitably encounter “situations” along the way</a:t>
            </a:r>
          </a:p>
          <a:p>
            <a:pPr eaLnBrk="1" hangingPunct="1"/>
            <a:r>
              <a:rPr lang="en-US" dirty="0" smtClean="0"/>
              <a:t>Be flexible…</a:t>
            </a:r>
          </a:p>
          <a:p>
            <a:pPr lvl="1" eaLnBrk="1" hangingPunct="1"/>
            <a:r>
              <a:rPr lang="en-US" dirty="0" smtClean="0"/>
              <a:t>We will have to be creative in workarounds</a:t>
            </a:r>
          </a:p>
          <a:p>
            <a:pPr eaLnBrk="1" hangingPunct="1"/>
            <a:r>
              <a:rPr lang="en-US" dirty="0" smtClean="0"/>
              <a:t>Be constructive…</a:t>
            </a:r>
          </a:p>
          <a:p>
            <a:pPr lvl="1" eaLnBrk="1" hangingPunct="1"/>
            <a:r>
              <a:rPr lang="en-US" dirty="0" smtClean="0"/>
              <a:t>Tell me how I can make everyone’s experience better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do we scale up?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runner_supercomputer_Hi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(IBM Roadrunner)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 and Conquer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“Work”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 dirty="0">
                <a:solidFill>
                  <a:schemeClr val="bg2"/>
                </a:solidFill>
              </a:rPr>
              <a:t>r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“Result”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 dirty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MapReduce?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model for expressing distributed computations at a massive scale</a:t>
            </a:r>
          </a:p>
          <a:p>
            <a:r>
              <a:rPr lang="en-US" dirty="0" smtClean="0"/>
              <a:t>Execution framework for organizing and performing such computations</a:t>
            </a:r>
          </a:p>
          <a:p>
            <a:r>
              <a:rPr lang="en-US" dirty="0" smtClean="0"/>
              <a:t>Open-source implementation called Hadoop</a:t>
            </a:r>
            <a:endParaRPr lang="en-US" dirty="0"/>
          </a:p>
        </p:txBody>
      </p:sp>
      <p:pic>
        <p:nvPicPr>
          <p:cNvPr id="4" name="Picture 3" descr="hadoop+elephant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867400"/>
            <a:ext cx="3048000" cy="722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Parallelization Challenges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 we assign work units to workers?</a:t>
            </a:r>
          </a:p>
          <a:p>
            <a:pPr eaLnBrk="1" hangingPunct="1"/>
            <a:r>
              <a:rPr lang="en-GB" smtClean="0"/>
              <a:t>What if we have more work units than workers?</a:t>
            </a:r>
          </a:p>
          <a:p>
            <a:pPr eaLnBrk="1" hangingPunct="1"/>
            <a:r>
              <a:rPr lang="en-GB" smtClean="0"/>
              <a:t>What if workers need to share partial results?</a:t>
            </a:r>
          </a:p>
          <a:p>
            <a:pPr eaLnBrk="1" hangingPunct="1"/>
            <a:r>
              <a:rPr lang="en-GB" smtClean="0"/>
              <a:t>How do we aggregate partial results?</a:t>
            </a:r>
          </a:p>
          <a:p>
            <a:pPr eaLnBrk="1" hangingPunct="1"/>
            <a:r>
              <a:rPr lang="en-GB" smtClean="0"/>
              <a:t>How do we know all the workers have finished?</a:t>
            </a:r>
          </a:p>
          <a:p>
            <a:pPr eaLnBrk="1" hangingPunct="1"/>
            <a:r>
              <a:rPr lang="en-GB" smtClean="0"/>
              <a:t>What if workers die?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702666" y="5405735"/>
            <a:ext cx="7907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common theme of all of these problems?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Common Theme?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Parallelization problems arise from:</a:t>
            </a:r>
          </a:p>
          <a:p>
            <a:pPr lvl="1" eaLnBrk="1" hangingPunct="1"/>
            <a:r>
              <a:rPr lang="en-GB" dirty="0" smtClean="0"/>
              <a:t>Communication between workers (e.g., to exchange state)</a:t>
            </a:r>
          </a:p>
          <a:p>
            <a:pPr lvl="1" eaLnBrk="1" hangingPunct="1"/>
            <a:r>
              <a:rPr lang="en-GB" dirty="0" smtClean="0"/>
              <a:t>Access to shared resources (e.g., data)</a:t>
            </a:r>
          </a:p>
          <a:p>
            <a:pPr eaLnBrk="1" hangingPunct="1"/>
            <a:r>
              <a:rPr lang="en-GB" dirty="0" smtClean="0"/>
              <a:t>Thus, we need a synchronization mechanism</a:t>
            </a:r>
          </a:p>
          <a:p>
            <a:pPr lvl="1" eaLnBrk="1" hangingPunct="1"/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ead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0"/>
              <a:t>Source: Ricardo Guimarães Herrmann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Managing Multiple Workers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Difficult because</a:t>
            </a:r>
          </a:p>
          <a:p>
            <a:pPr lvl="1" eaLnBrk="1" hangingPunct="1"/>
            <a:r>
              <a:rPr lang="en-GB" dirty="0" smtClean="0"/>
              <a:t>We don’t know the order in which workers run</a:t>
            </a:r>
          </a:p>
          <a:p>
            <a:pPr lvl="1" eaLnBrk="1" hangingPunct="1"/>
            <a:r>
              <a:rPr lang="en-GB" dirty="0" smtClean="0"/>
              <a:t>We don’t know when workers interrupt each other</a:t>
            </a:r>
          </a:p>
          <a:p>
            <a:pPr lvl="1" eaLnBrk="1" hangingPunct="1"/>
            <a:r>
              <a:rPr lang="en-GB" dirty="0" smtClean="0"/>
              <a:t>We don’t know the order in which workers access shared data</a:t>
            </a:r>
          </a:p>
          <a:p>
            <a:pPr eaLnBrk="1" hangingPunct="1"/>
            <a:r>
              <a:rPr lang="en-GB" dirty="0" smtClean="0"/>
              <a:t>Thus, we need:</a:t>
            </a:r>
          </a:p>
          <a:p>
            <a:pPr lvl="1" eaLnBrk="1" hangingPunct="1"/>
            <a:r>
              <a:rPr lang="en-GB" dirty="0" smtClean="0"/>
              <a:t>Semaphores (lock, unlock)</a:t>
            </a:r>
          </a:p>
          <a:p>
            <a:pPr lvl="1" eaLnBrk="1" hangingPunct="1"/>
            <a:r>
              <a:rPr lang="en-GB" dirty="0" smtClean="0"/>
              <a:t>Conditional variables (wait, notify, broadcast)</a:t>
            </a:r>
          </a:p>
          <a:p>
            <a:pPr lvl="1" eaLnBrk="1" hangingPunct="1"/>
            <a:r>
              <a:rPr lang="en-GB" dirty="0" smtClean="0"/>
              <a:t>Barriers</a:t>
            </a:r>
          </a:p>
          <a:p>
            <a:pPr eaLnBrk="1" hangingPunct="1"/>
            <a:r>
              <a:rPr lang="en-GB" dirty="0" smtClean="0"/>
              <a:t>Still, lots of problems:</a:t>
            </a:r>
          </a:p>
          <a:p>
            <a:pPr lvl="1" eaLnBrk="1" hangingPunct="1"/>
            <a:r>
              <a:rPr lang="en-GB" dirty="0" smtClean="0"/>
              <a:t>Deadlock, </a:t>
            </a:r>
            <a:r>
              <a:rPr lang="en-GB" dirty="0" err="1" smtClean="0"/>
              <a:t>livelock</a:t>
            </a:r>
            <a:r>
              <a:rPr lang="en-GB" dirty="0" smtClean="0"/>
              <a:t>, race conditions...</a:t>
            </a:r>
          </a:p>
          <a:p>
            <a:pPr lvl="1" eaLnBrk="1" hangingPunct="1"/>
            <a:r>
              <a:rPr lang="en-GB" dirty="0" smtClean="0"/>
              <a:t>Dining philosophers, sleeping barbers, cigarette smokers...</a:t>
            </a:r>
          </a:p>
          <a:p>
            <a:pPr eaLnBrk="1" hangingPunct="1"/>
            <a:r>
              <a:rPr lang="en-GB" dirty="0" smtClean="0"/>
              <a:t>Moral of the story: be careful!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models</a:t>
            </a:r>
          </a:p>
          <a:p>
            <a:pPr lvl="1"/>
            <a:r>
              <a:rPr lang="en-US" dirty="0" smtClean="0"/>
              <a:t>Shared memory (</a:t>
            </a:r>
            <a:r>
              <a:rPr lang="en-US" dirty="0" err="1" smtClean="0"/>
              <a:t>pthreads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Message passing (MPI)</a:t>
            </a:r>
          </a:p>
          <a:p>
            <a:r>
              <a:rPr lang="en-US" dirty="0" smtClean="0"/>
              <a:t>Design Patterns</a:t>
            </a:r>
          </a:p>
          <a:p>
            <a:pPr lvl="1"/>
            <a:r>
              <a:rPr lang="en-US" dirty="0" smtClean="0"/>
              <a:t>Master-slaves</a:t>
            </a:r>
          </a:p>
          <a:p>
            <a:pPr lvl="1"/>
            <a:r>
              <a:rPr lang="en-US" dirty="0" smtClean="0"/>
              <a:t>Producer-consumer flows</a:t>
            </a:r>
          </a:p>
          <a:p>
            <a:pPr lvl="1"/>
            <a:r>
              <a:rPr lang="en-US" dirty="0" smtClean="0"/>
              <a:t>Shared work queues</a:t>
            </a:r>
          </a:p>
          <a:p>
            <a:pPr lvl="1"/>
            <a:endParaRPr lang="en-US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34225" y="990600"/>
            <a:ext cx="1476375" cy="1630362"/>
            <a:chOff x="2667000" y="1524000"/>
            <a:chExt cx="2032346" cy="2243288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20164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Message Passing</a:t>
              </a: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429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810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1910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6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4800600" y="990600"/>
            <a:ext cx="2005012" cy="1630362"/>
            <a:chOff x="5181600" y="1524000"/>
            <a:chExt cx="2759075" cy="2243288"/>
          </a:xfrm>
        </p:grpSpPr>
        <p:cxnSp>
          <p:nvCxnSpPr>
            <p:cNvPr id="2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840014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Shared Memory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5562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0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32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6705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7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Memory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1271954" y="4419600"/>
            <a:ext cx="1471246" cy="1459672"/>
            <a:chOff x="1271954" y="4419600"/>
            <a:chExt cx="1471246" cy="1459672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271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1828800" y="4648200"/>
              <a:ext cx="381000" cy="353786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676400" y="44196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master</a:t>
              </a:r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652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2033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AutoShape 4"/>
            <p:cNvSpPr>
              <a:spLocks noChangeArrowheads="1"/>
            </p:cNvSpPr>
            <p:nvPr/>
          </p:nvSpPr>
          <p:spPr bwMode="auto">
            <a:xfrm>
              <a:off x="2414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9" name="Straight Arrow Connector 128"/>
            <p:cNvCxnSpPr>
              <a:stCxn id="63" idx="2"/>
              <a:endCxn id="59" idx="0"/>
            </p:cNvCxnSpPr>
            <p:nvPr/>
          </p:nvCxnSpPr>
          <p:spPr bwMode="auto">
            <a:xfrm rot="5400000">
              <a:off x="1561682" y="4876382"/>
              <a:ext cx="332014" cy="583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3" idx="2"/>
              <a:endCxn id="134" idx="0"/>
            </p:cNvCxnSpPr>
            <p:nvPr/>
          </p:nvCxnSpPr>
          <p:spPr bwMode="auto">
            <a:xfrm rot="5400000">
              <a:off x="1752182" y="5066882"/>
              <a:ext cx="332014" cy="202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63" idx="2"/>
              <a:endCxn id="135" idx="0"/>
            </p:cNvCxnSpPr>
            <p:nvPr/>
          </p:nvCxnSpPr>
          <p:spPr bwMode="auto">
            <a:xfrm rot="16200000" flipH="1">
              <a:off x="1942681" y="5078604"/>
              <a:ext cx="332014" cy="178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63" idx="2"/>
              <a:endCxn id="136" idx="0"/>
            </p:cNvCxnSpPr>
            <p:nvPr/>
          </p:nvCxnSpPr>
          <p:spPr bwMode="auto">
            <a:xfrm rot="16200000" flipH="1">
              <a:off x="2133181" y="4888104"/>
              <a:ext cx="332014" cy="559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slaves</a:t>
              </a: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200400" y="4267200"/>
            <a:ext cx="2743200" cy="1916872"/>
            <a:chOff x="3276600" y="4267200"/>
            <a:chExt cx="2743200" cy="1916872"/>
          </a:xfrm>
        </p:grpSpPr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6869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AutoShape 4"/>
            <p:cNvSpPr>
              <a:spLocks noChangeArrowheads="1"/>
            </p:cNvSpPr>
            <p:nvPr/>
          </p:nvSpPr>
          <p:spPr bwMode="auto">
            <a:xfrm>
              <a:off x="42965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1" name="Straight Arrow Connector 150"/>
            <p:cNvCxnSpPr>
              <a:stCxn id="149" idx="3"/>
              <a:endCxn id="150" idx="1"/>
            </p:cNvCxnSpPr>
            <p:nvPr/>
          </p:nvCxnSpPr>
          <p:spPr bwMode="auto">
            <a:xfrm>
              <a:off x="4015154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AutoShape 8"/>
            <p:cNvSpPr>
              <a:spLocks noChangeArrowheads="1"/>
            </p:cNvSpPr>
            <p:nvPr/>
          </p:nvSpPr>
          <p:spPr bwMode="auto">
            <a:xfrm>
              <a:off x="36869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AutoShape 4"/>
            <p:cNvSpPr>
              <a:spLocks noChangeArrowheads="1"/>
            </p:cNvSpPr>
            <p:nvPr/>
          </p:nvSpPr>
          <p:spPr bwMode="auto">
            <a:xfrm>
              <a:off x="42965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0" name="Straight Arrow Connector 159"/>
            <p:cNvCxnSpPr>
              <a:stCxn id="158" idx="3"/>
              <a:endCxn id="159" idx="1"/>
            </p:cNvCxnSpPr>
            <p:nvPr/>
          </p:nvCxnSpPr>
          <p:spPr bwMode="auto">
            <a:xfrm>
              <a:off x="4015154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utoShape 8"/>
            <p:cNvSpPr>
              <a:spLocks noChangeArrowheads="1"/>
            </p:cNvSpPr>
            <p:nvPr/>
          </p:nvSpPr>
          <p:spPr bwMode="auto">
            <a:xfrm>
              <a:off x="36869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AutoShape 4"/>
            <p:cNvSpPr>
              <a:spLocks noChangeArrowheads="1"/>
            </p:cNvSpPr>
            <p:nvPr/>
          </p:nvSpPr>
          <p:spPr bwMode="auto">
            <a:xfrm>
              <a:off x="42965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3" name="Straight Arrow Connector 162"/>
            <p:cNvCxnSpPr>
              <a:stCxn id="161" idx="3"/>
              <a:endCxn id="162" idx="1"/>
            </p:cNvCxnSpPr>
            <p:nvPr/>
          </p:nvCxnSpPr>
          <p:spPr bwMode="auto">
            <a:xfrm>
              <a:off x="4015154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AutoShape 8"/>
            <p:cNvSpPr>
              <a:spLocks noChangeArrowheads="1"/>
            </p:cNvSpPr>
            <p:nvPr/>
          </p:nvSpPr>
          <p:spPr bwMode="auto">
            <a:xfrm>
              <a:off x="36869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auto">
            <a:xfrm>
              <a:off x="42965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6" name="Straight Arrow Connector 165"/>
            <p:cNvCxnSpPr>
              <a:stCxn id="164" idx="3"/>
              <a:endCxn id="165" idx="1"/>
            </p:cNvCxnSpPr>
            <p:nvPr/>
          </p:nvCxnSpPr>
          <p:spPr bwMode="auto">
            <a:xfrm>
              <a:off x="4015154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AutoShape 8"/>
            <p:cNvSpPr>
              <a:spLocks noChangeArrowheads="1"/>
            </p:cNvSpPr>
            <p:nvPr/>
          </p:nvSpPr>
          <p:spPr bwMode="auto">
            <a:xfrm>
              <a:off x="4624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52343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9" name="Straight Arrow Connector 168"/>
            <p:cNvCxnSpPr>
              <a:stCxn id="167" idx="3"/>
              <a:endCxn id="168" idx="1"/>
            </p:cNvCxnSpPr>
            <p:nvPr/>
          </p:nvCxnSpPr>
          <p:spPr bwMode="auto">
            <a:xfrm>
              <a:off x="4953000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4624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AutoShape 4"/>
            <p:cNvSpPr>
              <a:spLocks noChangeArrowheads="1"/>
            </p:cNvSpPr>
            <p:nvPr/>
          </p:nvSpPr>
          <p:spPr bwMode="auto">
            <a:xfrm>
              <a:off x="52343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2" name="Straight Arrow Connector 171"/>
            <p:cNvCxnSpPr>
              <a:stCxn id="170" idx="3"/>
              <a:endCxn id="171" idx="1"/>
            </p:cNvCxnSpPr>
            <p:nvPr/>
          </p:nvCxnSpPr>
          <p:spPr bwMode="auto">
            <a:xfrm>
              <a:off x="4953000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AutoShape 8"/>
            <p:cNvSpPr>
              <a:spLocks noChangeArrowheads="1"/>
            </p:cNvSpPr>
            <p:nvPr/>
          </p:nvSpPr>
          <p:spPr bwMode="auto">
            <a:xfrm>
              <a:off x="4624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2343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5" name="Straight Arrow Connector 174"/>
            <p:cNvCxnSpPr>
              <a:stCxn id="173" idx="3"/>
              <a:endCxn id="174" idx="1"/>
            </p:cNvCxnSpPr>
            <p:nvPr/>
          </p:nvCxnSpPr>
          <p:spPr bwMode="auto">
            <a:xfrm>
              <a:off x="4953000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AutoShape 8"/>
            <p:cNvSpPr>
              <a:spLocks noChangeArrowheads="1"/>
            </p:cNvSpPr>
            <p:nvPr/>
          </p:nvSpPr>
          <p:spPr bwMode="auto">
            <a:xfrm>
              <a:off x="4624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AutoShape 4"/>
            <p:cNvSpPr>
              <a:spLocks noChangeArrowheads="1"/>
            </p:cNvSpPr>
            <p:nvPr/>
          </p:nvSpPr>
          <p:spPr bwMode="auto">
            <a:xfrm>
              <a:off x="52343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8" name="Straight Arrow Connector 177"/>
            <p:cNvCxnSpPr>
              <a:stCxn id="176" idx="3"/>
              <a:endCxn id="177" idx="1"/>
            </p:cNvCxnSpPr>
            <p:nvPr/>
          </p:nvCxnSpPr>
          <p:spPr bwMode="auto">
            <a:xfrm>
              <a:off x="4953000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4343400" y="59436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5029200" y="59436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248400" y="4495800"/>
            <a:ext cx="2133600" cy="1447800"/>
            <a:chOff x="6248400" y="4495800"/>
            <a:chExt cx="2133600" cy="1447800"/>
          </a:xfrm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8053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AutoShape 4"/>
            <p:cNvSpPr>
              <a:spLocks noChangeArrowheads="1"/>
            </p:cNvSpPr>
            <p:nvPr/>
          </p:nvSpPr>
          <p:spPr bwMode="auto">
            <a:xfrm>
              <a:off x="8053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AutoShape 4"/>
            <p:cNvSpPr>
              <a:spLocks noChangeArrowheads="1"/>
            </p:cNvSpPr>
            <p:nvPr/>
          </p:nvSpPr>
          <p:spPr bwMode="auto">
            <a:xfrm>
              <a:off x="8053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AutoShape 4"/>
            <p:cNvSpPr>
              <a:spLocks noChangeArrowheads="1"/>
            </p:cNvSpPr>
            <p:nvPr/>
          </p:nvSpPr>
          <p:spPr bwMode="auto">
            <a:xfrm>
              <a:off x="8053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AutoShape 4"/>
            <p:cNvSpPr>
              <a:spLocks noChangeArrowheads="1"/>
            </p:cNvSpPr>
            <p:nvPr/>
          </p:nvSpPr>
          <p:spPr bwMode="auto">
            <a:xfrm>
              <a:off x="6910754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AutoShape 4"/>
            <p:cNvSpPr>
              <a:spLocks noChangeArrowheads="1"/>
            </p:cNvSpPr>
            <p:nvPr/>
          </p:nvSpPr>
          <p:spPr bwMode="auto">
            <a:xfrm>
              <a:off x="70866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AutoShape 4"/>
            <p:cNvSpPr>
              <a:spLocks noChangeArrowheads="1"/>
            </p:cNvSpPr>
            <p:nvPr/>
          </p:nvSpPr>
          <p:spPr bwMode="auto">
            <a:xfrm>
              <a:off x="72390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AutoShape 4"/>
            <p:cNvSpPr>
              <a:spLocks noChangeArrowheads="1"/>
            </p:cNvSpPr>
            <p:nvPr/>
          </p:nvSpPr>
          <p:spPr bwMode="auto">
            <a:xfrm>
              <a:off x="73914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AutoShape 4"/>
            <p:cNvSpPr>
              <a:spLocks noChangeArrowheads="1"/>
            </p:cNvSpPr>
            <p:nvPr/>
          </p:nvSpPr>
          <p:spPr bwMode="auto">
            <a:xfrm>
              <a:off x="75438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96" name="Straight Arrow Connector 195"/>
            <p:cNvCxnSpPr>
              <a:stCxn id="183" idx="3"/>
              <a:endCxn id="191" idx="1"/>
            </p:cNvCxnSpPr>
            <p:nvPr/>
          </p:nvCxnSpPr>
          <p:spPr bwMode="auto">
            <a:xfrm>
              <a:off x="6576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9" idx="3"/>
              <a:endCxn id="191" idx="1"/>
            </p:cNvCxnSpPr>
            <p:nvPr/>
          </p:nvCxnSpPr>
          <p:spPr bwMode="auto">
            <a:xfrm flipV="1">
              <a:off x="6576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85" idx="3"/>
              <a:endCxn id="191" idx="1"/>
            </p:cNvCxnSpPr>
            <p:nvPr/>
          </p:nvCxnSpPr>
          <p:spPr bwMode="auto">
            <a:xfrm>
              <a:off x="6576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endCxn id="191" idx="1"/>
            </p:cNvCxnSpPr>
            <p:nvPr/>
          </p:nvCxnSpPr>
          <p:spPr bwMode="auto">
            <a:xfrm flipV="1">
              <a:off x="6553200" y="5219700"/>
              <a:ext cx="357554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AutoShape 8"/>
            <p:cNvSpPr>
              <a:spLocks noChangeArrowheads="1"/>
            </p:cNvSpPr>
            <p:nvPr/>
          </p:nvSpPr>
          <p:spPr bwMode="auto">
            <a:xfrm>
              <a:off x="6248400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AutoShape 8"/>
            <p:cNvSpPr>
              <a:spLocks noChangeArrowheads="1"/>
            </p:cNvSpPr>
            <p:nvPr/>
          </p:nvSpPr>
          <p:spPr bwMode="auto">
            <a:xfrm>
              <a:off x="6248400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AutoShape 8"/>
            <p:cNvSpPr>
              <a:spLocks noChangeArrowheads="1"/>
            </p:cNvSpPr>
            <p:nvPr/>
          </p:nvSpPr>
          <p:spPr bwMode="auto">
            <a:xfrm>
              <a:off x="6248400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AutoShape 8"/>
            <p:cNvSpPr>
              <a:spLocks noChangeArrowheads="1"/>
            </p:cNvSpPr>
            <p:nvPr/>
          </p:nvSpPr>
          <p:spPr bwMode="auto">
            <a:xfrm>
              <a:off x="6248400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14" name="Straight Arrow Connector 213"/>
            <p:cNvCxnSpPr>
              <a:stCxn id="195" idx="3"/>
              <a:endCxn id="184" idx="1"/>
            </p:cNvCxnSpPr>
            <p:nvPr/>
          </p:nvCxnSpPr>
          <p:spPr bwMode="auto">
            <a:xfrm flipV="1">
              <a:off x="7719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95" idx="3"/>
              <a:endCxn id="186" idx="1"/>
            </p:cNvCxnSpPr>
            <p:nvPr/>
          </p:nvCxnSpPr>
          <p:spPr bwMode="auto">
            <a:xfrm flipV="1">
              <a:off x="7719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195" idx="3"/>
              <a:endCxn id="188" idx="1"/>
            </p:cNvCxnSpPr>
            <p:nvPr/>
          </p:nvCxnSpPr>
          <p:spPr bwMode="auto">
            <a:xfrm>
              <a:off x="7719646" y="52197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195" idx="3"/>
              <a:endCxn id="190" idx="1"/>
            </p:cNvCxnSpPr>
            <p:nvPr/>
          </p:nvCxnSpPr>
          <p:spPr bwMode="auto">
            <a:xfrm>
              <a:off x="7719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6" name="Text Box 14"/>
            <p:cNvSpPr txBox="1">
              <a:spLocks noChangeArrowheads="1"/>
            </p:cNvSpPr>
            <p:nvPr/>
          </p:nvSpPr>
          <p:spPr bwMode="auto">
            <a:xfrm>
              <a:off x="6781800" y="53340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b="0" kern="0" noProof="0" dirty="0" smtClean="0">
                  <a:solidFill>
                    <a:sysClr val="windowText" lastClr="000000"/>
                  </a:solidFill>
                </a:rPr>
                <a:t>work queue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rubber meets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Concurrency is difficult to reason about</a:t>
            </a:r>
          </a:p>
          <a:p>
            <a:r>
              <a:rPr lang="en-US" dirty="0" smtClean="0"/>
              <a:t>Concurrency is even more difficult to reason about</a:t>
            </a:r>
          </a:p>
          <a:p>
            <a:pPr lvl="1"/>
            <a:r>
              <a:rPr lang="en-US" dirty="0" smtClean="0"/>
              <a:t>At the scale of datacenters (even across datacenters)</a:t>
            </a:r>
          </a:p>
          <a:p>
            <a:pPr lvl="1"/>
            <a:r>
              <a:rPr lang="en-US" dirty="0" smtClean="0"/>
              <a:t>In the presence of failures</a:t>
            </a:r>
          </a:p>
          <a:p>
            <a:pPr lvl="1"/>
            <a:r>
              <a:rPr lang="en-US" dirty="0" smtClean="0"/>
              <a:t>In terms of multiple interacting services</a:t>
            </a:r>
          </a:p>
          <a:p>
            <a:r>
              <a:rPr lang="en-US" dirty="0" smtClean="0"/>
              <a:t>Not to mention debugging…</a:t>
            </a:r>
          </a:p>
          <a:p>
            <a:pPr eaLnBrk="1" hangingPunct="1"/>
            <a:r>
              <a:rPr lang="en-US" dirty="0" smtClean="0"/>
              <a:t>The reality:</a:t>
            </a:r>
          </a:p>
          <a:p>
            <a:pPr lvl="1" eaLnBrk="1" hangingPunct="1"/>
            <a:r>
              <a:rPr lang="en-US" dirty="0" smtClean="0"/>
              <a:t>Lots of one-off solutions, custom code</a:t>
            </a:r>
          </a:p>
          <a:p>
            <a:pPr lvl="1" eaLnBrk="1" hangingPunct="1"/>
            <a:r>
              <a:rPr lang="en-US" dirty="0" smtClean="0"/>
              <a:t>Write you own dedicated library, then program with it</a:t>
            </a:r>
          </a:p>
          <a:p>
            <a:pPr lvl="1" eaLnBrk="1" hangingPunct="1"/>
            <a:r>
              <a:rPr lang="en-US" dirty="0" smtClean="0"/>
              <a:t>Burden on the programmer to explicitly manage everything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8-08-19_Flat_t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(Flat Tire)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80311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MIT Open Courseware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076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MIT Open Courseware</a:t>
            </a:r>
          </a:p>
        </p:txBody>
      </p:sp>
      <p:pic>
        <p:nvPicPr>
          <p:cNvPr id="5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076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5076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5076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2448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554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554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19554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19554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1950248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186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186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34186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34186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3413524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664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664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48664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48664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4861324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Multiply 27"/>
          <p:cNvSpPr/>
          <p:nvPr/>
        </p:nvSpPr>
        <p:spPr bwMode="auto">
          <a:xfrm>
            <a:off x="1219200" y="0"/>
            <a:ext cx="6629400" cy="6629400"/>
          </a:xfrm>
          <a:prstGeom prst="mathMultiply">
            <a:avLst>
              <a:gd name="adj1" fmla="val 1239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2008-02-16-Harpers-cloud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0" y="6611938"/>
            <a:ext cx="1836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Harper’s (Feb, 2008)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Why large data?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all about the right level of abstraction</a:t>
            </a:r>
          </a:p>
          <a:p>
            <a:pPr lvl="1"/>
            <a:r>
              <a:rPr lang="en-US" dirty="0" smtClean="0"/>
              <a:t>The von Neumann architecture has served us well, but is no longer appropriate for the multi-core/cluster environment</a:t>
            </a:r>
          </a:p>
          <a:p>
            <a:r>
              <a:rPr lang="en-US" dirty="0" smtClean="0"/>
              <a:t>Hide system-level details from the developers</a:t>
            </a:r>
          </a:p>
          <a:p>
            <a:pPr lvl="1"/>
            <a:r>
              <a:rPr lang="en-US" dirty="0" smtClean="0"/>
              <a:t>No more race conditions, lock contention, etc.</a:t>
            </a:r>
          </a:p>
          <a:p>
            <a:r>
              <a:rPr lang="en-US" dirty="0" smtClean="0"/>
              <a:t>Separating the </a:t>
            </a:r>
            <a:r>
              <a:rPr lang="en-US" i="1" dirty="0" smtClean="0"/>
              <a:t>what</a:t>
            </a:r>
            <a:r>
              <a:rPr lang="en-US" dirty="0" smtClean="0"/>
              <a:t> from </a:t>
            </a:r>
            <a:r>
              <a:rPr lang="en-US" i="1" dirty="0" smtClean="0"/>
              <a:t>how</a:t>
            </a:r>
            <a:endParaRPr lang="en-US" dirty="0" smtClean="0"/>
          </a:p>
          <a:p>
            <a:pPr lvl="1"/>
            <a:r>
              <a:rPr lang="en-US" dirty="0" smtClean="0"/>
              <a:t>Developer specifies the computation that needs to be performed</a:t>
            </a:r>
          </a:p>
          <a:p>
            <a:pPr lvl="1"/>
            <a:r>
              <a:rPr lang="en-US" dirty="0" smtClean="0"/>
              <a:t>Execution framework (“runtime”) handles actual execution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3600" y="5558135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datacenter </a:t>
            </a:r>
            <a:r>
              <a:rPr lang="en-US" sz="2400" i="1" dirty="0" smtClean="0">
                <a:solidFill>
                  <a:srgbClr val="FF0000"/>
                </a:solidFill>
              </a:rPr>
              <a:t>is</a:t>
            </a:r>
            <a:r>
              <a:rPr lang="en-US" sz="2400" dirty="0" smtClean="0">
                <a:solidFill>
                  <a:srgbClr val="FF0000"/>
                </a:solidFill>
              </a:rPr>
              <a:t> the computer!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Ideas”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 “out”, not “up”</a:t>
            </a:r>
          </a:p>
          <a:p>
            <a:pPr lvl="1"/>
            <a:r>
              <a:rPr lang="en-US" dirty="0" smtClean="0"/>
              <a:t>Limits of SMP and large shared-memory machines</a:t>
            </a:r>
          </a:p>
          <a:p>
            <a:r>
              <a:rPr lang="en-US" dirty="0" smtClean="0"/>
              <a:t>Move processing to the data</a:t>
            </a:r>
          </a:p>
          <a:p>
            <a:pPr lvl="1"/>
            <a:r>
              <a:rPr lang="en-US" dirty="0" smtClean="0"/>
              <a:t>Cluster have limited bandwidth</a:t>
            </a:r>
          </a:p>
          <a:p>
            <a:r>
              <a:rPr lang="en-US" dirty="0" smtClean="0"/>
              <a:t>Process data sequentially, avoid random access</a:t>
            </a:r>
          </a:p>
          <a:p>
            <a:pPr lvl="1"/>
            <a:r>
              <a:rPr lang="en-US" dirty="0" smtClean="0"/>
              <a:t>Seeks are expensive, disk throughput is reasonable</a:t>
            </a:r>
          </a:p>
          <a:p>
            <a:r>
              <a:rPr lang="en-US" dirty="0" smtClean="0"/>
              <a:t>Seamless scalability</a:t>
            </a:r>
          </a:p>
          <a:p>
            <a:pPr lvl="1"/>
            <a:r>
              <a:rPr lang="en-US" dirty="0" smtClean="0"/>
              <a:t>From the mythical man-month to the tradable machine-hour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Large-Data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Iterate over a large number of records</a:t>
            </a:r>
          </a:p>
          <a:p>
            <a:r>
              <a:rPr lang="en-US" dirty="0" smtClean="0"/>
              <a:t>Extract something of interest from each</a:t>
            </a:r>
          </a:p>
          <a:p>
            <a:r>
              <a:rPr lang="en-US" dirty="0" smtClean="0"/>
              <a:t>Shuffle and sort intermediate results</a:t>
            </a:r>
          </a:p>
          <a:p>
            <a:r>
              <a:rPr lang="en-US" dirty="0" smtClean="0"/>
              <a:t>Aggregate intermediate results</a:t>
            </a:r>
          </a:p>
          <a:p>
            <a:r>
              <a:rPr lang="en-US" dirty="0" smtClean="0"/>
              <a:t>Generate final output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 idea: </a:t>
            </a:r>
            <a:r>
              <a:rPr lang="en-US" sz="2400" dirty="0" smtClean="0">
                <a:solidFill>
                  <a:srgbClr val="FF0000"/>
                </a:solidFill>
              </a:rPr>
              <a:t>provide a functional </a:t>
            </a:r>
            <a:r>
              <a:rPr lang="en-US" sz="2400" dirty="0">
                <a:solidFill>
                  <a:srgbClr val="FF0000"/>
                </a:solidFill>
              </a:rPr>
              <a:t>abstraction </a:t>
            </a:r>
            <a:r>
              <a:rPr lang="en-US" sz="2400" dirty="0" smtClean="0">
                <a:solidFill>
                  <a:srgbClr val="FF0000"/>
                </a:solidFill>
              </a:rPr>
              <a:t>for these </a:t>
            </a:r>
            <a:r>
              <a:rPr lang="en-US" sz="2400" dirty="0">
                <a:solidFill>
                  <a:srgbClr val="FF0000"/>
                </a:solidFill>
              </a:rPr>
              <a:t>two operations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816188">
            <a:off x="201613" y="1546225"/>
            <a:ext cx="903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Map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811533">
            <a:off x="4384675" y="2757488"/>
            <a:ext cx="1484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Reduce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33313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0171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7029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53887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60745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2743200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4075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34431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37"/>
          <p:cNvCxnSpPr>
            <a:cxnSpLocks noChangeShapeType="1"/>
            <a:stCxn id="37" idx="0"/>
            <a:endCxn id="40" idx="1"/>
          </p:cNvCxnSpPr>
          <p:nvPr/>
        </p:nvCxnSpPr>
        <p:spPr bwMode="auto">
          <a:xfrm rot="5400000" flipH="1" flipV="1">
            <a:off x="2930178" y="4668600"/>
            <a:ext cx="516523" cy="509479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50"/>
          <p:cNvCxnSpPr>
            <a:cxnSpLocks noChangeShapeType="1"/>
            <a:stCxn id="70" idx="4"/>
            <a:endCxn id="40" idx="0"/>
          </p:cNvCxnSpPr>
          <p:nvPr/>
        </p:nvCxnSpPr>
        <p:spPr bwMode="auto">
          <a:xfrm rot="5400000">
            <a:off x="34075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51"/>
          <p:cNvCxnSpPr>
            <a:cxnSpLocks noChangeShapeType="1"/>
            <a:stCxn id="40" idx="2"/>
            <a:endCxn id="39" idx="0"/>
          </p:cNvCxnSpPr>
          <p:nvPr/>
        </p:nvCxnSpPr>
        <p:spPr bwMode="auto">
          <a:xfrm rot="5400000">
            <a:off x="34244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0933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TextBox 53"/>
          <p:cNvSpPr txBox="1">
            <a:spLocks noChangeArrowheads="1"/>
          </p:cNvSpPr>
          <p:nvPr/>
        </p:nvSpPr>
        <p:spPr bwMode="auto">
          <a:xfrm>
            <a:off x="41289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54"/>
          <p:cNvCxnSpPr>
            <a:cxnSpLocks noChangeShapeType="1"/>
            <a:stCxn id="39" idx="0"/>
            <a:endCxn id="46" idx="1"/>
          </p:cNvCxnSpPr>
          <p:nvPr/>
        </p:nvCxnSpPr>
        <p:spPr bwMode="auto">
          <a:xfrm rot="5400000" flipH="1" flipV="1">
            <a:off x="36052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55"/>
          <p:cNvCxnSpPr>
            <a:cxnSpLocks noChangeShapeType="1"/>
            <a:stCxn id="74" idx="4"/>
            <a:endCxn id="46" idx="0"/>
          </p:cNvCxnSpPr>
          <p:nvPr/>
        </p:nvCxnSpPr>
        <p:spPr bwMode="auto">
          <a:xfrm rot="5400000">
            <a:off x="40933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56"/>
          <p:cNvCxnSpPr>
            <a:cxnSpLocks noChangeShapeType="1"/>
            <a:stCxn id="46" idx="2"/>
            <a:endCxn id="45" idx="0"/>
          </p:cNvCxnSpPr>
          <p:nvPr/>
        </p:nvCxnSpPr>
        <p:spPr bwMode="auto">
          <a:xfrm rot="5400000">
            <a:off x="41102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47791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48147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8"/>
          <p:cNvCxnSpPr>
            <a:cxnSpLocks noChangeShapeType="1"/>
            <a:stCxn id="45" idx="0"/>
            <a:endCxn id="52" idx="1"/>
          </p:cNvCxnSpPr>
          <p:nvPr/>
        </p:nvCxnSpPr>
        <p:spPr bwMode="auto">
          <a:xfrm rot="5400000" flipH="1" flipV="1">
            <a:off x="42910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9"/>
          <p:cNvCxnSpPr>
            <a:cxnSpLocks noChangeShapeType="1"/>
            <a:stCxn id="75" idx="4"/>
            <a:endCxn id="52" idx="0"/>
          </p:cNvCxnSpPr>
          <p:nvPr/>
        </p:nvCxnSpPr>
        <p:spPr bwMode="auto">
          <a:xfrm rot="5400000">
            <a:off x="47791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60"/>
          <p:cNvCxnSpPr>
            <a:cxnSpLocks noChangeShapeType="1"/>
            <a:stCxn id="52" idx="2"/>
            <a:endCxn id="51" idx="0"/>
          </p:cNvCxnSpPr>
          <p:nvPr/>
        </p:nvCxnSpPr>
        <p:spPr bwMode="auto">
          <a:xfrm rot="5400000">
            <a:off x="47960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54649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TextBox 61"/>
          <p:cNvSpPr txBox="1">
            <a:spLocks noChangeArrowheads="1"/>
          </p:cNvSpPr>
          <p:nvPr/>
        </p:nvSpPr>
        <p:spPr bwMode="auto">
          <a:xfrm>
            <a:off x="55005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62"/>
          <p:cNvCxnSpPr>
            <a:cxnSpLocks noChangeShapeType="1"/>
            <a:stCxn id="51" idx="0"/>
            <a:endCxn id="58" idx="1"/>
          </p:cNvCxnSpPr>
          <p:nvPr/>
        </p:nvCxnSpPr>
        <p:spPr bwMode="auto">
          <a:xfrm rot="5400000" flipH="1" flipV="1">
            <a:off x="49768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63"/>
          <p:cNvCxnSpPr>
            <a:cxnSpLocks noChangeShapeType="1"/>
            <a:stCxn id="76" idx="4"/>
            <a:endCxn id="58" idx="0"/>
          </p:cNvCxnSpPr>
          <p:nvPr/>
        </p:nvCxnSpPr>
        <p:spPr bwMode="auto">
          <a:xfrm rot="5400000">
            <a:off x="54649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4"/>
          <p:cNvCxnSpPr>
            <a:cxnSpLocks noChangeShapeType="1"/>
            <a:stCxn id="58" idx="2"/>
            <a:endCxn id="57" idx="0"/>
          </p:cNvCxnSpPr>
          <p:nvPr/>
        </p:nvCxnSpPr>
        <p:spPr bwMode="auto">
          <a:xfrm rot="5400000">
            <a:off x="54818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61507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TextBox 65"/>
          <p:cNvSpPr txBox="1">
            <a:spLocks noChangeArrowheads="1"/>
          </p:cNvSpPr>
          <p:nvPr/>
        </p:nvSpPr>
        <p:spPr bwMode="auto">
          <a:xfrm>
            <a:off x="61863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6"/>
          <p:cNvCxnSpPr>
            <a:cxnSpLocks noChangeShapeType="1"/>
            <a:stCxn id="57" idx="0"/>
            <a:endCxn id="64" idx="1"/>
          </p:cNvCxnSpPr>
          <p:nvPr/>
        </p:nvCxnSpPr>
        <p:spPr bwMode="auto">
          <a:xfrm rot="5400000" flipH="1" flipV="1">
            <a:off x="56626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7"/>
          <p:cNvCxnSpPr>
            <a:cxnSpLocks noChangeShapeType="1"/>
            <a:stCxn id="77" idx="4"/>
            <a:endCxn id="64" idx="0"/>
          </p:cNvCxnSpPr>
          <p:nvPr/>
        </p:nvCxnSpPr>
        <p:spPr bwMode="auto">
          <a:xfrm rot="5400000">
            <a:off x="61507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8"/>
          <p:cNvCxnSpPr>
            <a:cxnSpLocks noChangeShapeType="1"/>
            <a:stCxn id="64" idx="2"/>
            <a:endCxn id="63" idx="0"/>
          </p:cNvCxnSpPr>
          <p:nvPr/>
        </p:nvCxnSpPr>
        <p:spPr bwMode="auto">
          <a:xfrm rot="5400000">
            <a:off x="61676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Oval 7"/>
          <p:cNvSpPr>
            <a:spLocks noChangeArrowheads="1"/>
          </p:cNvSpPr>
          <p:nvPr/>
        </p:nvSpPr>
        <p:spPr bwMode="auto">
          <a:xfrm>
            <a:off x="33313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40171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47029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Oval 7"/>
          <p:cNvSpPr>
            <a:spLocks noChangeArrowheads="1"/>
          </p:cNvSpPr>
          <p:nvPr/>
        </p:nvSpPr>
        <p:spPr bwMode="auto">
          <a:xfrm>
            <a:off x="53887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Oval 7"/>
          <p:cNvSpPr>
            <a:spLocks noChangeArrowheads="1"/>
          </p:cNvSpPr>
          <p:nvPr/>
        </p:nvSpPr>
        <p:spPr bwMode="auto">
          <a:xfrm>
            <a:off x="60745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TextBox 12"/>
          <p:cNvSpPr txBox="1">
            <a:spLocks noChangeArrowheads="1"/>
          </p:cNvSpPr>
          <p:nvPr/>
        </p:nvSpPr>
        <p:spPr bwMode="auto">
          <a:xfrm>
            <a:off x="34712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50"/>
          <p:cNvCxnSpPr>
            <a:cxnSpLocks noChangeShapeType="1"/>
            <a:stCxn id="27" idx="4"/>
            <a:endCxn id="82" idx="0"/>
          </p:cNvCxnSpPr>
          <p:nvPr/>
        </p:nvCxnSpPr>
        <p:spPr bwMode="auto">
          <a:xfrm rot="5400000">
            <a:off x="34625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51"/>
          <p:cNvCxnSpPr>
            <a:cxnSpLocks noChangeShapeType="1"/>
            <a:stCxn id="82" idx="2"/>
            <a:endCxn id="70" idx="0"/>
          </p:cNvCxnSpPr>
          <p:nvPr/>
        </p:nvCxnSpPr>
        <p:spPr bwMode="auto">
          <a:xfrm rot="5400000">
            <a:off x="34646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53"/>
          <p:cNvSpPr txBox="1">
            <a:spLocks noChangeArrowheads="1"/>
          </p:cNvSpPr>
          <p:nvPr/>
        </p:nvSpPr>
        <p:spPr bwMode="auto">
          <a:xfrm>
            <a:off x="41570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8" name="Straight Arrow Connector 55"/>
          <p:cNvCxnSpPr>
            <a:cxnSpLocks noChangeShapeType="1"/>
            <a:stCxn id="28" idx="4"/>
            <a:endCxn id="86" idx="0"/>
          </p:cNvCxnSpPr>
          <p:nvPr/>
        </p:nvCxnSpPr>
        <p:spPr bwMode="auto">
          <a:xfrm rot="5400000">
            <a:off x="41483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56"/>
          <p:cNvCxnSpPr>
            <a:cxnSpLocks noChangeShapeType="1"/>
            <a:stCxn id="86" idx="2"/>
            <a:endCxn id="74" idx="0"/>
          </p:cNvCxnSpPr>
          <p:nvPr/>
        </p:nvCxnSpPr>
        <p:spPr bwMode="auto">
          <a:xfrm rot="5400000">
            <a:off x="41504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57"/>
          <p:cNvSpPr txBox="1">
            <a:spLocks noChangeArrowheads="1"/>
          </p:cNvSpPr>
          <p:nvPr/>
        </p:nvSpPr>
        <p:spPr bwMode="auto">
          <a:xfrm>
            <a:off x="48428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2" name="Straight Arrow Connector 59"/>
          <p:cNvCxnSpPr>
            <a:cxnSpLocks noChangeShapeType="1"/>
            <a:stCxn id="29" idx="4"/>
            <a:endCxn id="90" idx="0"/>
          </p:cNvCxnSpPr>
          <p:nvPr/>
        </p:nvCxnSpPr>
        <p:spPr bwMode="auto">
          <a:xfrm rot="5400000">
            <a:off x="48341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60"/>
          <p:cNvCxnSpPr>
            <a:cxnSpLocks noChangeShapeType="1"/>
            <a:stCxn id="90" idx="2"/>
            <a:endCxn id="75" idx="0"/>
          </p:cNvCxnSpPr>
          <p:nvPr/>
        </p:nvCxnSpPr>
        <p:spPr bwMode="auto">
          <a:xfrm rot="5400000">
            <a:off x="48362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61"/>
          <p:cNvSpPr txBox="1">
            <a:spLocks noChangeArrowheads="1"/>
          </p:cNvSpPr>
          <p:nvPr/>
        </p:nvSpPr>
        <p:spPr bwMode="auto">
          <a:xfrm>
            <a:off x="55286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Arrow Connector 63"/>
          <p:cNvCxnSpPr>
            <a:cxnSpLocks noChangeShapeType="1"/>
            <a:stCxn id="30" idx="4"/>
            <a:endCxn id="94" idx="0"/>
          </p:cNvCxnSpPr>
          <p:nvPr/>
        </p:nvCxnSpPr>
        <p:spPr bwMode="auto">
          <a:xfrm rot="5400000">
            <a:off x="55199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64"/>
          <p:cNvCxnSpPr>
            <a:cxnSpLocks noChangeShapeType="1"/>
            <a:stCxn id="94" idx="2"/>
            <a:endCxn id="76" idx="0"/>
          </p:cNvCxnSpPr>
          <p:nvPr/>
        </p:nvCxnSpPr>
        <p:spPr bwMode="auto">
          <a:xfrm rot="5400000">
            <a:off x="55220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TextBox 65"/>
          <p:cNvSpPr txBox="1">
            <a:spLocks noChangeArrowheads="1"/>
          </p:cNvSpPr>
          <p:nvPr/>
        </p:nvSpPr>
        <p:spPr bwMode="auto">
          <a:xfrm>
            <a:off x="62144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0" name="Straight Arrow Connector 67"/>
          <p:cNvCxnSpPr>
            <a:cxnSpLocks noChangeShapeType="1"/>
            <a:stCxn id="31" idx="4"/>
            <a:endCxn id="98" idx="0"/>
          </p:cNvCxnSpPr>
          <p:nvPr/>
        </p:nvCxnSpPr>
        <p:spPr bwMode="auto">
          <a:xfrm rot="5400000">
            <a:off x="62057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68"/>
          <p:cNvCxnSpPr>
            <a:cxnSpLocks noChangeShapeType="1"/>
            <a:stCxn id="98" idx="2"/>
            <a:endCxn id="77" idx="0"/>
          </p:cNvCxnSpPr>
          <p:nvPr/>
        </p:nvCxnSpPr>
        <p:spPr bwMode="auto">
          <a:xfrm rot="5400000">
            <a:off x="62078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990600" y="289560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000585" y="43434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Fold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in Functional Programming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9" grpId="0" animBg="1"/>
      <p:bldP spid="40" grpId="0"/>
      <p:bldP spid="45" grpId="0" animBg="1"/>
      <p:bldP spid="46" grpId="0"/>
      <p:bldP spid="51" grpId="0" animBg="1"/>
      <p:bldP spid="52" grpId="0"/>
      <p:bldP spid="57" grpId="0" animBg="1"/>
      <p:bldP spid="58" grpId="0"/>
      <p:bldP spid="63" grpId="0" animBg="1"/>
      <p:bldP spid="64" grpId="0"/>
      <p:bldP spid="70" grpId="0" animBg="1"/>
      <p:bldP spid="74" grpId="0" animBg="1"/>
      <p:bldP spid="75" grpId="0" animBg="1"/>
      <p:bldP spid="76" grpId="0" animBg="1"/>
      <p:bldP spid="77" grpId="0" animBg="1"/>
      <p:bldP spid="82" grpId="0"/>
      <p:bldP spid="86" grpId="0"/>
      <p:bldP spid="90" grpId="0"/>
      <p:bldP spid="94" grpId="0"/>
      <p:bldP spid="98" grpId="0"/>
      <p:bldP spid="146" grpId="0"/>
      <p:bldP spid="1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sent to the same reducer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2644776" y="3032125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rot="5400000">
            <a:off x="39385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5400000">
            <a:off x="52339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rot="5400000">
            <a:off x="66055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5400000">
            <a:off x="3047207" y="44569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 noChangeShapeType="1"/>
          </p:cNvCxnSpPr>
          <p:nvPr/>
        </p:nvCxnSpPr>
        <p:spPr bwMode="auto">
          <a:xfrm rot="5400000">
            <a:off x="31781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rot="5400000">
            <a:off x="4419601" y="44561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rot="5400000">
            <a:off x="45497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rot="5400000">
            <a:off x="5714207" y="44569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 rot="5400000">
            <a:off x="58451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30" name="Rectangle 7"/>
          <p:cNvSpPr>
            <a:spLocks noChangeArrowheads="1"/>
          </p:cNvSpPr>
          <p:nvPr/>
        </p:nvSpPr>
        <p:spPr bwMode="auto">
          <a:xfrm>
            <a:off x="63246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31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1600200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6" name="Rectangle 4"/>
          <p:cNvSpPr>
            <a:spLocks noChangeArrowheads="1"/>
          </p:cNvSpPr>
          <p:nvPr/>
        </p:nvSpPr>
        <p:spPr bwMode="auto">
          <a:xfrm>
            <a:off x="23622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27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1600200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3" name="Rectangle 5"/>
          <p:cNvSpPr>
            <a:spLocks noChangeArrowheads="1"/>
          </p:cNvSpPr>
          <p:nvPr/>
        </p:nvSpPr>
        <p:spPr bwMode="auto">
          <a:xfrm>
            <a:off x="36576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2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1866900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0" name="Rectangle 6"/>
          <p:cNvSpPr>
            <a:spLocks noChangeArrowheads="1"/>
          </p:cNvSpPr>
          <p:nvPr/>
        </p:nvSpPr>
        <p:spPr bwMode="auto">
          <a:xfrm>
            <a:off x="49530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21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1866900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981200" y="35052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Shuffle and Sort:</a:t>
            </a:r>
            <a:r>
              <a:rPr lang="en-US" b="0" dirty="0">
                <a:solidFill>
                  <a:schemeClr val="bg2"/>
                </a:solidFill>
              </a:rPr>
              <a:t> aggregate values by keys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8956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2672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5626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3033713" y="1219200"/>
            <a:ext cx="3214687" cy="276225"/>
            <a:chOff x="3033713" y="1219200"/>
            <a:chExt cx="3214687" cy="276225"/>
          </a:xfrm>
        </p:grpSpPr>
        <p:sp>
          <p:nvSpPr>
            <p:cNvPr id="24677" name="Rectangle 56"/>
            <p:cNvSpPr>
              <a:spLocks noChangeArrowheads="1"/>
            </p:cNvSpPr>
            <p:nvPr/>
          </p:nvSpPr>
          <p:spPr bwMode="auto">
            <a:xfrm>
              <a:off x="3079069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Rectangle 102"/>
            <p:cNvSpPr>
              <a:spLocks noChangeArrowheads="1"/>
            </p:cNvSpPr>
            <p:nvPr/>
          </p:nvSpPr>
          <p:spPr bwMode="auto">
            <a:xfrm>
              <a:off x="3612430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Rectangle 109"/>
            <p:cNvSpPr>
              <a:spLocks noChangeArrowheads="1"/>
            </p:cNvSpPr>
            <p:nvPr/>
          </p:nvSpPr>
          <p:spPr bwMode="auto">
            <a:xfrm>
              <a:off x="4145792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Rectangle 116"/>
            <p:cNvSpPr>
              <a:spLocks noChangeArrowheads="1"/>
            </p:cNvSpPr>
            <p:nvPr/>
          </p:nvSpPr>
          <p:spPr bwMode="auto">
            <a:xfrm>
              <a:off x="4679154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Rectangle 123"/>
            <p:cNvSpPr>
              <a:spLocks noChangeArrowheads="1"/>
            </p:cNvSpPr>
            <p:nvPr/>
          </p:nvSpPr>
          <p:spPr bwMode="auto">
            <a:xfrm>
              <a:off x="5212515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Rectangle 130"/>
            <p:cNvSpPr>
              <a:spLocks noChangeArrowheads="1"/>
            </p:cNvSpPr>
            <p:nvPr/>
          </p:nvSpPr>
          <p:spPr bwMode="auto">
            <a:xfrm>
              <a:off x="5745877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TextBox 57"/>
            <p:cNvSpPr txBox="1">
              <a:spLocks noChangeArrowheads="1"/>
            </p:cNvSpPr>
            <p:nvPr/>
          </p:nvSpPr>
          <p:spPr bwMode="auto">
            <a:xfrm>
              <a:off x="3033713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4684" name="TextBox 103"/>
            <p:cNvSpPr txBox="1">
              <a:spLocks noChangeArrowheads="1"/>
            </p:cNvSpPr>
            <p:nvPr/>
          </p:nvSpPr>
          <p:spPr bwMode="auto">
            <a:xfrm>
              <a:off x="3567075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4685" name="TextBox 110"/>
            <p:cNvSpPr txBox="1">
              <a:spLocks noChangeArrowheads="1"/>
            </p:cNvSpPr>
            <p:nvPr/>
          </p:nvSpPr>
          <p:spPr bwMode="auto">
            <a:xfrm>
              <a:off x="4100436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4686" name="TextBox 117"/>
            <p:cNvSpPr txBox="1">
              <a:spLocks noChangeArrowheads="1"/>
            </p:cNvSpPr>
            <p:nvPr/>
          </p:nvSpPr>
          <p:spPr bwMode="auto">
            <a:xfrm>
              <a:off x="4633798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4687" name="TextBox 124"/>
            <p:cNvSpPr txBox="1">
              <a:spLocks noChangeArrowheads="1"/>
            </p:cNvSpPr>
            <p:nvPr/>
          </p:nvSpPr>
          <p:spPr bwMode="auto">
            <a:xfrm>
              <a:off x="5167160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4688" name="TextBox 131"/>
            <p:cNvSpPr txBox="1">
              <a:spLocks noChangeArrowheads="1"/>
            </p:cNvSpPr>
            <p:nvPr/>
          </p:nvSpPr>
          <p:spPr bwMode="auto">
            <a:xfrm>
              <a:off x="5700521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4689" name="Rectangle 58"/>
            <p:cNvSpPr>
              <a:spLocks noChangeArrowheads="1"/>
            </p:cNvSpPr>
            <p:nvPr/>
          </p:nvSpPr>
          <p:spPr bwMode="auto">
            <a:xfrm>
              <a:off x="3307652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TextBox 59"/>
            <p:cNvSpPr txBox="1">
              <a:spLocks noChangeArrowheads="1"/>
            </p:cNvSpPr>
            <p:nvPr/>
          </p:nvSpPr>
          <p:spPr bwMode="auto">
            <a:xfrm>
              <a:off x="3262297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691" name="Rectangle 100"/>
            <p:cNvSpPr>
              <a:spLocks noChangeArrowheads="1"/>
            </p:cNvSpPr>
            <p:nvPr/>
          </p:nvSpPr>
          <p:spPr bwMode="auto">
            <a:xfrm>
              <a:off x="3841014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TextBox 101"/>
            <p:cNvSpPr txBox="1">
              <a:spLocks noChangeArrowheads="1"/>
            </p:cNvSpPr>
            <p:nvPr/>
          </p:nvSpPr>
          <p:spPr bwMode="auto">
            <a:xfrm>
              <a:off x="3795658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3" name="Rectangle 107"/>
            <p:cNvSpPr>
              <a:spLocks noChangeArrowheads="1"/>
            </p:cNvSpPr>
            <p:nvPr/>
          </p:nvSpPr>
          <p:spPr bwMode="auto">
            <a:xfrm>
              <a:off x="4374376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TextBox 108"/>
            <p:cNvSpPr txBox="1">
              <a:spLocks noChangeArrowheads="1"/>
            </p:cNvSpPr>
            <p:nvPr/>
          </p:nvSpPr>
          <p:spPr bwMode="auto">
            <a:xfrm>
              <a:off x="4329020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5" name="Rectangle 114"/>
            <p:cNvSpPr>
              <a:spLocks noChangeArrowheads="1"/>
            </p:cNvSpPr>
            <p:nvPr/>
          </p:nvSpPr>
          <p:spPr bwMode="auto">
            <a:xfrm>
              <a:off x="4907737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TextBox 115"/>
            <p:cNvSpPr txBox="1">
              <a:spLocks noChangeArrowheads="1"/>
            </p:cNvSpPr>
            <p:nvPr/>
          </p:nvSpPr>
          <p:spPr bwMode="auto">
            <a:xfrm>
              <a:off x="4862382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7" name="Rectangle 121"/>
            <p:cNvSpPr>
              <a:spLocks noChangeArrowheads="1"/>
            </p:cNvSpPr>
            <p:nvPr/>
          </p:nvSpPr>
          <p:spPr bwMode="auto">
            <a:xfrm>
              <a:off x="5441099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TextBox 122"/>
            <p:cNvSpPr txBox="1">
              <a:spLocks noChangeArrowheads="1"/>
            </p:cNvSpPr>
            <p:nvPr/>
          </p:nvSpPr>
          <p:spPr bwMode="auto">
            <a:xfrm>
              <a:off x="5395743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9" name="Rectangle 128"/>
            <p:cNvSpPr>
              <a:spLocks noChangeArrowheads="1"/>
            </p:cNvSpPr>
            <p:nvPr/>
          </p:nvSpPr>
          <p:spPr bwMode="auto">
            <a:xfrm>
              <a:off x="5974461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TextBox 129"/>
            <p:cNvSpPr txBox="1">
              <a:spLocks noChangeArrowheads="1"/>
            </p:cNvSpPr>
            <p:nvPr/>
          </p:nvSpPr>
          <p:spPr bwMode="auto">
            <a:xfrm>
              <a:off x="5929105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286000" y="3200400"/>
            <a:ext cx="996950" cy="276225"/>
            <a:chOff x="2286000" y="3200400"/>
            <a:chExt cx="996950" cy="276225"/>
          </a:xfrm>
        </p:grpSpPr>
        <p:sp>
          <p:nvSpPr>
            <p:cNvPr id="24669" name="Rectangle 144"/>
            <p:cNvSpPr>
              <a:spLocks noChangeArrowheads="1"/>
            </p:cNvSpPr>
            <p:nvPr/>
          </p:nvSpPr>
          <p:spPr bwMode="auto">
            <a:xfrm>
              <a:off x="2794665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TextBox 145"/>
            <p:cNvSpPr txBox="1">
              <a:spLocks noChangeArrowheads="1"/>
            </p:cNvSpPr>
            <p:nvPr/>
          </p:nvSpPr>
          <p:spPr bwMode="auto">
            <a:xfrm>
              <a:off x="2784475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671" name="Rectangle 137"/>
            <p:cNvSpPr>
              <a:spLocks noChangeArrowheads="1"/>
            </p:cNvSpPr>
            <p:nvPr/>
          </p:nvSpPr>
          <p:spPr bwMode="auto">
            <a:xfrm>
              <a:off x="2296190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TextBox 138"/>
            <p:cNvSpPr txBox="1">
              <a:spLocks noChangeArrowheads="1"/>
            </p:cNvSpPr>
            <p:nvPr/>
          </p:nvSpPr>
          <p:spPr bwMode="auto">
            <a:xfrm>
              <a:off x="2286000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673" name="Rectangle 135"/>
            <p:cNvSpPr>
              <a:spLocks noChangeArrowheads="1"/>
            </p:cNvSpPr>
            <p:nvPr/>
          </p:nvSpPr>
          <p:spPr bwMode="auto">
            <a:xfrm>
              <a:off x="25249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74" name="TextBox 136"/>
            <p:cNvSpPr txBox="1">
              <a:spLocks noChangeArrowheads="1"/>
            </p:cNvSpPr>
            <p:nvPr/>
          </p:nvSpPr>
          <p:spPr bwMode="auto">
            <a:xfrm>
              <a:off x="2514714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675" name="Rectangle 142"/>
            <p:cNvSpPr>
              <a:spLocks noChangeArrowheads="1"/>
            </p:cNvSpPr>
            <p:nvPr/>
          </p:nvSpPr>
          <p:spPr bwMode="auto">
            <a:xfrm>
              <a:off x="30233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76" name="TextBox 143"/>
            <p:cNvSpPr txBox="1">
              <a:spLocks noChangeArrowheads="1"/>
            </p:cNvSpPr>
            <p:nvPr/>
          </p:nvSpPr>
          <p:spPr bwMode="auto">
            <a:xfrm>
              <a:off x="3013189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81400" y="3200400"/>
            <a:ext cx="996950" cy="276225"/>
            <a:chOff x="3581400" y="3200400"/>
            <a:chExt cx="996950" cy="276225"/>
          </a:xfrm>
        </p:grpSpPr>
        <p:sp>
          <p:nvSpPr>
            <p:cNvPr id="24661" name="Rectangle 151"/>
            <p:cNvSpPr>
              <a:spLocks noChangeArrowheads="1"/>
            </p:cNvSpPr>
            <p:nvPr/>
          </p:nvSpPr>
          <p:spPr bwMode="auto">
            <a:xfrm>
              <a:off x="3591590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Rectangle 158"/>
            <p:cNvSpPr>
              <a:spLocks noChangeArrowheads="1"/>
            </p:cNvSpPr>
            <p:nvPr/>
          </p:nvSpPr>
          <p:spPr bwMode="auto">
            <a:xfrm>
              <a:off x="4090065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TextBox 152"/>
            <p:cNvSpPr txBox="1">
              <a:spLocks noChangeArrowheads="1"/>
            </p:cNvSpPr>
            <p:nvPr/>
          </p:nvSpPr>
          <p:spPr bwMode="auto">
            <a:xfrm>
              <a:off x="3581400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64" name="TextBox 159"/>
            <p:cNvSpPr txBox="1">
              <a:spLocks noChangeArrowheads="1"/>
            </p:cNvSpPr>
            <p:nvPr/>
          </p:nvSpPr>
          <p:spPr bwMode="auto">
            <a:xfrm>
              <a:off x="4079875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65" name="Rectangle 149"/>
            <p:cNvSpPr>
              <a:spLocks noChangeArrowheads="1"/>
            </p:cNvSpPr>
            <p:nvPr/>
          </p:nvSpPr>
          <p:spPr bwMode="auto">
            <a:xfrm>
              <a:off x="38203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66" name="TextBox 150"/>
            <p:cNvSpPr txBox="1">
              <a:spLocks noChangeArrowheads="1"/>
            </p:cNvSpPr>
            <p:nvPr/>
          </p:nvSpPr>
          <p:spPr bwMode="auto">
            <a:xfrm>
              <a:off x="3810114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67" name="Rectangle 156"/>
            <p:cNvSpPr>
              <a:spLocks noChangeArrowheads="1"/>
            </p:cNvSpPr>
            <p:nvPr/>
          </p:nvSpPr>
          <p:spPr bwMode="auto">
            <a:xfrm>
              <a:off x="43187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68" name="TextBox 157"/>
            <p:cNvSpPr txBox="1">
              <a:spLocks noChangeArrowheads="1"/>
            </p:cNvSpPr>
            <p:nvPr/>
          </p:nvSpPr>
          <p:spPr bwMode="auto">
            <a:xfrm>
              <a:off x="4308589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76800" y="3200400"/>
            <a:ext cx="990600" cy="276225"/>
            <a:chOff x="4876800" y="3200400"/>
            <a:chExt cx="990600" cy="276225"/>
          </a:xfrm>
        </p:grpSpPr>
        <p:sp>
          <p:nvSpPr>
            <p:cNvPr id="24653" name="Rectangle 165"/>
            <p:cNvSpPr>
              <a:spLocks noChangeArrowheads="1"/>
            </p:cNvSpPr>
            <p:nvPr/>
          </p:nvSpPr>
          <p:spPr bwMode="auto">
            <a:xfrm>
              <a:off x="4886985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Rectangle 172"/>
            <p:cNvSpPr>
              <a:spLocks noChangeArrowheads="1"/>
            </p:cNvSpPr>
            <p:nvPr/>
          </p:nvSpPr>
          <p:spPr bwMode="auto">
            <a:xfrm>
              <a:off x="5379359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TextBox 166"/>
            <p:cNvSpPr txBox="1">
              <a:spLocks noChangeArrowheads="1"/>
            </p:cNvSpPr>
            <p:nvPr/>
          </p:nvSpPr>
          <p:spPr bwMode="auto">
            <a:xfrm>
              <a:off x="48768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4656" name="TextBox 173"/>
            <p:cNvSpPr txBox="1">
              <a:spLocks noChangeArrowheads="1"/>
            </p:cNvSpPr>
            <p:nvPr/>
          </p:nvSpPr>
          <p:spPr bwMode="auto">
            <a:xfrm>
              <a:off x="5369174" y="3200400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57" name="Rectangle 163"/>
            <p:cNvSpPr>
              <a:spLocks noChangeArrowheads="1"/>
            </p:cNvSpPr>
            <p:nvPr/>
          </p:nvSpPr>
          <p:spPr bwMode="auto">
            <a:xfrm>
              <a:off x="51155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58" name="TextBox 164"/>
            <p:cNvSpPr txBox="1">
              <a:spLocks noChangeArrowheads="1"/>
            </p:cNvSpPr>
            <p:nvPr/>
          </p:nvSpPr>
          <p:spPr bwMode="auto">
            <a:xfrm>
              <a:off x="51054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59" name="Rectangle 170"/>
            <p:cNvSpPr>
              <a:spLocks noChangeArrowheads="1"/>
            </p:cNvSpPr>
            <p:nvPr/>
          </p:nvSpPr>
          <p:spPr bwMode="auto">
            <a:xfrm>
              <a:off x="56079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60" name="TextBox 171"/>
            <p:cNvSpPr txBox="1">
              <a:spLocks noChangeArrowheads="1"/>
            </p:cNvSpPr>
            <p:nvPr/>
          </p:nvSpPr>
          <p:spPr bwMode="auto">
            <a:xfrm>
              <a:off x="5597774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48400" y="3200400"/>
            <a:ext cx="990600" cy="276225"/>
            <a:chOff x="6248400" y="3200400"/>
            <a:chExt cx="990600" cy="276225"/>
          </a:xfrm>
        </p:grpSpPr>
        <p:sp>
          <p:nvSpPr>
            <p:cNvPr id="24645" name="Rectangle 179"/>
            <p:cNvSpPr>
              <a:spLocks noChangeArrowheads="1"/>
            </p:cNvSpPr>
            <p:nvPr/>
          </p:nvSpPr>
          <p:spPr bwMode="auto">
            <a:xfrm>
              <a:off x="6258585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Rectangle 186"/>
            <p:cNvSpPr>
              <a:spLocks noChangeArrowheads="1"/>
            </p:cNvSpPr>
            <p:nvPr/>
          </p:nvSpPr>
          <p:spPr bwMode="auto">
            <a:xfrm>
              <a:off x="6750959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TextBox 180"/>
            <p:cNvSpPr txBox="1">
              <a:spLocks noChangeArrowheads="1"/>
            </p:cNvSpPr>
            <p:nvPr/>
          </p:nvSpPr>
          <p:spPr bwMode="auto">
            <a:xfrm>
              <a:off x="62484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4648" name="TextBox 187"/>
            <p:cNvSpPr txBox="1">
              <a:spLocks noChangeArrowheads="1"/>
            </p:cNvSpPr>
            <p:nvPr/>
          </p:nvSpPr>
          <p:spPr bwMode="auto">
            <a:xfrm>
              <a:off x="6740774" y="3200400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49" name="Rectangle 177"/>
            <p:cNvSpPr>
              <a:spLocks noChangeArrowheads="1"/>
            </p:cNvSpPr>
            <p:nvPr/>
          </p:nvSpPr>
          <p:spPr bwMode="auto">
            <a:xfrm>
              <a:off x="64871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50" name="TextBox 178"/>
            <p:cNvSpPr txBox="1">
              <a:spLocks noChangeArrowheads="1"/>
            </p:cNvSpPr>
            <p:nvPr/>
          </p:nvSpPr>
          <p:spPr bwMode="auto">
            <a:xfrm>
              <a:off x="64770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51" name="Rectangle 184"/>
            <p:cNvSpPr>
              <a:spLocks noChangeArrowheads="1"/>
            </p:cNvSpPr>
            <p:nvPr/>
          </p:nvSpPr>
          <p:spPr bwMode="auto">
            <a:xfrm>
              <a:off x="69795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52" name="TextBox 185"/>
            <p:cNvSpPr txBox="1">
              <a:spLocks noChangeArrowheads="1"/>
            </p:cNvSpPr>
            <p:nvPr/>
          </p:nvSpPr>
          <p:spPr bwMode="auto">
            <a:xfrm>
              <a:off x="6969374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200400" y="3838575"/>
            <a:ext cx="803275" cy="276225"/>
            <a:chOff x="3200400" y="3838575"/>
            <a:chExt cx="803275" cy="276225"/>
          </a:xfrm>
        </p:grpSpPr>
        <p:sp>
          <p:nvSpPr>
            <p:cNvPr id="24639" name="Rectangle 193"/>
            <p:cNvSpPr>
              <a:spLocks noChangeArrowheads="1"/>
            </p:cNvSpPr>
            <p:nvPr/>
          </p:nvSpPr>
          <p:spPr bwMode="auto">
            <a:xfrm>
              <a:off x="3210588" y="38627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TextBox 194"/>
            <p:cNvSpPr txBox="1">
              <a:spLocks noChangeArrowheads="1"/>
            </p:cNvSpPr>
            <p:nvPr/>
          </p:nvSpPr>
          <p:spPr bwMode="auto">
            <a:xfrm>
              <a:off x="3200400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4641" name="Rectangle 191"/>
            <p:cNvSpPr>
              <a:spLocks noChangeArrowheads="1"/>
            </p:cNvSpPr>
            <p:nvPr/>
          </p:nvSpPr>
          <p:spPr bwMode="auto">
            <a:xfrm>
              <a:off x="35154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42" name="TextBox 192"/>
            <p:cNvSpPr txBox="1">
              <a:spLocks noChangeArrowheads="1"/>
            </p:cNvSpPr>
            <p:nvPr/>
          </p:nvSpPr>
          <p:spPr bwMode="auto">
            <a:xfrm>
              <a:off x="350529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43" name="Rectangle 196"/>
            <p:cNvSpPr>
              <a:spLocks noChangeArrowheads="1"/>
            </p:cNvSpPr>
            <p:nvPr/>
          </p:nvSpPr>
          <p:spPr bwMode="auto">
            <a:xfrm>
              <a:off x="37441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44" name="TextBox 197"/>
            <p:cNvSpPr txBox="1">
              <a:spLocks noChangeArrowheads="1"/>
            </p:cNvSpPr>
            <p:nvPr/>
          </p:nvSpPr>
          <p:spPr bwMode="auto">
            <a:xfrm>
              <a:off x="373396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2000" y="3838575"/>
            <a:ext cx="803275" cy="276225"/>
            <a:chOff x="4572000" y="3838575"/>
            <a:chExt cx="803275" cy="276225"/>
          </a:xfrm>
        </p:grpSpPr>
        <p:sp>
          <p:nvSpPr>
            <p:cNvPr id="24633" name="Rectangle 199"/>
            <p:cNvSpPr>
              <a:spLocks noChangeArrowheads="1"/>
            </p:cNvSpPr>
            <p:nvPr/>
          </p:nvSpPr>
          <p:spPr bwMode="auto">
            <a:xfrm>
              <a:off x="4582188" y="38627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TextBox 200"/>
            <p:cNvSpPr txBox="1">
              <a:spLocks noChangeArrowheads="1"/>
            </p:cNvSpPr>
            <p:nvPr/>
          </p:nvSpPr>
          <p:spPr bwMode="auto">
            <a:xfrm>
              <a:off x="4572000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4635" name="Rectangle 202"/>
            <p:cNvSpPr>
              <a:spLocks noChangeArrowheads="1"/>
            </p:cNvSpPr>
            <p:nvPr/>
          </p:nvSpPr>
          <p:spPr bwMode="auto">
            <a:xfrm>
              <a:off x="48870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36" name="TextBox 203"/>
            <p:cNvSpPr txBox="1">
              <a:spLocks noChangeArrowheads="1"/>
            </p:cNvSpPr>
            <p:nvPr/>
          </p:nvSpPr>
          <p:spPr bwMode="auto">
            <a:xfrm>
              <a:off x="487689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37" name="Rectangle 205"/>
            <p:cNvSpPr>
              <a:spLocks noChangeArrowheads="1"/>
            </p:cNvSpPr>
            <p:nvPr/>
          </p:nvSpPr>
          <p:spPr bwMode="auto">
            <a:xfrm>
              <a:off x="51157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38" name="TextBox 206"/>
            <p:cNvSpPr txBox="1">
              <a:spLocks noChangeArrowheads="1"/>
            </p:cNvSpPr>
            <p:nvPr/>
          </p:nvSpPr>
          <p:spPr bwMode="auto">
            <a:xfrm>
              <a:off x="510556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867400" y="3838575"/>
            <a:ext cx="1260475" cy="276225"/>
            <a:chOff x="5867400" y="3838575"/>
            <a:chExt cx="1260475" cy="276225"/>
          </a:xfrm>
        </p:grpSpPr>
        <p:sp>
          <p:nvSpPr>
            <p:cNvPr id="13" name="Rectangle 208"/>
            <p:cNvSpPr>
              <a:spLocks noChangeArrowheads="1"/>
            </p:cNvSpPr>
            <p:nvPr/>
          </p:nvSpPr>
          <p:spPr bwMode="auto">
            <a:xfrm>
              <a:off x="5877587" y="38627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209"/>
            <p:cNvSpPr txBox="1">
              <a:spLocks noChangeArrowheads="1"/>
            </p:cNvSpPr>
            <p:nvPr/>
          </p:nvSpPr>
          <p:spPr bwMode="auto">
            <a:xfrm>
              <a:off x="5867400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25" name="Rectangle 211"/>
            <p:cNvSpPr>
              <a:spLocks noChangeArrowheads="1"/>
            </p:cNvSpPr>
            <p:nvPr/>
          </p:nvSpPr>
          <p:spPr bwMode="auto">
            <a:xfrm>
              <a:off x="6182447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212"/>
            <p:cNvSpPr txBox="1">
              <a:spLocks noChangeArrowheads="1"/>
            </p:cNvSpPr>
            <p:nvPr/>
          </p:nvSpPr>
          <p:spPr bwMode="auto">
            <a:xfrm>
              <a:off x="6172260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6411092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28" name="TextBox 215"/>
            <p:cNvSpPr txBox="1">
              <a:spLocks noChangeArrowheads="1"/>
            </p:cNvSpPr>
            <p:nvPr/>
          </p:nvSpPr>
          <p:spPr bwMode="auto">
            <a:xfrm>
              <a:off x="6400905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29" name="Rectangle 217"/>
            <p:cNvSpPr>
              <a:spLocks noChangeArrowheads="1"/>
            </p:cNvSpPr>
            <p:nvPr/>
          </p:nvSpPr>
          <p:spPr bwMode="auto">
            <a:xfrm>
              <a:off x="6639738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Box 218"/>
            <p:cNvSpPr txBox="1">
              <a:spLocks noChangeArrowheads="1"/>
            </p:cNvSpPr>
            <p:nvPr/>
          </p:nvSpPr>
          <p:spPr bwMode="auto">
            <a:xfrm>
              <a:off x="6629551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6868383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32" name="TextBox 221"/>
            <p:cNvSpPr txBox="1">
              <a:spLocks noChangeArrowheads="1"/>
            </p:cNvSpPr>
            <p:nvPr/>
          </p:nvSpPr>
          <p:spPr bwMode="auto">
            <a:xfrm>
              <a:off x="6858196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048000" y="5667375"/>
            <a:ext cx="547688" cy="276225"/>
            <a:chOff x="3048000" y="5667375"/>
            <a:chExt cx="547688" cy="276225"/>
          </a:xfrm>
        </p:grpSpPr>
        <p:sp>
          <p:nvSpPr>
            <p:cNvPr id="24619" name="Rectangle 148"/>
            <p:cNvSpPr>
              <a:spLocks noChangeArrowheads="1"/>
            </p:cNvSpPr>
            <p:nvPr/>
          </p:nvSpPr>
          <p:spPr bwMode="auto">
            <a:xfrm>
              <a:off x="3093340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55"/>
            <p:cNvSpPr txBox="1">
              <a:spLocks noChangeArrowheads="1"/>
            </p:cNvSpPr>
            <p:nvPr/>
          </p:nvSpPr>
          <p:spPr bwMode="auto">
            <a:xfrm>
              <a:off x="3048000" y="56673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20" name="Rectangle 162"/>
            <p:cNvSpPr>
              <a:spLocks noChangeArrowheads="1"/>
            </p:cNvSpPr>
            <p:nvPr/>
          </p:nvSpPr>
          <p:spPr bwMode="auto">
            <a:xfrm>
              <a:off x="3321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22" name="TextBox 167"/>
            <p:cNvSpPr txBox="1">
              <a:spLocks noChangeArrowheads="1"/>
            </p:cNvSpPr>
            <p:nvPr/>
          </p:nvSpPr>
          <p:spPr bwMode="auto">
            <a:xfrm>
              <a:off x="3276504" y="56673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05313" y="5667375"/>
            <a:ext cx="547687" cy="276225"/>
            <a:chOff x="4405313" y="5667375"/>
            <a:chExt cx="547687" cy="276225"/>
          </a:xfrm>
        </p:grpSpPr>
        <p:sp>
          <p:nvSpPr>
            <p:cNvPr id="24615" name="Rectangle 183"/>
            <p:cNvSpPr>
              <a:spLocks noChangeArrowheads="1"/>
            </p:cNvSpPr>
            <p:nvPr/>
          </p:nvSpPr>
          <p:spPr bwMode="auto">
            <a:xfrm>
              <a:off x="4450653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TextBox 188"/>
            <p:cNvSpPr txBox="1">
              <a:spLocks noChangeArrowheads="1"/>
            </p:cNvSpPr>
            <p:nvPr/>
          </p:nvSpPr>
          <p:spPr bwMode="auto">
            <a:xfrm>
              <a:off x="4405313" y="56673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24617" name="Rectangle 189"/>
            <p:cNvSpPr>
              <a:spLocks noChangeArrowheads="1"/>
            </p:cNvSpPr>
            <p:nvPr/>
          </p:nvSpPr>
          <p:spPr bwMode="auto">
            <a:xfrm>
              <a:off x="4679157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18" name="TextBox 190"/>
            <p:cNvSpPr txBox="1">
              <a:spLocks noChangeArrowheads="1"/>
            </p:cNvSpPr>
            <p:nvPr/>
          </p:nvSpPr>
          <p:spPr bwMode="auto">
            <a:xfrm>
              <a:off x="4633817" y="56673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715000" y="5667375"/>
            <a:ext cx="547688" cy="276225"/>
            <a:chOff x="5715000" y="5667375"/>
            <a:chExt cx="547688" cy="276225"/>
          </a:xfrm>
        </p:grpSpPr>
        <p:sp>
          <p:nvSpPr>
            <p:cNvPr id="24611" name="Rectangle 195"/>
            <p:cNvSpPr>
              <a:spLocks noChangeArrowheads="1"/>
            </p:cNvSpPr>
            <p:nvPr/>
          </p:nvSpPr>
          <p:spPr bwMode="auto">
            <a:xfrm>
              <a:off x="5760340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TextBox 198"/>
            <p:cNvSpPr txBox="1">
              <a:spLocks noChangeArrowheads="1"/>
            </p:cNvSpPr>
            <p:nvPr/>
          </p:nvSpPr>
          <p:spPr bwMode="auto">
            <a:xfrm>
              <a:off x="5715000" y="56673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4613" name="Rectangle 201"/>
            <p:cNvSpPr>
              <a:spLocks noChangeArrowheads="1"/>
            </p:cNvSpPr>
            <p:nvPr/>
          </p:nvSpPr>
          <p:spPr bwMode="auto">
            <a:xfrm>
              <a:off x="5988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14" name="TextBox 204"/>
            <p:cNvSpPr txBox="1">
              <a:spLocks noChangeArrowheads="1"/>
            </p:cNvSpPr>
            <p:nvPr/>
          </p:nvSpPr>
          <p:spPr bwMode="auto">
            <a:xfrm>
              <a:off x="5943504" y="56673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0" grpId="0" animBg="1"/>
      <p:bldP spid="24626" grpId="0" animBg="1"/>
      <p:bldP spid="24623" grpId="0" animBg="1"/>
      <p:bldP spid="24620" grpId="0" animBg="1"/>
      <p:bldP spid="69" grpId="0" animBg="1"/>
      <p:bldP spid="70" grpId="0" animBg="1"/>
      <p:bldP spid="76" grpId="0" animBg="1"/>
      <p:bldP spid="8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sent to the same reducer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9000" y="312420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“everything else”?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“Runtime”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scheduling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Assigns workers to map and reduce tasks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“data distribution”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Moves processes to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synchronization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Gathers, sorts, and shuffles intermediate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errors and faults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Detects worker failures and restarts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Everything happens on top of a distributed FS (later)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reduced together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Not quite…usually, programmers also specify: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partition</a:t>
            </a:r>
            <a:r>
              <a:rPr lang="en-US" dirty="0" smtClean="0">
                <a:cs typeface="Arial" charset="0"/>
              </a:rPr>
              <a:t> (k’, number of partitions) → partition for k’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Often a simple hash of the key, e.g., hash(k’) mod 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Divides up key space for parallel reduce operations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combine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Mini-reducers that run in memory after the map phase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Used as an optimization to reduce network traffic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(Everest)</a:t>
            </a:r>
            <a:endParaRPr lang="en-US" sz="1000" b="0" dirty="0">
              <a:solidFill>
                <a:schemeClr val="bg2"/>
              </a:solidFill>
            </a:endParaRPr>
          </a:p>
        </p:txBody>
      </p:sp>
      <p:pic>
        <p:nvPicPr>
          <p:cNvPr id="4" name="Picture 3" descr="102_0245e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36448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grpSp>
        <p:nvGrpSpPr>
          <p:cNvPr id="327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9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Shuffle and Sort:</a:t>
            </a:r>
            <a:r>
              <a:rPr lang="en-US" b="0" dirty="0">
                <a:solidFill>
                  <a:schemeClr val="bg2"/>
                </a:solidFill>
              </a:rPr>
              <a:t> aggregate values by keys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333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867400" y="4448175"/>
            <a:ext cx="1260475" cy="276225"/>
            <a:chOff x="5867400" y="4448175"/>
            <a:chExt cx="1260475" cy="276225"/>
          </a:xfrm>
        </p:grpSpPr>
        <p:sp>
          <p:nvSpPr>
            <p:cNvPr id="335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337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39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0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3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1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2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6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3" name="Rectangle 220"/>
            <p:cNvSpPr>
              <a:spLocks noChangeArrowheads="1"/>
            </p:cNvSpPr>
            <p:nvPr/>
          </p:nvSpPr>
          <p:spPr bwMode="auto">
            <a:xfrm>
              <a:off x="6868383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4" name="TextBox 221"/>
            <p:cNvSpPr txBox="1">
              <a:spLocks noChangeArrowheads="1"/>
            </p:cNvSpPr>
            <p:nvPr/>
          </p:nvSpPr>
          <p:spPr bwMode="auto">
            <a:xfrm>
              <a:off x="6858196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213" grpId="0" animBg="1"/>
      <p:bldP spid="214" grpId="0" animBg="1"/>
      <p:bldP spid="215" grpId="0" animBg="1"/>
      <p:bldP spid="216" grpId="0" animBg="1"/>
      <p:bldP spid="188" grpId="0" animBg="1"/>
      <p:bldP spid="193" grpId="0" animBg="1"/>
      <p:bldP spid="195" grpId="0" animBg="1"/>
      <p:bldP spid="217" grpId="0" animBg="1"/>
      <p:bldP spid="281" grpId="0" animBg="1"/>
      <p:bldP spid="282" grpId="0" animBg="1"/>
      <p:bldP spid="283" grpId="0" animBg="1"/>
      <p:bldP spid="28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more details…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Barrier between map and reduce phases</a:t>
            </a:r>
          </a:p>
          <a:p>
            <a:pPr lvl="1"/>
            <a:r>
              <a:rPr lang="en-US" dirty="0" smtClean="0"/>
              <a:t>But we can begin copying intermediate data earlier</a:t>
            </a:r>
          </a:p>
          <a:p>
            <a:r>
              <a:rPr lang="en-US" dirty="0" smtClean="0"/>
              <a:t>Keys arrive at each reducer in sorted order</a:t>
            </a:r>
          </a:p>
          <a:p>
            <a:pPr lvl="1"/>
            <a:r>
              <a:rPr lang="en-US" dirty="0" smtClean="0"/>
              <a:t>No enforced ordering </a:t>
            </a:r>
            <a:r>
              <a:rPr lang="en-US" i="1" dirty="0" smtClean="0"/>
              <a:t>across</a:t>
            </a:r>
            <a:r>
              <a:rPr lang="en-US" dirty="0" smtClean="0"/>
              <a:t> reducers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“Hello World”: Word Count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660525" y="1905000"/>
            <a:ext cx="6111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Map(String </a:t>
            </a:r>
            <a:r>
              <a:rPr lang="en-US" sz="1800" dirty="0" err="1" smtClean="0">
                <a:solidFill>
                  <a:schemeClr val="bg1"/>
                </a:solidFill>
              </a:rPr>
              <a:t>docid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>
                <a:solidFill>
                  <a:schemeClr val="bg1"/>
                </a:solidFill>
              </a:rPr>
              <a:t>String </a:t>
            </a:r>
            <a:r>
              <a:rPr lang="en-US" sz="1800" dirty="0" smtClean="0">
                <a:solidFill>
                  <a:schemeClr val="bg1"/>
                </a:solidFill>
              </a:rPr>
              <a:t>text):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0" i="1" dirty="0" smtClean="0">
                <a:solidFill>
                  <a:schemeClr val="bg1"/>
                </a:solidFill>
              </a:rPr>
              <a:t>     </a:t>
            </a:r>
            <a:r>
              <a:rPr lang="en-US" sz="1800" b="0" dirty="0" smtClean="0">
                <a:solidFill>
                  <a:schemeClr val="bg1"/>
                </a:solidFill>
              </a:rPr>
              <a:t>for each word w in text:</a:t>
            </a:r>
          </a:p>
          <a:p>
            <a:r>
              <a:rPr lang="en-US" sz="1800" b="0" dirty="0" smtClean="0">
                <a:solidFill>
                  <a:schemeClr val="bg1"/>
                </a:solidFill>
              </a:rPr>
              <a:t>          Emit(w</a:t>
            </a:r>
            <a:r>
              <a:rPr lang="en-US" sz="1800" b="0" dirty="0">
                <a:solidFill>
                  <a:schemeClr val="bg1"/>
                </a:solidFill>
              </a:rPr>
              <a:t>, </a:t>
            </a:r>
            <a:r>
              <a:rPr lang="en-US" sz="1800" b="0" dirty="0" smtClean="0">
                <a:solidFill>
                  <a:schemeClr val="bg1"/>
                </a:solidFill>
              </a:rPr>
              <a:t>1);</a:t>
            </a:r>
            <a:endParaRPr lang="en-US" sz="1800" b="0" dirty="0">
              <a:solidFill>
                <a:schemeClr val="bg1"/>
              </a:solidFill>
            </a:endParaRPr>
          </a:p>
          <a:p>
            <a:endParaRPr lang="en-US" sz="1800" b="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Reduce(String </a:t>
            </a:r>
            <a:r>
              <a:rPr lang="en-US" sz="1800" dirty="0" smtClean="0">
                <a:solidFill>
                  <a:schemeClr val="bg1"/>
                </a:solidFill>
              </a:rPr>
              <a:t>term, </a:t>
            </a:r>
            <a:r>
              <a:rPr lang="en-US" sz="1800" dirty="0" err="1" smtClean="0">
                <a:solidFill>
                  <a:schemeClr val="bg1"/>
                </a:solidFill>
              </a:rPr>
              <a:t>Iterator</a:t>
            </a:r>
            <a:r>
              <a:rPr lang="en-US" sz="1800" dirty="0" smtClean="0">
                <a:solidFill>
                  <a:schemeClr val="bg1"/>
                </a:solidFill>
              </a:rPr>
              <a:t>&lt;</a:t>
            </a:r>
            <a:r>
              <a:rPr lang="en-US" sz="1800" dirty="0" err="1" smtClean="0">
                <a:solidFill>
                  <a:schemeClr val="bg1"/>
                </a:solidFill>
              </a:rPr>
              <a:t>Int</a:t>
            </a:r>
            <a:r>
              <a:rPr lang="en-US" sz="1800" dirty="0" smtClean="0">
                <a:solidFill>
                  <a:schemeClr val="bg1"/>
                </a:solidFill>
              </a:rPr>
              <a:t>&gt; values):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0" i="1" dirty="0">
                <a:solidFill>
                  <a:schemeClr val="bg1"/>
                </a:solidFill>
              </a:rPr>
              <a:t>     </a:t>
            </a:r>
            <a:r>
              <a:rPr lang="en-US" sz="1800" b="0" dirty="0" err="1" smtClean="0">
                <a:solidFill>
                  <a:schemeClr val="bg1"/>
                </a:solidFill>
              </a:rPr>
              <a:t>int</a:t>
            </a:r>
            <a:r>
              <a:rPr lang="en-US" sz="1800" b="0" dirty="0" smtClean="0">
                <a:solidFill>
                  <a:schemeClr val="bg1"/>
                </a:solidFill>
              </a:rPr>
              <a:t> sum </a:t>
            </a:r>
            <a:r>
              <a:rPr lang="en-US" sz="1800" b="0" dirty="0">
                <a:solidFill>
                  <a:schemeClr val="bg1"/>
                </a:solidFill>
              </a:rPr>
              <a:t>= 0;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     for each v in </a:t>
            </a:r>
            <a:r>
              <a:rPr lang="en-US" sz="1800" b="0" dirty="0" smtClean="0">
                <a:solidFill>
                  <a:schemeClr val="bg1"/>
                </a:solidFill>
              </a:rPr>
              <a:t>values</a:t>
            </a:r>
            <a:r>
              <a:rPr lang="en-US" sz="1800" b="0" dirty="0">
                <a:solidFill>
                  <a:schemeClr val="bg1"/>
                </a:solidFill>
              </a:rPr>
              <a:t>: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          </a:t>
            </a:r>
            <a:r>
              <a:rPr lang="en-US" sz="1800" b="0" dirty="0" smtClean="0">
                <a:solidFill>
                  <a:schemeClr val="bg1"/>
                </a:solidFill>
              </a:rPr>
              <a:t>sum </a:t>
            </a:r>
            <a:r>
              <a:rPr lang="en-US" sz="1800" b="0" dirty="0">
                <a:solidFill>
                  <a:schemeClr val="bg1"/>
                </a:solidFill>
              </a:rPr>
              <a:t>+= </a:t>
            </a:r>
            <a:r>
              <a:rPr lang="en-US" sz="1800" b="0" dirty="0" smtClean="0">
                <a:solidFill>
                  <a:schemeClr val="bg1"/>
                </a:solidFill>
              </a:rPr>
              <a:t>v;</a:t>
            </a:r>
            <a:endParaRPr lang="en-US" sz="1800" b="0" dirty="0">
              <a:solidFill>
                <a:schemeClr val="bg1"/>
              </a:solidFill>
            </a:endParaRPr>
          </a:p>
          <a:p>
            <a:r>
              <a:rPr lang="en-US" sz="1800" b="0" dirty="0">
                <a:solidFill>
                  <a:schemeClr val="bg1"/>
                </a:solidFill>
              </a:rPr>
              <a:t>          </a:t>
            </a:r>
            <a:r>
              <a:rPr lang="en-US" sz="1800" b="0" dirty="0" smtClean="0">
                <a:solidFill>
                  <a:schemeClr val="bg1"/>
                </a:solidFill>
              </a:rPr>
              <a:t>Emit(term, value);</a:t>
            </a:r>
            <a:endParaRPr lang="en-US" sz="1800" b="0" dirty="0">
              <a:solidFill>
                <a:schemeClr val="bg1"/>
              </a:solidFill>
            </a:endParaRPr>
          </a:p>
          <a:p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can refer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programming model</a:t>
            </a:r>
          </a:p>
          <a:p>
            <a:r>
              <a:rPr lang="en-US" dirty="0" smtClean="0"/>
              <a:t>The execution framework (aka “runtime”)</a:t>
            </a:r>
          </a:p>
          <a:p>
            <a:r>
              <a:rPr lang="en-US" dirty="0" smtClean="0"/>
              <a:t>The specific implementation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Usage is usually clear from context!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has a proprietary implementation in C++</a:t>
            </a:r>
          </a:p>
          <a:p>
            <a:pPr lvl="1"/>
            <a:r>
              <a:rPr lang="en-US" dirty="0" smtClean="0"/>
              <a:t>Bindings in Java, Python</a:t>
            </a:r>
          </a:p>
          <a:p>
            <a:r>
              <a:rPr lang="en-US" dirty="0" smtClean="0"/>
              <a:t>Hadoop is an open-source implementation in Java</a:t>
            </a:r>
          </a:p>
          <a:p>
            <a:pPr lvl="1"/>
            <a:r>
              <a:rPr lang="en-US" dirty="0" smtClean="0"/>
              <a:t>Development led by Yahoo, used in production</a:t>
            </a:r>
          </a:p>
          <a:p>
            <a:pPr lvl="1"/>
            <a:r>
              <a:rPr lang="en-US" dirty="0" smtClean="0"/>
              <a:t>Now an Apache project</a:t>
            </a:r>
          </a:p>
          <a:p>
            <a:pPr lvl="1"/>
            <a:r>
              <a:rPr lang="en-US" dirty="0" smtClean="0"/>
              <a:t>Rapidly expanding software ecosystem</a:t>
            </a:r>
          </a:p>
          <a:p>
            <a:r>
              <a:rPr lang="en-US" dirty="0" smtClean="0"/>
              <a:t>Lots of custom research implementations</a:t>
            </a:r>
          </a:p>
          <a:p>
            <a:pPr lvl="1"/>
            <a:r>
              <a:rPr lang="en-US" dirty="0" smtClean="0"/>
              <a:t>For GPUs, cell processors, etc.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371600" y="33289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4300" y="33051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split 0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71600" y="35575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84300" y="35337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1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371600" y="37861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384300" y="37623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2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1371600" y="40147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1384300" y="39909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3</a:t>
            </a: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1371600" y="42433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1384300" y="42195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4</a:t>
            </a:r>
          </a:p>
        </p:txBody>
      </p:sp>
      <p:sp>
        <p:nvSpPr>
          <p:cNvPr id="28684" name="Oval 18"/>
          <p:cNvSpPr>
            <a:spLocks noChangeArrowheads="1"/>
          </p:cNvSpPr>
          <p:nvPr/>
        </p:nvSpPr>
        <p:spPr bwMode="auto">
          <a:xfrm>
            <a:off x="2514600" y="29718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2611438" y="30622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6" name="Oval 21"/>
          <p:cNvSpPr>
            <a:spLocks noChangeArrowheads="1"/>
          </p:cNvSpPr>
          <p:nvPr/>
        </p:nvSpPr>
        <p:spPr bwMode="auto">
          <a:xfrm>
            <a:off x="2514600" y="38100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7" name="TextBox 22"/>
          <p:cNvSpPr txBox="1">
            <a:spLocks noChangeArrowheads="1"/>
          </p:cNvSpPr>
          <p:nvPr/>
        </p:nvSpPr>
        <p:spPr bwMode="auto">
          <a:xfrm>
            <a:off x="2611438" y="39004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8" name="Oval 24"/>
          <p:cNvSpPr>
            <a:spLocks noChangeArrowheads="1"/>
          </p:cNvSpPr>
          <p:nvPr/>
        </p:nvSpPr>
        <p:spPr bwMode="auto">
          <a:xfrm>
            <a:off x="2514600" y="46482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9" name="TextBox 25"/>
          <p:cNvSpPr txBox="1">
            <a:spLocks noChangeArrowheads="1"/>
          </p:cNvSpPr>
          <p:nvPr/>
        </p:nvSpPr>
        <p:spPr bwMode="auto">
          <a:xfrm>
            <a:off x="2611438" y="47386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0" name="Oval 27"/>
          <p:cNvSpPr>
            <a:spLocks noChangeArrowheads="1"/>
          </p:cNvSpPr>
          <p:nvPr/>
        </p:nvSpPr>
        <p:spPr bwMode="auto">
          <a:xfrm>
            <a:off x="5791200" y="3430588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1" name="TextBox 28"/>
          <p:cNvSpPr txBox="1">
            <a:spLocks noChangeArrowheads="1"/>
          </p:cNvSpPr>
          <p:nvPr/>
        </p:nvSpPr>
        <p:spPr bwMode="auto">
          <a:xfrm>
            <a:off x="5888038" y="3521075"/>
            <a:ext cx="644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2" name="Oval 30"/>
          <p:cNvSpPr>
            <a:spLocks noChangeArrowheads="1"/>
          </p:cNvSpPr>
          <p:nvPr/>
        </p:nvSpPr>
        <p:spPr bwMode="auto">
          <a:xfrm>
            <a:off x="5791200" y="4189413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3" name="TextBox 31"/>
          <p:cNvSpPr txBox="1">
            <a:spLocks noChangeArrowheads="1"/>
          </p:cNvSpPr>
          <p:nvPr/>
        </p:nvSpPr>
        <p:spPr bwMode="auto">
          <a:xfrm>
            <a:off x="5888038" y="4278313"/>
            <a:ext cx="644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4" name="Oval 33"/>
          <p:cNvSpPr>
            <a:spLocks noChangeArrowheads="1"/>
          </p:cNvSpPr>
          <p:nvPr/>
        </p:nvSpPr>
        <p:spPr bwMode="auto">
          <a:xfrm>
            <a:off x="4191000" y="21336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5" name="TextBox 34"/>
          <p:cNvSpPr txBox="1">
            <a:spLocks noChangeArrowheads="1"/>
          </p:cNvSpPr>
          <p:nvPr/>
        </p:nvSpPr>
        <p:spPr bwMode="auto">
          <a:xfrm>
            <a:off x="4287838" y="2224088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Master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6" name="Oval 36"/>
          <p:cNvSpPr>
            <a:spLocks noChangeArrowheads="1"/>
          </p:cNvSpPr>
          <p:nvPr/>
        </p:nvSpPr>
        <p:spPr bwMode="auto">
          <a:xfrm>
            <a:off x="4114800" y="1143000"/>
            <a:ext cx="990600" cy="6096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7" name="TextBox 37"/>
          <p:cNvSpPr txBox="1">
            <a:spLocks noChangeArrowheads="1"/>
          </p:cNvSpPr>
          <p:nvPr/>
        </p:nvSpPr>
        <p:spPr bwMode="auto">
          <a:xfrm>
            <a:off x="4224338" y="1217613"/>
            <a:ext cx="771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User</a:t>
            </a:r>
            <a:br>
              <a:rPr lang="en-US" sz="1200" b="0">
                <a:solidFill>
                  <a:schemeClr val="bg1"/>
                </a:solidFill>
              </a:rPr>
            </a:br>
            <a:r>
              <a:rPr lang="en-US" sz="1200" b="0">
                <a:solidFill>
                  <a:schemeClr val="bg1"/>
                </a:solidFill>
              </a:rPr>
              <a:t>Program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8" name="Rectangle 39"/>
          <p:cNvSpPr>
            <a:spLocks noChangeArrowheads="1"/>
          </p:cNvSpPr>
          <p:nvPr/>
        </p:nvSpPr>
        <p:spPr bwMode="auto">
          <a:xfrm>
            <a:off x="7315200" y="3443288"/>
            <a:ext cx="609600" cy="433387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9" name="TextBox 40"/>
          <p:cNvSpPr txBox="1">
            <a:spLocks noChangeArrowheads="1"/>
          </p:cNvSpPr>
          <p:nvPr/>
        </p:nvSpPr>
        <p:spPr bwMode="auto">
          <a:xfrm>
            <a:off x="7313613" y="3429000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 dirty="0">
                <a:solidFill>
                  <a:schemeClr val="bg1"/>
                </a:solidFill>
              </a:rPr>
              <a:t>file 0</a:t>
            </a:r>
          </a:p>
        </p:txBody>
      </p:sp>
      <p:sp>
        <p:nvSpPr>
          <p:cNvPr id="28700" name="Rectangle 44"/>
          <p:cNvSpPr>
            <a:spLocks noChangeArrowheads="1"/>
          </p:cNvSpPr>
          <p:nvPr/>
        </p:nvSpPr>
        <p:spPr bwMode="auto">
          <a:xfrm>
            <a:off x="7315200" y="4200525"/>
            <a:ext cx="609600" cy="433388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1" name="TextBox 45"/>
          <p:cNvSpPr txBox="1">
            <a:spLocks noChangeArrowheads="1"/>
          </p:cNvSpPr>
          <p:nvPr/>
        </p:nvSpPr>
        <p:spPr bwMode="auto">
          <a:xfrm>
            <a:off x="7315200" y="4186238"/>
            <a:ext cx="61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>
                <a:solidFill>
                  <a:schemeClr val="bg1"/>
                </a:solidFill>
              </a:rPr>
              <a:t>file 1</a:t>
            </a:r>
          </a:p>
        </p:txBody>
      </p:sp>
      <p:sp>
        <p:nvSpPr>
          <p:cNvPr id="28702" name="Rectangle 46"/>
          <p:cNvSpPr>
            <a:spLocks noChangeArrowheads="1"/>
          </p:cNvSpPr>
          <p:nvPr/>
        </p:nvSpPr>
        <p:spPr bwMode="auto">
          <a:xfrm>
            <a:off x="44196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3" name="Rectangle 47"/>
          <p:cNvSpPr>
            <a:spLocks noChangeArrowheads="1"/>
          </p:cNvSpPr>
          <p:nvPr/>
        </p:nvSpPr>
        <p:spPr bwMode="auto">
          <a:xfrm>
            <a:off x="45720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4" name="Rectangle 48"/>
          <p:cNvSpPr>
            <a:spLocks noChangeArrowheads="1"/>
          </p:cNvSpPr>
          <p:nvPr/>
        </p:nvSpPr>
        <p:spPr bwMode="auto">
          <a:xfrm>
            <a:off x="44196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5" name="Rectangle 49"/>
          <p:cNvSpPr>
            <a:spLocks noChangeArrowheads="1"/>
          </p:cNvSpPr>
          <p:nvPr/>
        </p:nvSpPr>
        <p:spPr bwMode="auto">
          <a:xfrm>
            <a:off x="45720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6" name="Rectangle 50"/>
          <p:cNvSpPr>
            <a:spLocks noChangeArrowheads="1"/>
          </p:cNvSpPr>
          <p:nvPr/>
        </p:nvSpPr>
        <p:spPr bwMode="auto">
          <a:xfrm>
            <a:off x="44196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7" name="Rectangle 51"/>
          <p:cNvSpPr>
            <a:spLocks noChangeArrowheads="1"/>
          </p:cNvSpPr>
          <p:nvPr/>
        </p:nvSpPr>
        <p:spPr bwMode="auto">
          <a:xfrm>
            <a:off x="45720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708" name="Curved Connector 53"/>
          <p:cNvCxnSpPr>
            <a:cxnSpLocks noChangeShapeType="1"/>
            <a:stCxn id="28674" idx="3"/>
            <a:endCxn id="28684" idx="2"/>
          </p:cNvCxnSpPr>
          <p:nvPr/>
        </p:nvCxnSpPr>
        <p:spPr bwMode="auto">
          <a:xfrm flipV="1">
            <a:off x="1981200" y="3200400"/>
            <a:ext cx="533400" cy="24288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09" name="Curved Connector 55"/>
          <p:cNvCxnSpPr>
            <a:cxnSpLocks noChangeShapeType="1"/>
            <a:stCxn id="28677" idx="3"/>
            <a:endCxn id="28684" idx="3"/>
          </p:cNvCxnSpPr>
          <p:nvPr/>
        </p:nvCxnSpPr>
        <p:spPr bwMode="auto">
          <a:xfrm flipV="1">
            <a:off x="1968500" y="3362325"/>
            <a:ext cx="668338" cy="309563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0" name="Curved Connector 55"/>
          <p:cNvCxnSpPr>
            <a:cxnSpLocks noChangeShapeType="1"/>
            <a:stCxn id="28681" idx="3"/>
            <a:endCxn id="28688" idx="1"/>
          </p:cNvCxnSpPr>
          <p:nvPr/>
        </p:nvCxnSpPr>
        <p:spPr bwMode="auto">
          <a:xfrm>
            <a:off x="1968500" y="4129088"/>
            <a:ext cx="668338" cy="585787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1" name="Straight Arrow Connector 66"/>
          <p:cNvCxnSpPr>
            <a:cxnSpLocks noChangeShapeType="1"/>
            <a:stCxn id="28678" idx="3"/>
            <a:endCxn id="28686" idx="2"/>
          </p:cNvCxnSpPr>
          <p:nvPr/>
        </p:nvCxnSpPr>
        <p:spPr bwMode="auto">
          <a:xfrm>
            <a:off x="1981200" y="3900488"/>
            <a:ext cx="533400" cy="1381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2" name="Straight Arrow Connector 68"/>
          <p:cNvCxnSpPr>
            <a:cxnSpLocks noChangeShapeType="1"/>
            <a:stCxn id="28682" idx="3"/>
            <a:endCxn id="28686" idx="3"/>
          </p:cNvCxnSpPr>
          <p:nvPr/>
        </p:nvCxnSpPr>
        <p:spPr bwMode="auto">
          <a:xfrm flipV="1">
            <a:off x="1981200" y="4200525"/>
            <a:ext cx="655638" cy="15716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3" name="Straight Arrow Connector 72"/>
          <p:cNvCxnSpPr>
            <a:cxnSpLocks noChangeShapeType="1"/>
            <a:stCxn id="28684" idx="6"/>
            <a:endCxn id="28702" idx="1"/>
          </p:cNvCxnSpPr>
          <p:nvPr/>
        </p:nvCxnSpPr>
        <p:spPr bwMode="auto">
          <a:xfrm>
            <a:off x="3352800" y="3200400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4" name="Straight Arrow Connector 75"/>
          <p:cNvCxnSpPr>
            <a:cxnSpLocks noChangeShapeType="1"/>
          </p:cNvCxnSpPr>
          <p:nvPr/>
        </p:nvCxnSpPr>
        <p:spPr bwMode="auto">
          <a:xfrm>
            <a:off x="3352800" y="4037013"/>
            <a:ext cx="1066800" cy="3175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5" name="Straight Arrow Connector 78"/>
          <p:cNvCxnSpPr>
            <a:cxnSpLocks noChangeShapeType="1"/>
          </p:cNvCxnSpPr>
          <p:nvPr/>
        </p:nvCxnSpPr>
        <p:spPr bwMode="auto">
          <a:xfrm>
            <a:off x="3352800" y="4875213"/>
            <a:ext cx="10668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6" name="Straight Arrow Connector 81"/>
          <p:cNvCxnSpPr>
            <a:cxnSpLocks noChangeShapeType="1"/>
            <a:stCxn id="28690" idx="6"/>
            <a:endCxn id="28699" idx="1"/>
          </p:cNvCxnSpPr>
          <p:nvPr/>
        </p:nvCxnSpPr>
        <p:spPr bwMode="auto">
          <a:xfrm>
            <a:off x="6629400" y="3659188"/>
            <a:ext cx="684213" cy="0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7" name="Straight Arrow Connector 84"/>
          <p:cNvCxnSpPr>
            <a:cxnSpLocks noChangeShapeType="1"/>
            <a:stCxn id="28692" idx="6"/>
            <a:endCxn id="28701" idx="1"/>
          </p:cNvCxnSpPr>
          <p:nvPr/>
        </p:nvCxnSpPr>
        <p:spPr bwMode="auto">
          <a:xfrm>
            <a:off x="6629400" y="4418013"/>
            <a:ext cx="685800" cy="0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8" name="Straight Arrow Connector 90"/>
          <p:cNvCxnSpPr>
            <a:cxnSpLocks noChangeShapeType="1"/>
            <a:stCxn id="28705" idx="3"/>
            <a:endCxn id="28690" idx="2"/>
          </p:cNvCxnSpPr>
          <p:nvPr/>
        </p:nvCxnSpPr>
        <p:spPr bwMode="auto">
          <a:xfrm flipV="1">
            <a:off x="4724400" y="3659188"/>
            <a:ext cx="1066800" cy="3794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9" name="Straight Arrow Connector 93"/>
          <p:cNvCxnSpPr>
            <a:cxnSpLocks noChangeShapeType="1"/>
            <a:stCxn id="28705" idx="3"/>
            <a:endCxn id="28692" idx="2"/>
          </p:cNvCxnSpPr>
          <p:nvPr/>
        </p:nvCxnSpPr>
        <p:spPr bwMode="auto">
          <a:xfrm>
            <a:off x="4724400" y="4038600"/>
            <a:ext cx="1066800" cy="37941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0" name="Curved Connector 98"/>
          <p:cNvCxnSpPr>
            <a:cxnSpLocks noChangeShapeType="1"/>
            <a:stCxn id="28703" idx="3"/>
            <a:endCxn id="28690" idx="1"/>
          </p:cNvCxnSpPr>
          <p:nvPr/>
        </p:nvCxnSpPr>
        <p:spPr bwMode="auto">
          <a:xfrm>
            <a:off x="4724400" y="320040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1" name="Curved Connector 98"/>
          <p:cNvCxnSpPr>
            <a:cxnSpLocks noChangeShapeType="1"/>
          </p:cNvCxnSpPr>
          <p:nvPr/>
        </p:nvCxnSpPr>
        <p:spPr bwMode="auto">
          <a:xfrm>
            <a:off x="4724400" y="32004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2" name="Curved Connector 98"/>
          <p:cNvCxnSpPr>
            <a:cxnSpLocks noChangeShapeType="1"/>
            <a:stCxn id="28707" idx="3"/>
          </p:cNvCxnSpPr>
          <p:nvPr/>
        </p:nvCxnSpPr>
        <p:spPr bwMode="auto">
          <a:xfrm flipV="1">
            <a:off x="4724400" y="38100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3" name="Curved Connector 98"/>
          <p:cNvCxnSpPr>
            <a:cxnSpLocks noChangeShapeType="1"/>
            <a:stCxn id="28707" idx="3"/>
            <a:endCxn id="28692" idx="3"/>
          </p:cNvCxnSpPr>
          <p:nvPr/>
        </p:nvCxnSpPr>
        <p:spPr bwMode="auto">
          <a:xfrm flipV="1">
            <a:off x="4724400" y="457835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5" name="Straight Arrow Connector 120"/>
          <p:cNvCxnSpPr>
            <a:cxnSpLocks noChangeShapeType="1"/>
            <a:stCxn id="28696" idx="4"/>
            <a:endCxn id="28694" idx="0"/>
          </p:cNvCxnSpPr>
          <p:nvPr/>
        </p:nvCxnSpPr>
        <p:spPr bwMode="auto">
          <a:xfrm rot="5400000">
            <a:off x="4419601" y="1943100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7" name="Straight Arrow Connector 127"/>
          <p:cNvCxnSpPr>
            <a:cxnSpLocks noChangeShapeType="1"/>
            <a:stCxn id="28694" idx="3"/>
          </p:cNvCxnSpPr>
          <p:nvPr/>
        </p:nvCxnSpPr>
        <p:spPr bwMode="auto">
          <a:xfrm rot="5400000">
            <a:off x="3532981" y="2343944"/>
            <a:ext cx="600075" cy="96043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8" name="Straight Arrow Connector 133"/>
          <p:cNvCxnSpPr>
            <a:cxnSpLocks noChangeShapeType="1"/>
            <a:stCxn id="28694" idx="5"/>
          </p:cNvCxnSpPr>
          <p:nvPr/>
        </p:nvCxnSpPr>
        <p:spPr bwMode="auto">
          <a:xfrm rot="16200000" flipH="1">
            <a:off x="5010944" y="2420144"/>
            <a:ext cx="904875" cy="1112837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8730" name="TextBox 137"/>
          <p:cNvSpPr txBox="1">
            <a:spLocks noChangeArrowheads="1"/>
          </p:cNvSpPr>
          <p:nvPr/>
        </p:nvSpPr>
        <p:spPr bwMode="auto">
          <a:xfrm>
            <a:off x="4572000" y="1752600"/>
            <a:ext cx="8098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(1) </a:t>
            </a:r>
            <a:r>
              <a:rPr lang="en-US" sz="1100" b="0" dirty="0" smtClean="0">
                <a:solidFill>
                  <a:srgbClr val="FF0000"/>
                </a:solidFill>
              </a:rPr>
              <a:t>submit</a:t>
            </a:r>
            <a:endParaRPr lang="en-US" sz="1100" b="0" dirty="0">
              <a:solidFill>
                <a:srgbClr val="FF0000"/>
              </a:solidFill>
            </a:endParaRPr>
          </a:p>
        </p:txBody>
      </p:sp>
      <p:sp>
        <p:nvSpPr>
          <p:cNvPr id="28732" name="TextBox 139"/>
          <p:cNvSpPr txBox="1">
            <a:spLocks noChangeArrowheads="1"/>
          </p:cNvSpPr>
          <p:nvPr/>
        </p:nvSpPr>
        <p:spPr bwMode="auto">
          <a:xfrm>
            <a:off x="3352800" y="2633663"/>
            <a:ext cx="12731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28733" name="TextBox 140"/>
          <p:cNvSpPr txBox="1">
            <a:spLocks noChangeArrowheads="1"/>
          </p:cNvSpPr>
          <p:nvPr/>
        </p:nvSpPr>
        <p:spPr bwMode="auto">
          <a:xfrm>
            <a:off x="4742000" y="2633990"/>
            <a:ext cx="1430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28734" name="TextBox 141"/>
          <p:cNvSpPr txBox="1">
            <a:spLocks noChangeArrowheads="1"/>
          </p:cNvSpPr>
          <p:nvPr/>
        </p:nvSpPr>
        <p:spPr bwMode="auto">
          <a:xfrm>
            <a:off x="1990725" y="3657600"/>
            <a:ext cx="676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(3) read</a:t>
            </a:r>
          </a:p>
        </p:txBody>
      </p:sp>
      <p:sp>
        <p:nvSpPr>
          <p:cNvPr id="28735" name="TextBox 142"/>
          <p:cNvSpPr txBox="1">
            <a:spLocks noChangeArrowheads="1"/>
          </p:cNvSpPr>
          <p:nvPr/>
        </p:nvSpPr>
        <p:spPr bwMode="auto">
          <a:xfrm>
            <a:off x="3352800" y="3776663"/>
            <a:ext cx="1022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(4) local write</a:t>
            </a:r>
          </a:p>
        </p:txBody>
      </p:sp>
      <p:sp>
        <p:nvSpPr>
          <p:cNvPr id="28736" name="TextBox 143"/>
          <p:cNvSpPr txBox="1">
            <a:spLocks noChangeArrowheads="1"/>
          </p:cNvSpPr>
          <p:nvPr/>
        </p:nvSpPr>
        <p:spPr bwMode="auto">
          <a:xfrm>
            <a:off x="4562475" y="3505200"/>
            <a:ext cx="1152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(5) remote read</a:t>
            </a:r>
          </a:p>
        </p:txBody>
      </p:sp>
      <p:sp>
        <p:nvSpPr>
          <p:cNvPr id="28737" name="TextBox 144"/>
          <p:cNvSpPr txBox="1">
            <a:spLocks noChangeArrowheads="1"/>
          </p:cNvSpPr>
          <p:nvPr/>
        </p:nvSpPr>
        <p:spPr bwMode="auto">
          <a:xfrm>
            <a:off x="6623050" y="3395663"/>
            <a:ext cx="692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(6) write</a:t>
            </a:r>
          </a:p>
        </p:txBody>
      </p:sp>
      <p:sp>
        <p:nvSpPr>
          <p:cNvPr id="28738" name="TextBox 145"/>
          <p:cNvSpPr txBox="1">
            <a:spLocks noChangeArrowheads="1"/>
          </p:cNvSpPr>
          <p:nvPr/>
        </p:nvSpPr>
        <p:spPr bwMode="auto">
          <a:xfrm>
            <a:off x="1371600" y="5267325"/>
            <a:ext cx="620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39" name="TextBox 146"/>
          <p:cNvSpPr txBox="1">
            <a:spLocks noChangeArrowheads="1"/>
          </p:cNvSpPr>
          <p:nvPr/>
        </p:nvSpPr>
        <p:spPr bwMode="auto">
          <a:xfrm>
            <a:off x="2617788" y="5267325"/>
            <a:ext cx="70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Map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0" name="TextBox 147"/>
          <p:cNvSpPr txBox="1">
            <a:spLocks noChangeArrowheads="1"/>
          </p:cNvSpPr>
          <p:nvPr/>
        </p:nvSpPr>
        <p:spPr bwMode="auto">
          <a:xfrm>
            <a:off x="3754438" y="5267325"/>
            <a:ext cx="165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Intermediate files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(on local disk)</a:t>
            </a:r>
          </a:p>
        </p:txBody>
      </p:sp>
      <p:sp>
        <p:nvSpPr>
          <p:cNvPr id="28741" name="TextBox 148"/>
          <p:cNvSpPr txBox="1">
            <a:spLocks noChangeArrowheads="1"/>
          </p:cNvSpPr>
          <p:nvPr/>
        </p:nvSpPr>
        <p:spPr bwMode="auto">
          <a:xfrm>
            <a:off x="5934075" y="5267325"/>
            <a:ext cx="83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Reduce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2" name="TextBox 149"/>
          <p:cNvSpPr txBox="1">
            <a:spLocks noChangeArrowheads="1"/>
          </p:cNvSpPr>
          <p:nvPr/>
        </p:nvSpPr>
        <p:spPr bwMode="auto">
          <a:xfrm>
            <a:off x="7315200" y="5267325"/>
            <a:ext cx="769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43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Adapted </a:t>
            </a:r>
            <a:r>
              <a:rPr lang="en-US" sz="1000" b="0" dirty="0">
                <a:solidFill>
                  <a:schemeClr val="bg1"/>
                </a:solidFill>
              </a:rPr>
              <a:t>from </a:t>
            </a:r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get data to the workers?</a:t>
            </a:r>
          </a:p>
        </p:txBody>
      </p:sp>
      <p:pic>
        <p:nvPicPr>
          <p:cNvPr id="31747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1404938" y="3929063"/>
            <a:ext cx="1755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 Nodes</a:t>
            </a:r>
          </a:p>
        </p:txBody>
      </p:sp>
      <p:pic>
        <p:nvPicPr>
          <p:cNvPr id="31752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3733800" y="2362200"/>
            <a:ext cx="1371600" cy="7239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733800" y="3352800"/>
            <a:ext cx="1219200" cy="6096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148263" y="1295400"/>
            <a:ext cx="719137" cy="1828800"/>
            <a:chOff x="5105400" y="4114800"/>
            <a:chExt cx="719138" cy="1828800"/>
          </a:xfrm>
        </p:grpSpPr>
        <p:pic>
          <p:nvPicPr>
            <p:cNvPr id="3177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495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TextBox 7"/>
            <p:cNvSpPr txBox="1">
              <a:spLocks noChangeArrowheads="1"/>
            </p:cNvSpPr>
            <p:nvPr/>
          </p:nvSpPr>
          <p:spPr bwMode="auto">
            <a:xfrm>
              <a:off x="5175326" y="4114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NAS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05400" y="3200400"/>
            <a:ext cx="3657600" cy="3124200"/>
            <a:chOff x="5105400" y="3200400"/>
            <a:chExt cx="3657600" cy="3124200"/>
          </a:xfrm>
        </p:grpSpPr>
        <p:pic>
          <p:nvPicPr>
            <p:cNvPr id="31760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3810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77062" y="4876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3862" y="38862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3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29462" y="32004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38862" y="3429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765" name="Straight Arrow Connector 25"/>
            <p:cNvCxnSpPr>
              <a:cxnSpLocks noChangeShapeType="1"/>
            </p:cNvCxnSpPr>
            <p:nvPr/>
          </p:nvCxnSpPr>
          <p:spPr bwMode="auto">
            <a:xfrm>
              <a:off x="5791200" y="4686300"/>
              <a:ext cx="1143000" cy="6477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6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5867400" y="4267200"/>
              <a:ext cx="3048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7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6896100" y="4457700"/>
              <a:ext cx="6096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8" name="Straight Arrow Connector 34"/>
            <p:cNvCxnSpPr>
              <a:cxnSpLocks noChangeShapeType="1"/>
            </p:cNvCxnSpPr>
            <p:nvPr/>
          </p:nvCxnSpPr>
          <p:spPr bwMode="auto">
            <a:xfrm>
              <a:off x="5824538" y="4533900"/>
              <a:ext cx="2219324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9" name="Straight Arrow Connector 36"/>
            <p:cNvCxnSpPr>
              <a:cxnSpLocks noChangeShapeType="1"/>
            </p:cNvCxnSpPr>
            <p:nvPr/>
          </p:nvCxnSpPr>
          <p:spPr bwMode="auto">
            <a:xfrm flipV="1">
              <a:off x="7772400" y="4953000"/>
              <a:ext cx="457200" cy="3810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770" name="TextBox 7"/>
            <p:cNvSpPr txBox="1">
              <a:spLocks noChangeArrowheads="1"/>
            </p:cNvSpPr>
            <p:nvPr/>
          </p:nvSpPr>
          <p:spPr bwMode="auto">
            <a:xfrm>
              <a:off x="5181600" y="3395246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SAN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9600" y="5572125"/>
            <a:ext cx="458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What’s the problem here?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File System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move data to workers… move workers to the data!</a:t>
            </a:r>
          </a:p>
          <a:p>
            <a:pPr lvl="1"/>
            <a:r>
              <a:rPr lang="en-US" dirty="0" smtClean="0"/>
              <a:t>Store data on the local disks of nodes in the cluster</a:t>
            </a:r>
          </a:p>
          <a:p>
            <a:pPr lvl="1"/>
            <a:r>
              <a:rPr lang="en-US" dirty="0" smtClean="0"/>
              <a:t>Start up the workers on the node that has the data local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Not enough RAM to hold all the data in memory</a:t>
            </a:r>
          </a:p>
          <a:p>
            <a:pPr lvl="1"/>
            <a:r>
              <a:rPr lang="en-US" dirty="0" smtClean="0"/>
              <a:t>Disk access is slow, but disk throughput is reasonable</a:t>
            </a:r>
          </a:p>
          <a:p>
            <a:r>
              <a:rPr lang="en-US" dirty="0" smtClean="0"/>
              <a:t>A distributed file system is the answer</a:t>
            </a:r>
          </a:p>
          <a:p>
            <a:pPr lvl="1"/>
            <a:r>
              <a:rPr lang="en-US" dirty="0" smtClean="0"/>
              <a:t>GFS (Google File System) for Google’s MapReduce</a:t>
            </a:r>
          </a:p>
          <a:p>
            <a:pPr lvl="1"/>
            <a:r>
              <a:rPr lang="en-US" dirty="0" smtClean="0"/>
              <a:t>HDFS (Hadoop Distributed File System) for Hadoop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GFS: Assumptions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Commodity hardware over “exotic” hardware</a:t>
            </a:r>
          </a:p>
          <a:p>
            <a:pPr lvl="1"/>
            <a:r>
              <a:rPr lang="en-GB" dirty="0" smtClean="0"/>
              <a:t>Scale “out”, not “up”</a:t>
            </a:r>
          </a:p>
          <a:p>
            <a:r>
              <a:rPr lang="en-GB" dirty="0" smtClean="0"/>
              <a:t>High component failure rates</a:t>
            </a:r>
          </a:p>
          <a:p>
            <a:pPr lvl="1"/>
            <a:r>
              <a:rPr lang="en-GB" dirty="0" smtClean="0"/>
              <a:t>Inexpensive commodity components fail all the time</a:t>
            </a:r>
          </a:p>
          <a:p>
            <a:r>
              <a:rPr lang="en-GB" dirty="0" smtClean="0"/>
              <a:t>“Modest” number of huge files</a:t>
            </a:r>
          </a:p>
          <a:p>
            <a:pPr lvl="1"/>
            <a:r>
              <a:rPr lang="en-GB" dirty="0" smtClean="0"/>
              <a:t>Multi-gigabyte files are common, if not encouraged</a:t>
            </a:r>
          </a:p>
          <a:p>
            <a:r>
              <a:rPr lang="en-GB" dirty="0" smtClean="0"/>
              <a:t>Files are write-once, mostly appended to</a:t>
            </a:r>
          </a:p>
          <a:p>
            <a:pPr lvl="1"/>
            <a:r>
              <a:rPr lang="en-GB" dirty="0" smtClean="0"/>
              <a:t>Perhaps concurrently</a:t>
            </a:r>
          </a:p>
          <a:p>
            <a:r>
              <a:rPr lang="en-GB" dirty="0" smtClean="0"/>
              <a:t>Large streaming reads over random access</a:t>
            </a:r>
          </a:p>
          <a:p>
            <a:pPr lvl="1"/>
            <a:r>
              <a:rPr lang="en-GB" dirty="0" smtClean="0"/>
              <a:t>High sustained throughput over low latency</a:t>
            </a:r>
          </a:p>
        </p:txBody>
      </p:sp>
      <p:sp>
        <p:nvSpPr>
          <p:cNvPr id="33796" name="Text Box 16"/>
          <p:cNvSpPr txBox="1">
            <a:spLocks noChangeArrowheads="1"/>
          </p:cNvSpPr>
          <p:nvPr/>
        </p:nvSpPr>
        <p:spPr bwMode="auto">
          <a:xfrm>
            <a:off x="0" y="6611779"/>
            <a:ext cx="748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GFS slides adapted from material by </a:t>
            </a:r>
            <a:r>
              <a:rPr lang="da-DK" sz="1000" b="0" dirty="0" smtClean="0">
                <a:solidFill>
                  <a:schemeClr val="bg1"/>
                </a:solidFill>
              </a:rPr>
              <a:t>(Ghemawat et al., SOSP 2003)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GFS: Design Decisions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Files stored as chunks</a:t>
            </a:r>
          </a:p>
          <a:p>
            <a:pPr lvl="1"/>
            <a:r>
              <a:rPr lang="en-GB" dirty="0" smtClean="0"/>
              <a:t>Fixed size (64MB)</a:t>
            </a:r>
          </a:p>
          <a:p>
            <a:r>
              <a:rPr lang="en-GB" dirty="0" smtClean="0"/>
              <a:t>Reliability through replication</a:t>
            </a:r>
          </a:p>
          <a:p>
            <a:pPr lvl="1"/>
            <a:r>
              <a:rPr lang="en-GB" dirty="0" smtClean="0"/>
              <a:t>Each chunk replicated across 3+ </a:t>
            </a:r>
            <a:r>
              <a:rPr lang="en-GB" dirty="0" err="1" smtClean="0"/>
              <a:t>chunkservers</a:t>
            </a:r>
            <a:endParaRPr lang="en-GB" dirty="0" smtClean="0"/>
          </a:p>
          <a:p>
            <a:r>
              <a:rPr lang="en-GB" dirty="0" smtClean="0"/>
              <a:t>Single master to coordinate access, keep metadata</a:t>
            </a:r>
          </a:p>
          <a:p>
            <a:pPr lvl="1"/>
            <a:r>
              <a:rPr lang="en-GB" dirty="0" smtClean="0"/>
              <a:t>Simple centralized management</a:t>
            </a:r>
          </a:p>
          <a:p>
            <a:r>
              <a:rPr lang="en-GB" dirty="0" smtClean="0"/>
              <a:t>No data caching</a:t>
            </a:r>
          </a:p>
          <a:p>
            <a:pPr lvl="1"/>
            <a:r>
              <a:rPr lang="en-GB" dirty="0" smtClean="0"/>
              <a:t>Little benefit due to large datasets, streaming reads</a:t>
            </a:r>
          </a:p>
          <a:p>
            <a:r>
              <a:rPr lang="en-GB" dirty="0" smtClean="0"/>
              <a:t>Simplify the API</a:t>
            </a:r>
          </a:p>
          <a:p>
            <a:pPr lvl="1"/>
            <a:r>
              <a:rPr lang="en-GB" dirty="0" smtClean="0"/>
              <a:t>Push some of the issues onto the client (e.g., data layout)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877580"/>
            <a:ext cx="5715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HDFS = GFS clone (same basic ideas)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data?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processes 20 PB a day (2008)</a:t>
            </a:r>
          </a:p>
          <a:p>
            <a:r>
              <a:rPr lang="en-US" dirty="0" smtClean="0"/>
              <a:t>Wayback Machine has 3 PB + 100 TB/month (3/2009)</a:t>
            </a:r>
          </a:p>
          <a:p>
            <a:r>
              <a:rPr lang="en-US" dirty="0" smtClean="0"/>
              <a:t>Facebook has 2.5 PB of user data + 15 TB/day (4/2009) </a:t>
            </a:r>
          </a:p>
          <a:p>
            <a:r>
              <a:rPr lang="en-US" dirty="0" smtClean="0"/>
              <a:t>eBay has 6.5 PB of user data + 50 TB/day (5/2009)</a:t>
            </a:r>
          </a:p>
          <a:p>
            <a:r>
              <a:rPr lang="en-US" dirty="0" smtClean="0"/>
              <a:t>CERN’s LHC will generate 15 PB a year (??)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6" name="Picture 5" descr="bill_gates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324350"/>
            <a:ext cx="3140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4"/>
          <p:cNvSpPr>
            <a:spLocks noChangeArrowheads="1"/>
          </p:cNvSpPr>
          <p:nvPr/>
        </p:nvSpPr>
        <p:spPr bwMode="auto">
          <a:xfrm>
            <a:off x="4038600" y="4095750"/>
            <a:ext cx="2362200" cy="990600"/>
          </a:xfrm>
          <a:prstGeom prst="wedgeRoundRectCallout">
            <a:avLst>
              <a:gd name="adj1" fmla="val -76861"/>
              <a:gd name="adj2" fmla="val 5597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640K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ought to be enough for anybody.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GFS to HDFS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differences:</a:t>
            </a:r>
          </a:p>
          <a:p>
            <a:pPr lvl="1"/>
            <a:r>
              <a:rPr lang="en-US" dirty="0" smtClean="0"/>
              <a:t>GFS master = Hadoop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1"/>
            <a:r>
              <a:rPr lang="en-US" dirty="0" smtClean="0"/>
              <a:t>GFS </a:t>
            </a:r>
            <a:r>
              <a:rPr lang="en-US" dirty="0" err="1" smtClean="0"/>
              <a:t>chunkservers</a:t>
            </a:r>
            <a:r>
              <a:rPr lang="en-US" dirty="0" smtClean="0"/>
              <a:t> = Hadoop </a:t>
            </a:r>
            <a:r>
              <a:rPr lang="en-US" dirty="0" err="1" smtClean="0"/>
              <a:t>datanodes</a:t>
            </a:r>
            <a:endParaRPr lang="en-US" dirty="0" smtClean="0"/>
          </a:p>
          <a:p>
            <a:r>
              <a:rPr lang="en-US" dirty="0" smtClean="0"/>
              <a:t>Functional differences:</a:t>
            </a:r>
          </a:p>
          <a:p>
            <a:pPr lvl="1"/>
            <a:r>
              <a:rPr lang="en-US" dirty="0" smtClean="0"/>
              <a:t>No file appends in HDFS (planned feature)</a:t>
            </a:r>
          </a:p>
          <a:p>
            <a:pPr lvl="1"/>
            <a:r>
              <a:rPr lang="en-US" dirty="0" smtClean="0"/>
              <a:t>HDFS performance is (likely) slower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877580"/>
            <a:ext cx="8018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the most part, we’ll use the Hadoop terminology…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0" y="6611938"/>
            <a:ext cx="27414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Adapted </a:t>
            </a:r>
            <a:r>
              <a:rPr lang="en-US" sz="1000" b="0" dirty="0">
                <a:solidFill>
                  <a:schemeClr val="bg1"/>
                </a:solidFill>
              </a:rPr>
              <a:t>from </a:t>
            </a:r>
            <a:r>
              <a:rPr lang="en-US" sz="1000" b="0" dirty="0" smtClean="0">
                <a:solidFill>
                  <a:schemeClr val="bg1"/>
                </a:solidFill>
              </a:rPr>
              <a:t>(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>
                <a:solidFill>
                  <a:schemeClr val="bg1"/>
                </a:solidFill>
              </a:rPr>
              <a:t>et </a:t>
            </a:r>
            <a:r>
              <a:rPr lang="en-US" sz="1000" b="0" dirty="0" smtClean="0">
                <a:solidFill>
                  <a:schemeClr val="bg1"/>
                </a:solidFill>
              </a:rPr>
              <a:t>al., SOSP </a:t>
            </a:r>
            <a:r>
              <a:rPr lang="en-US" sz="1000" b="0" dirty="0">
                <a:solidFill>
                  <a:schemeClr val="bg1"/>
                </a:solidFill>
              </a:rPr>
              <a:t>2003)</a:t>
            </a:r>
          </a:p>
        </p:txBody>
      </p:sp>
      <p:sp>
        <p:nvSpPr>
          <p:cNvPr id="113" name="Rectangle 6"/>
          <p:cNvSpPr>
            <a:spLocks noChangeArrowheads="1"/>
          </p:cNvSpPr>
          <p:nvPr/>
        </p:nvSpPr>
        <p:spPr bwMode="auto">
          <a:xfrm>
            <a:off x="1188720" y="2133600"/>
            <a:ext cx="109728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4" name="Straight Arrow Connector 53"/>
          <p:cNvCxnSpPr>
            <a:cxnSpLocks noChangeShapeType="1"/>
          </p:cNvCxnSpPr>
          <p:nvPr/>
        </p:nvCxnSpPr>
        <p:spPr bwMode="auto">
          <a:xfrm>
            <a:off x="2286000" y="251460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cxnSp>
        <p:nvCxnSpPr>
          <p:cNvPr id="115" name="Straight Arrow Connector 55"/>
          <p:cNvCxnSpPr>
            <a:cxnSpLocks noChangeShapeType="1"/>
          </p:cNvCxnSpPr>
          <p:nvPr/>
        </p:nvCxnSpPr>
        <p:spPr bwMode="auto">
          <a:xfrm rot="10800000">
            <a:off x="2286000" y="266700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16" name="TextBox 58"/>
          <p:cNvSpPr txBox="1">
            <a:spLocks noChangeArrowheads="1"/>
          </p:cNvSpPr>
          <p:nvPr/>
        </p:nvSpPr>
        <p:spPr bwMode="auto">
          <a:xfrm>
            <a:off x="2653514" y="2286000"/>
            <a:ext cx="1406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itchFamily="34" charset="0"/>
                <a:cs typeface="Arial" pitchFamily="34" charset="0"/>
              </a:rPr>
              <a:t>(file name, </a:t>
            </a:r>
            <a:r>
              <a:rPr lang="en-US" sz="1100" b="0" dirty="0" smtClean="0">
                <a:latin typeface="Arial" pitchFamily="34" charset="0"/>
                <a:cs typeface="Arial" pitchFamily="34" charset="0"/>
              </a:rPr>
              <a:t>block id)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59"/>
          <p:cNvSpPr txBox="1">
            <a:spLocks noChangeArrowheads="1"/>
          </p:cNvSpPr>
          <p:nvPr/>
        </p:nvSpPr>
        <p:spPr bwMode="auto">
          <a:xfrm>
            <a:off x="2501114" y="2667000"/>
            <a:ext cx="16898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(block id, block location)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69"/>
          <p:cNvSpPr txBox="1">
            <a:spLocks noChangeArrowheads="1"/>
          </p:cNvSpPr>
          <p:nvPr/>
        </p:nvSpPr>
        <p:spPr bwMode="auto">
          <a:xfrm>
            <a:off x="4686300" y="3581400"/>
            <a:ext cx="16802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instructions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100" b="0" dirty="0" smtClean="0">
                <a:latin typeface="Arial" pitchFamily="34" charset="0"/>
                <a:cs typeface="Arial" pitchFamily="34" charset="0"/>
              </a:rPr>
              <a:t>datanode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70"/>
          <p:cNvSpPr txBox="1">
            <a:spLocks noChangeArrowheads="1"/>
          </p:cNvSpPr>
          <p:nvPr/>
        </p:nvSpPr>
        <p:spPr bwMode="auto">
          <a:xfrm>
            <a:off x="5589589" y="3962400"/>
            <a:ext cx="11160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datanode state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Straight Arrow Connector 71"/>
          <p:cNvCxnSpPr>
            <a:cxnSpLocks noChangeShapeType="1"/>
          </p:cNvCxnSpPr>
          <p:nvPr/>
        </p:nvCxnSpPr>
        <p:spPr bwMode="auto">
          <a:xfrm>
            <a:off x="1981200" y="4343400"/>
            <a:ext cx="2362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21" name="TextBox 72"/>
          <p:cNvSpPr txBox="1">
            <a:spLocks noChangeArrowheads="1"/>
          </p:cNvSpPr>
          <p:nvPr/>
        </p:nvSpPr>
        <p:spPr bwMode="auto">
          <a:xfrm>
            <a:off x="2362200" y="4081463"/>
            <a:ext cx="1499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(block id,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byte range)</a:t>
            </a:r>
          </a:p>
        </p:txBody>
      </p:sp>
      <p:cxnSp>
        <p:nvCxnSpPr>
          <p:cNvPr id="122" name="Straight Arrow Connector 73"/>
          <p:cNvCxnSpPr>
            <a:cxnSpLocks noChangeShapeType="1"/>
          </p:cNvCxnSpPr>
          <p:nvPr/>
        </p:nvCxnSpPr>
        <p:spPr bwMode="auto">
          <a:xfrm rot="5400000" flipH="1" flipV="1">
            <a:off x="1181894" y="3542506"/>
            <a:ext cx="1600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23" name="Shape 79"/>
          <p:cNvCxnSpPr>
            <a:cxnSpLocks noChangeShapeType="1"/>
          </p:cNvCxnSpPr>
          <p:nvPr/>
        </p:nvCxnSpPr>
        <p:spPr bwMode="auto">
          <a:xfrm rot="10800000">
            <a:off x="1524000" y="2743200"/>
            <a:ext cx="2819400" cy="1752600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4" name="TextBox 84"/>
          <p:cNvSpPr txBox="1">
            <a:spLocks noChangeArrowheads="1"/>
          </p:cNvSpPr>
          <p:nvPr/>
        </p:nvSpPr>
        <p:spPr bwMode="auto">
          <a:xfrm>
            <a:off x="2362200" y="4495800"/>
            <a:ext cx="8274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block data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6"/>
          <p:cNvSpPr>
            <a:spLocks noChangeArrowheads="1"/>
          </p:cNvSpPr>
          <p:nvPr/>
        </p:nvSpPr>
        <p:spPr bwMode="auto">
          <a:xfrm>
            <a:off x="4343400" y="1828800"/>
            <a:ext cx="3124200" cy="1752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343400" y="1828800"/>
            <a:ext cx="3124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343400" y="3581400"/>
            <a:ext cx="1676400" cy="1707596"/>
            <a:chOff x="1828800" y="4572000"/>
            <a:chExt cx="1676400" cy="1707596"/>
          </a:xfrm>
        </p:grpSpPr>
        <p:grpSp>
          <p:nvGrpSpPr>
            <p:cNvPr id="128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31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2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34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5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36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39"/>
              <p:cNvCxnSpPr>
                <a:cxnSpLocks noChangeShapeType="1"/>
                <a:endCxn id="134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8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9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40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29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0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1" name="Group 140"/>
          <p:cNvGrpSpPr/>
          <p:nvPr/>
        </p:nvGrpSpPr>
        <p:grpSpPr>
          <a:xfrm>
            <a:off x="6477000" y="3581400"/>
            <a:ext cx="1676400" cy="1707596"/>
            <a:chOff x="1828800" y="4572000"/>
            <a:chExt cx="1676400" cy="1707596"/>
          </a:xfrm>
        </p:grpSpPr>
        <p:grpSp>
          <p:nvGrpSpPr>
            <p:cNvPr id="142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45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6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48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9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50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1" name="Straight Connector 39"/>
              <p:cNvCxnSpPr>
                <a:cxnSpLocks noChangeShapeType="1"/>
                <a:endCxn id="148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2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3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54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43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4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55" name="TextBox 9"/>
          <p:cNvSpPr txBox="1">
            <a:spLocks noChangeArrowheads="1"/>
          </p:cNvSpPr>
          <p:nvPr/>
        </p:nvSpPr>
        <p:spPr bwMode="auto">
          <a:xfrm>
            <a:off x="4648200" y="2359025"/>
            <a:ext cx="1266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 namespace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0"/>
          <p:cNvSpPr txBox="1">
            <a:spLocks noChangeArrowheads="1"/>
          </p:cNvSpPr>
          <p:nvPr/>
        </p:nvSpPr>
        <p:spPr bwMode="auto">
          <a:xfrm>
            <a:off x="6276975" y="2162175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</a:t>
            </a:r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/bar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7" name="Straight Connector 11"/>
          <p:cNvCxnSpPr>
            <a:cxnSpLocks noChangeShapeType="1"/>
          </p:cNvCxnSpPr>
          <p:nvPr/>
        </p:nvCxnSpPr>
        <p:spPr bwMode="auto">
          <a:xfrm rot="5400000">
            <a:off x="4949826" y="2640012"/>
            <a:ext cx="411162" cy="40481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8" name="Straight Connector 12"/>
          <p:cNvCxnSpPr>
            <a:cxnSpLocks noChangeShapeType="1"/>
          </p:cNvCxnSpPr>
          <p:nvPr/>
        </p:nvCxnSpPr>
        <p:spPr bwMode="auto">
          <a:xfrm rot="16200000" flipH="1">
            <a:off x="5362576" y="2625725"/>
            <a:ext cx="258762" cy="28098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9" name="Straight Connector 13"/>
          <p:cNvCxnSpPr>
            <a:cxnSpLocks noChangeShapeType="1"/>
          </p:cNvCxnSpPr>
          <p:nvPr/>
        </p:nvCxnSpPr>
        <p:spPr bwMode="auto">
          <a:xfrm rot="16200000" flipH="1">
            <a:off x="5295900" y="323850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0" name="Straight Connector 14"/>
          <p:cNvCxnSpPr>
            <a:cxnSpLocks noChangeShapeType="1"/>
          </p:cNvCxnSpPr>
          <p:nvPr/>
        </p:nvCxnSpPr>
        <p:spPr bwMode="auto">
          <a:xfrm rot="10800000" flipV="1">
            <a:off x="5181600" y="3124200"/>
            <a:ext cx="228600" cy="228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1" name="Straight Connector 15"/>
          <p:cNvCxnSpPr>
            <a:cxnSpLocks noChangeShapeType="1"/>
          </p:cNvCxnSpPr>
          <p:nvPr/>
        </p:nvCxnSpPr>
        <p:spPr bwMode="auto">
          <a:xfrm rot="16200000" flipH="1">
            <a:off x="5241925" y="275590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Straight Connector 16"/>
          <p:cNvCxnSpPr>
            <a:cxnSpLocks noChangeShapeType="1"/>
          </p:cNvCxnSpPr>
          <p:nvPr/>
        </p:nvCxnSpPr>
        <p:spPr bwMode="auto">
          <a:xfrm rot="16200000" flipH="1">
            <a:off x="5032375" y="2979738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3" name="Rectangle 21"/>
          <p:cNvSpPr>
            <a:spLocks noChangeArrowheads="1"/>
          </p:cNvSpPr>
          <p:nvPr/>
        </p:nvSpPr>
        <p:spPr bwMode="auto">
          <a:xfrm>
            <a:off x="6400800" y="24384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block 3df2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4" name="Straight Connector 26"/>
          <p:cNvCxnSpPr>
            <a:cxnSpLocks noChangeShapeType="1"/>
          </p:cNvCxnSpPr>
          <p:nvPr/>
        </p:nvCxnSpPr>
        <p:spPr bwMode="auto">
          <a:xfrm>
            <a:off x="5141913" y="2865438"/>
            <a:ext cx="533400" cy="48736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5" name="Shape 29"/>
          <p:cNvCxnSpPr>
            <a:cxnSpLocks noChangeShapeType="1"/>
            <a:endCxn id="156" idx="1"/>
          </p:cNvCxnSpPr>
          <p:nvPr/>
        </p:nvCxnSpPr>
        <p:spPr bwMode="auto">
          <a:xfrm flipV="1">
            <a:off x="5686425" y="2300288"/>
            <a:ext cx="590550" cy="101441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sm" len="sm"/>
          </a:ln>
        </p:spPr>
      </p:cxn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188720" y="2133600"/>
            <a:ext cx="109728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Application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35"/>
          <p:cNvSpPr>
            <a:spLocks noChangeArrowheads="1"/>
          </p:cNvSpPr>
          <p:nvPr/>
        </p:nvSpPr>
        <p:spPr bwMode="auto">
          <a:xfrm>
            <a:off x="1188720" y="2438400"/>
            <a:ext cx="109728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Client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21"/>
          <p:cNvSpPr>
            <a:spLocks noChangeArrowheads="1"/>
          </p:cNvSpPr>
          <p:nvPr/>
        </p:nvSpPr>
        <p:spPr bwMode="auto">
          <a:xfrm>
            <a:off x="6400800" y="26670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Rectangle 21"/>
          <p:cNvSpPr>
            <a:spLocks noChangeArrowheads="1"/>
          </p:cNvSpPr>
          <p:nvPr/>
        </p:nvSpPr>
        <p:spPr bwMode="auto">
          <a:xfrm>
            <a:off x="6400800" y="28956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Rectangle 21"/>
          <p:cNvSpPr>
            <a:spLocks noChangeArrowheads="1"/>
          </p:cNvSpPr>
          <p:nvPr/>
        </p:nvSpPr>
        <p:spPr bwMode="auto">
          <a:xfrm>
            <a:off x="6400800" y="31242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Title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Architecture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Namenode</a:t>
            </a:r>
            <a:r>
              <a:rPr lang="en-GB" dirty="0" smtClean="0"/>
              <a:t> Responsibilities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Managing the file system namespace:</a:t>
            </a:r>
          </a:p>
          <a:p>
            <a:pPr lvl="1"/>
            <a:r>
              <a:rPr lang="en-GB" dirty="0" smtClean="0"/>
              <a:t>Holds file/directory structure, metadata, file-to-block mapping, access permissions, etc.</a:t>
            </a:r>
          </a:p>
          <a:p>
            <a:r>
              <a:rPr lang="en-GB" dirty="0" smtClean="0"/>
              <a:t>Coordinating file operations:</a:t>
            </a:r>
          </a:p>
          <a:p>
            <a:pPr lvl="1"/>
            <a:r>
              <a:rPr lang="en-GB" dirty="0" smtClean="0"/>
              <a:t>Directs clients to </a:t>
            </a:r>
            <a:r>
              <a:rPr lang="en-GB" dirty="0" err="1" smtClean="0"/>
              <a:t>datanodes</a:t>
            </a:r>
            <a:r>
              <a:rPr lang="en-GB" dirty="0" smtClean="0"/>
              <a:t> for reads and writes</a:t>
            </a:r>
          </a:p>
          <a:p>
            <a:pPr lvl="1"/>
            <a:r>
              <a:rPr lang="en-GB" dirty="0" smtClean="0"/>
              <a:t>No data is moved through the </a:t>
            </a:r>
            <a:r>
              <a:rPr lang="en-GB" dirty="0" err="1" smtClean="0"/>
              <a:t>namenode</a:t>
            </a:r>
            <a:endParaRPr lang="en-GB" dirty="0" smtClean="0"/>
          </a:p>
          <a:p>
            <a:r>
              <a:rPr lang="en-GB" dirty="0" smtClean="0"/>
              <a:t>Maintaining overall health:</a:t>
            </a:r>
          </a:p>
          <a:p>
            <a:pPr lvl="1"/>
            <a:r>
              <a:rPr lang="en-GB" dirty="0" smtClean="0"/>
              <a:t>Periodic communication with the </a:t>
            </a:r>
            <a:r>
              <a:rPr lang="en-GB" dirty="0" err="1" smtClean="0"/>
              <a:t>datanodes</a:t>
            </a:r>
            <a:endParaRPr lang="en-GB" dirty="0" smtClean="0"/>
          </a:p>
          <a:p>
            <a:pPr lvl="1"/>
            <a:r>
              <a:rPr lang="en-GB" dirty="0" smtClean="0"/>
              <a:t>Block re-replication and rebalancing</a:t>
            </a:r>
          </a:p>
          <a:p>
            <a:pPr lvl="1"/>
            <a:r>
              <a:rPr lang="en-GB" dirty="0" smtClean="0"/>
              <a:t>Garbage collection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together…</a:t>
            </a:r>
            <a:endParaRPr lang="en-US" dirty="0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7244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47244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5908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6576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7150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6002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3" name="Straight Arrow Connector 53"/>
          <p:cNvCxnSpPr>
            <a:cxnSpLocks noChangeShapeType="1"/>
            <a:stCxn id="107" idx="2"/>
            <a:endCxn id="70" idx="0"/>
          </p:cNvCxnSpPr>
          <p:nvPr/>
        </p:nvCxnSpPr>
        <p:spPr bwMode="auto">
          <a:xfrm rot="5400000">
            <a:off x="2514600" y="2819400"/>
            <a:ext cx="1143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53"/>
          <p:cNvCxnSpPr>
            <a:cxnSpLocks noChangeShapeType="1"/>
            <a:stCxn id="107" idx="2"/>
            <a:endCxn id="82" idx="0"/>
          </p:cNvCxnSpPr>
          <p:nvPr/>
        </p:nvCxnSpPr>
        <p:spPr bwMode="auto">
          <a:xfrm rot="16200000" flipH="1">
            <a:off x="3543300" y="2781300"/>
            <a:ext cx="1143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Arrow Connector 53"/>
          <p:cNvCxnSpPr>
            <a:cxnSpLocks noChangeShapeType="1"/>
            <a:stCxn id="107" idx="2"/>
            <a:endCxn id="94" idx="0"/>
          </p:cNvCxnSpPr>
          <p:nvPr/>
        </p:nvCxnSpPr>
        <p:spPr bwMode="auto">
          <a:xfrm rot="16200000" flipH="1">
            <a:off x="4572000" y="1752600"/>
            <a:ext cx="1143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53"/>
          <p:cNvCxnSpPr>
            <a:cxnSpLocks noChangeShapeType="1"/>
            <a:stCxn id="109" idx="2"/>
            <a:endCxn id="79" idx="0"/>
          </p:cNvCxnSpPr>
          <p:nvPr/>
        </p:nvCxnSpPr>
        <p:spPr bwMode="auto">
          <a:xfrm rot="5400000">
            <a:off x="3771900" y="1562100"/>
            <a:ext cx="762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53"/>
          <p:cNvCxnSpPr>
            <a:cxnSpLocks noChangeShapeType="1"/>
            <a:stCxn id="109" idx="2"/>
            <a:endCxn id="91" idx="0"/>
          </p:cNvCxnSpPr>
          <p:nvPr/>
        </p:nvCxnSpPr>
        <p:spPr bwMode="auto">
          <a:xfrm rot="5400000">
            <a:off x="4800600" y="2590800"/>
            <a:ext cx="762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53"/>
          <p:cNvCxnSpPr>
            <a:cxnSpLocks noChangeShapeType="1"/>
            <a:stCxn id="109" idx="2"/>
            <a:endCxn id="103" idx="0"/>
          </p:cNvCxnSpPr>
          <p:nvPr/>
        </p:nvCxnSpPr>
        <p:spPr bwMode="auto">
          <a:xfrm rot="16200000" flipH="1">
            <a:off x="5829300" y="2628900"/>
            <a:ext cx="762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526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526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7526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72" name="Flowchart: Magnetic Disk 36"/>
          <p:cNvSpPr>
            <a:spLocks noChangeArrowheads="1"/>
          </p:cNvSpPr>
          <p:nvPr/>
        </p:nvSpPr>
        <p:spPr bwMode="auto">
          <a:xfrm>
            <a:off x="20229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Flowchart: Magnetic Disk 37"/>
          <p:cNvSpPr>
            <a:spLocks noChangeArrowheads="1"/>
          </p:cNvSpPr>
          <p:nvPr/>
        </p:nvSpPr>
        <p:spPr bwMode="auto">
          <a:xfrm>
            <a:off x="2556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Straight Connector 38"/>
          <p:cNvCxnSpPr>
            <a:cxnSpLocks noChangeShapeType="1"/>
          </p:cNvCxnSpPr>
          <p:nvPr/>
        </p:nvCxnSpPr>
        <p:spPr bwMode="auto">
          <a:xfrm rot="5400000">
            <a:off x="17562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5" name="Straight Connector 39"/>
          <p:cNvCxnSpPr>
            <a:cxnSpLocks noChangeShapeType="1"/>
            <a:endCxn id="72" idx="2"/>
          </p:cNvCxnSpPr>
          <p:nvPr/>
        </p:nvCxnSpPr>
        <p:spPr bwMode="auto">
          <a:xfrm>
            <a:off x="18705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6" name="Straight Connector 40"/>
          <p:cNvCxnSpPr>
            <a:cxnSpLocks noChangeShapeType="1"/>
          </p:cNvCxnSpPr>
          <p:nvPr/>
        </p:nvCxnSpPr>
        <p:spPr bwMode="auto">
          <a:xfrm rot="5400000">
            <a:off x="22896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7" name="Straight Connector 41"/>
          <p:cNvCxnSpPr>
            <a:cxnSpLocks noChangeShapeType="1"/>
          </p:cNvCxnSpPr>
          <p:nvPr/>
        </p:nvCxnSpPr>
        <p:spPr bwMode="auto">
          <a:xfrm>
            <a:off x="24039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30135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7526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6002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8100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8100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38100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84" name="Flowchart: Magnetic Disk 36"/>
          <p:cNvSpPr>
            <a:spLocks noChangeArrowheads="1"/>
          </p:cNvSpPr>
          <p:nvPr/>
        </p:nvSpPr>
        <p:spPr bwMode="auto">
          <a:xfrm>
            <a:off x="4080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lowchart: Magnetic Disk 37"/>
          <p:cNvSpPr>
            <a:spLocks noChangeArrowheads="1"/>
          </p:cNvSpPr>
          <p:nvPr/>
        </p:nvSpPr>
        <p:spPr bwMode="auto">
          <a:xfrm>
            <a:off x="4613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Straight Connector 38"/>
          <p:cNvCxnSpPr>
            <a:cxnSpLocks noChangeShapeType="1"/>
          </p:cNvCxnSpPr>
          <p:nvPr/>
        </p:nvCxnSpPr>
        <p:spPr bwMode="auto">
          <a:xfrm rot="5400000">
            <a:off x="38136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7" name="Straight Connector 39"/>
          <p:cNvCxnSpPr>
            <a:cxnSpLocks noChangeShapeType="1"/>
            <a:endCxn id="84" idx="2"/>
          </p:cNvCxnSpPr>
          <p:nvPr/>
        </p:nvCxnSpPr>
        <p:spPr bwMode="auto">
          <a:xfrm>
            <a:off x="39279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8" name="Straight Connector 40"/>
          <p:cNvCxnSpPr>
            <a:cxnSpLocks noChangeShapeType="1"/>
          </p:cNvCxnSpPr>
          <p:nvPr/>
        </p:nvCxnSpPr>
        <p:spPr bwMode="auto">
          <a:xfrm rot="5400000">
            <a:off x="43470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9" name="Straight Connector 41"/>
          <p:cNvCxnSpPr>
            <a:cxnSpLocks noChangeShapeType="1"/>
          </p:cNvCxnSpPr>
          <p:nvPr/>
        </p:nvCxnSpPr>
        <p:spPr bwMode="auto">
          <a:xfrm>
            <a:off x="44613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90" name="TextBox 42"/>
          <p:cNvSpPr txBox="1">
            <a:spLocks noChangeArrowheads="1"/>
          </p:cNvSpPr>
          <p:nvPr/>
        </p:nvSpPr>
        <p:spPr bwMode="auto">
          <a:xfrm>
            <a:off x="50709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8100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6576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58674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8674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58674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96" name="Flowchart: Magnetic Disk 36"/>
          <p:cNvSpPr>
            <a:spLocks noChangeArrowheads="1"/>
          </p:cNvSpPr>
          <p:nvPr/>
        </p:nvSpPr>
        <p:spPr bwMode="auto">
          <a:xfrm>
            <a:off x="6137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Flowchart: Magnetic Disk 37"/>
          <p:cNvSpPr>
            <a:spLocks noChangeArrowheads="1"/>
          </p:cNvSpPr>
          <p:nvPr/>
        </p:nvSpPr>
        <p:spPr bwMode="auto">
          <a:xfrm>
            <a:off x="66711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8" name="Straight Connector 38"/>
          <p:cNvCxnSpPr>
            <a:cxnSpLocks noChangeShapeType="1"/>
          </p:cNvCxnSpPr>
          <p:nvPr/>
        </p:nvCxnSpPr>
        <p:spPr bwMode="auto">
          <a:xfrm rot="5400000">
            <a:off x="58710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99" name="Straight Connector 39"/>
          <p:cNvCxnSpPr>
            <a:cxnSpLocks noChangeShapeType="1"/>
            <a:endCxn id="96" idx="2"/>
          </p:cNvCxnSpPr>
          <p:nvPr/>
        </p:nvCxnSpPr>
        <p:spPr bwMode="auto">
          <a:xfrm>
            <a:off x="59853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0" name="Straight Connector 40"/>
          <p:cNvCxnSpPr>
            <a:cxnSpLocks noChangeShapeType="1"/>
          </p:cNvCxnSpPr>
          <p:nvPr/>
        </p:nvCxnSpPr>
        <p:spPr bwMode="auto">
          <a:xfrm rot="5400000">
            <a:off x="64044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1" name="Straight Connector 41"/>
          <p:cNvCxnSpPr>
            <a:cxnSpLocks noChangeShapeType="1"/>
          </p:cNvCxnSpPr>
          <p:nvPr/>
        </p:nvCxnSpPr>
        <p:spPr bwMode="auto">
          <a:xfrm>
            <a:off x="65187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71283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8674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7150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25908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25908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27432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47244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 submission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48768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large data?</a:t>
            </a:r>
          </a:p>
          <a:p>
            <a:r>
              <a:rPr lang="en-US" dirty="0" smtClean="0"/>
              <a:t>Cloud computing and MapReduce</a:t>
            </a:r>
          </a:p>
          <a:p>
            <a:r>
              <a:rPr lang="en-US" dirty="0" smtClean="0"/>
              <a:t>Large-data processing: “big ideas”</a:t>
            </a:r>
          </a:p>
          <a:p>
            <a:r>
              <a:rPr lang="en-US" dirty="0" smtClean="0"/>
              <a:t>What is MapReduce?</a:t>
            </a:r>
          </a:p>
          <a:p>
            <a:r>
              <a:rPr lang="en-US" dirty="0" smtClean="0"/>
              <a:t>Importance of the underlying distributed file system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</a:rPr>
              <a:t>Questions?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15119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/>
              <a:t>Photo credit: Jimmy Lin</a:t>
            </a:r>
            <a:endParaRPr lang="en-US" sz="1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hc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9144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 err="1" smtClean="0">
                <a:solidFill>
                  <a:schemeClr val="bg1"/>
                </a:solidFill>
              </a:rPr>
              <a:t>Maximilien</a:t>
            </a:r>
            <a:r>
              <a:rPr lang="en-US" sz="1000" b="0" dirty="0" smtClean="0">
                <a:solidFill>
                  <a:schemeClr val="bg1"/>
                </a:solidFill>
              </a:rPr>
              <a:t> Brice, © CERN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lh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250"/>
            <a:ext cx="91440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 err="1" smtClean="0">
                <a:solidFill>
                  <a:schemeClr val="bg1"/>
                </a:solidFill>
              </a:rPr>
              <a:t>Maximilien</a:t>
            </a:r>
            <a:r>
              <a:rPr lang="en-US" sz="1000" b="0" dirty="0" smtClean="0">
                <a:solidFill>
                  <a:schemeClr val="bg1"/>
                </a:solidFill>
              </a:rPr>
              <a:t> Brice, © CERN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data like more data!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506538"/>
            <a:ext cx="5181600" cy="5199062"/>
            <a:chOff x="864" y="1257"/>
            <a:chExt cx="3264" cy="3275"/>
          </a:xfrm>
        </p:grpSpPr>
        <p:pic>
          <p:nvPicPr>
            <p:cNvPr id="12298" name="Picture 4" descr="BankoBrillDataGrap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1257"/>
              <a:ext cx="2928" cy="274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9" name="Text Box 6"/>
            <p:cNvSpPr txBox="1">
              <a:spLocks noChangeArrowheads="1"/>
            </p:cNvSpPr>
            <p:nvPr/>
          </p:nvSpPr>
          <p:spPr bwMode="auto">
            <a:xfrm>
              <a:off x="864" y="4377"/>
              <a:ext cx="11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Banko</a:t>
              </a:r>
              <a:r>
                <a:rPr lang="en-US" sz="1000" b="0" dirty="0">
                  <a:solidFill>
                    <a:schemeClr val="bg1"/>
                  </a:solidFill>
                </a:rPr>
                <a:t> and Brill, ACL 2001)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905000"/>
            <a:ext cx="8705850" cy="4953000"/>
            <a:chOff x="0" y="1508"/>
            <a:chExt cx="5484" cy="3120"/>
          </a:xfrm>
        </p:grpSpPr>
        <p:pic>
          <p:nvPicPr>
            <p:cNvPr id="12296" name="Picture 5" descr="MT-LM-siz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508"/>
              <a:ext cx="3324" cy="23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0" y="4473"/>
              <a:ext cx="11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Brants</a:t>
              </a:r>
              <a:r>
                <a:rPr lang="en-US" sz="1000" b="0" dirty="0">
                  <a:solidFill>
                    <a:schemeClr val="bg1"/>
                  </a:solidFill>
                </a:rPr>
                <a:t> et al., EMNLP 2007)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7620000" y="4800600"/>
            <a:ext cx="1143000" cy="914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838200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s/knowledge/data/g;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8111" y="5867400"/>
            <a:ext cx="4147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get here if we’re not Google?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32421</TotalTime>
  <Words>2710</Words>
  <Application>Microsoft Office PowerPoint</Application>
  <PresentationFormat>On-screen Show (4:3)</PresentationFormat>
  <Paragraphs>647</Paragraphs>
  <Slides>65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Default Design</vt:lpstr>
      <vt:lpstr>Slide 1</vt:lpstr>
      <vt:lpstr>What is this course about?</vt:lpstr>
      <vt:lpstr>What is MapReduce?</vt:lpstr>
      <vt:lpstr>Why large data?</vt:lpstr>
      <vt:lpstr>Slide 5</vt:lpstr>
      <vt:lpstr>How much data?</vt:lpstr>
      <vt:lpstr>Slide 7</vt:lpstr>
      <vt:lpstr>Slide 8</vt:lpstr>
      <vt:lpstr>No data like more data!</vt:lpstr>
      <vt:lpstr>What to do with more data?</vt:lpstr>
      <vt:lpstr>What is cloud computing?</vt:lpstr>
      <vt:lpstr>The best thing since sliced bread?</vt:lpstr>
      <vt:lpstr>Rebranding of web 2.0</vt:lpstr>
      <vt:lpstr>Slide 14</vt:lpstr>
      <vt:lpstr>Utility Computing</vt:lpstr>
      <vt:lpstr>Enabling Technology: Virtualization</vt:lpstr>
      <vt:lpstr>Everything as a Service</vt:lpstr>
      <vt:lpstr>Who cares?</vt:lpstr>
      <vt:lpstr>Course Administrivia</vt:lpstr>
      <vt:lpstr>Course Pre-requisites</vt:lpstr>
      <vt:lpstr>This course is not for you…</vt:lpstr>
      <vt:lpstr>Course components</vt:lpstr>
      <vt:lpstr>Cloud Resources</vt:lpstr>
      <vt:lpstr>Important Aside</vt:lpstr>
      <vt:lpstr>Slide 25</vt:lpstr>
      <vt:lpstr>Hadoop Zen</vt:lpstr>
      <vt:lpstr>How do we scale up?</vt:lpstr>
      <vt:lpstr>Slide 28</vt:lpstr>
      <vt:lpstr>Divide and Conquer</vt:lpstr>
      <vt:lpstr>Parallelization Challenges</vt:lpstr>
      <vt:lpstr>Common Theme?</vt:lpstr>
      <vt:lpstr>Slide 32</vt:lpstr>
      <vt:lpstr>Managing Multiple Workers</vt:lpstr>
      <vt:lpstr>Current Tools</vt:lpstr>
      <vt:lpstr>Where the rubber meets the road</vt:lpstr>
      <vt:lpstr>Slide 36</vt:lpstr>
      <vt:lpstr>Slide 37</vt:lpstr>
      <vt:lpstr>Slide 38</vt:lpstr>
      <vt:lpstr>Slide 39</vt:lpstr>
      <vt:lpstr>What’s the point?</vt:lpstr>
      <vt:lpstr>“Big Ideas”</vt:lpstr>
      <vt:lpstr>MapReduce</vt:lpstr>
      <vt:lpstr>Typical Large-Data Problem</vt:lpstr>
      <vt:lpstr>Roots in Functional Programming</vt:lpstr>
      <vt:lpstr>MapReduce</vt:lpstr>
      <vt:lpstr>Slide 46</vt:lpstr>
      <vt:lpstr>MapReduce</vt:lpstr>
      <vt:lpstr>MapReduce “Runtime”</vt:lpstr>
      <vt:lpstr>MapReduce</vt:lpstr>
      <vt:lpstr>Slide 50</vt:lpstr>
      <vt:lpstr>Two more details…</vt:lpstr>
      <vt:lpstr>“Hello World”: Word Count</vt:lpstr>
      <vt:lpstr>MapReduce can refer to…</vt:lpstr>
      <vt:lpstr>MapReduce Implementations</vt:lpstr>
      <vt:lpstr>Slide 55</vt:lpstr>
      <vt:lpstr>How do we get data to the workers?</vt:lpstr>
      <vt:lpstr>Distributed File System</vt:lpstr>
      <vt:lpstr>GFS: Assumptions</vt:lpstr>
      <vt:lpstr>GFS: Design Decisions</vt:lpstr>
      <vt:lpstr>From GFS to HDFS</vt:lpstr>
      <vt:lpstr>HDFS Architecture</vt:lpstr>
      <vt:lpstr>Namenode Responsibilities</vt:lpstr>
      <vt:lpstr>Putting everything together…</vt:lpstr>
      <vt:lpstr>Recap</vt:lpstr>
      <vt:lpstr>Questions?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Jimmy Lin</cp:lastModifiedBy>
  <cp:revision>6668</cp:revision>
  <dcterms:created xsi:type="dcterms:W3CDTF">2009-04-21T05:05:25Z</dcterms:created>
  <dcterms:modified xsi:type="dcterms:W3CDTF">2010-01-27T16:55:41Z</dcterms:modified>
</cp:coreProperties>
</file>