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616" r:id="rId2"/>
    <p:sldId id="686" r:id="rId3"/>
    <p:sldId id="626" r:id="rId4"/>
    <p:sldId id="627" r:id="rId5"/>
    <p:sldId id="618" r:id="rId6"/>
    <p:sldId id="619" r:id="rId7"/>
    <p:sldId id="620" r:id="rId8"/>
    <p:sldId id="621" r:id="rId9"/>
    <p:sldId id="622" r:id="rId10"/>
    <p:sldId id="623" r:id="rId11"/>
    <p:sldId id="643" r:id="rId12"/>
    <p:sldId id="629" r:id="rId13"/>
    <p:sldId id="691" r:id="rId14"/>
    <p:sldId id="631" r:id="rId15"/>
    <p:sldId id="632" r:id="rId16"/>
    <p:sldId id="636" r:id="rId17"/>
    <p:sldId id="638" r:id="rId18"/>
    <p:sldId id="639" r:id="rId19"/>
    <p:sldId id="637" r:id="rId20"/>
    <p:sldId id="633" r:id="rId21"/>
    <p:sldId id="640" r:id="rId22"/>
    <p:sldId id="628" r:id="rId23"/>
    <p:sldId id="634" r:id="rId24"/>
    <p:sldId id="648" r:id="rId25"/>
    <p:sldId id="644" r:id="rId26"/>
    <p:sldId id="645" r:id="rId27"/>
    <p:sldId id="646" r:id="rId28"/>
    <p:sldId id="647" r:id="rId29"/>
    <p:sldId id="649" r:id="rId30"/>
    <p:sldId id="650" r:id="rId31"/>
    <p:sldId id="642" r:id="rId32"/>
    <p:sldId id="667" r:id="rId33"/>
    <p:sldId id="653" r:id="rId34"/>
    <p:sldId id="662" r:id="rId35"/>
    <p:sldId id="657" r:id="rId36"/>
    <p:sldId id="664" r:id="rId37"/>
    <p:sldId id="665" r:id="rId38"/>
    <p:sldId id="689" r:id="rId39"/>
    <p:sldId id="690" r:id="rId40"/>
    <p:sldId id="688" r:id="rId41"/>
    <p:sldId id="658" r:id="rId42"/>
    <p:sldId id="659" r:id="rId43"/>
    <p:sldId id="661" r:id="rId44"/>
    <p:sldId id="669" r:id="rId45"/>
    <p:sldId id="670" r:id="rId46"/>
    <p:sldId id="684" r:id="rId47"/>
    <p:sldId id="668" r:id="rId48"/>
    <p:sldId id="666" r:id="rId49"/>
    <p:sldId id="652" r:id="rId50"/>
    <p:sldId id="671" r:id="rId51"/>
    <p:sldId id="672" r:id="rId52"/>
    <p:sldId id="674" r:id="rId53"/>
    <p:sldId id="675" r:id="rId54"/>
    <p:sldId id="676" r:id="rId55"/>
    <p:sldId id="677" r:id="rId56"/>
    <p:sldId id="681" r:id="rId57"/>
    <p:sldId id="683" r:id="rId58"/>
    <p:sldId id="685" r:id="rId59"/>
    <p:sldId id="687" r:id="rId60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1pPr>
    <a:lvl2pPr marL="45713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2pPr>
    <a:lvl3pPr marL="914259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3pPr>
    <a:lvl4pPr marL="137139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4pPr>
    <a:lvl5pPr marL="1828519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5pPr>
    <a:lvl6pPr marL="2285649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6pPr>
    <a:lvl7pPr marL="2742780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7pPr>
    <a:lvl8pPr marL="3199908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8pPr>
    <a:lvl9pPr marL="3657039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CC99"/>
    <a:srgbClr val="CCFF99"/>
    <a:srgbClr val="CC99FF"/>
    <a:srgbClr val="000066"/>
    <a:srgbClr val="996600"/>
    <a:srgbClr val="4D6997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4" autoAdjust="0"/>
    <p:restoredTop sz="75202" autoAdjust="0"/>
  </p:normalViewPr>
  <p:slideViewPr>
    <p:cSldViewPr>
      <p:cViewPr>
        <p:scale>
          <a:sx n="100" d="100"/>
          <a:sy n="100" d="100"/>
        </p:scale>
        <p:origin x="-528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782" y="-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1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algn="r"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6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1" y="9121776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algn="r"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D098A0DF-783C-49D9-9260-6806A799F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935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4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algn="r"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797425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59301"/>
            <a:ext cx="585311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9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4" y="9120189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algn="r"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A0D86A14-AC1F-4C9A-8DDE-CE6B11F31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7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1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25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39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51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64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0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08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3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D86A14-AC1F-4C9A-8DDE-CE6B11F3119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By the time it shuts down in 2011, the CERN collider should have amassed about 20 times as much data as it now has. (</a:t>
            </a:r>
            <a:r>
              <a:rPr lang="en-US" dirty="0" err="1" smtClean="0"/>
              <a:t>NYTimes</a:t>
            </a:r>
            <a:r>
              <a:rPr lang="en-US" dirty="0" smtClean="0"/>
              <a:t> article, “Trillions of Reasons to Be Excited”,</a:t>
            </a:r>
            <a:r>
              <a:rPr lang="en-US" baseline="0" dirty="0" smtClean="0"/>
              <a:t> 11/1/2010)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D86A14-AC1F-4C9A-8DDE-CE6B11F3119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By the time it shuts down in 2011, the CERN collider should have amassed about 20 times as much data as it now has. (</a:t>
            </a:r>
            <a:r>
              <a:rPr lang="en-US" dirty="0" err="1" smtClean="0"/>
              <a:t>NYTimes</a:t>
            </a:r>
            <a:r>
              <a:rPr lang="en-US" dirty="0" smtClean="0"/>
              <a:t> article, “Trillions of Reasons to Be Excited”,</a:t>
            </a:r>
            <a:r>
              <a:rPr lang="en-US" baseline="0" dirty="0" smtClean="0"/>
              <a:t> 11/1/2010)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D86A14-AC1F-4C9A-8DDE-CE6B11F3119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/>
              <a:t>1608 NGS Sequencers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5187DE6-4109-DB4E-8329-4EC76126797D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F3593648-B6B4-48DF-B44C-E3693731EC71}" type="slidenum">
              <a:rPr lang="en-GB" smtClean="0"/>
              <a:pPr defTabSz="963613"/>
              <a:t>53</a:t>
            </a:fld>
            <a:endParaRPr lang="en-GB" smtClean="0"/>
          </a:p>
        </p:txBody>
      </p:sp>
      <p:sp>
        <p:nvSpPr>
          <p:cNvPr id="107523" name="Text Box 1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657" tIns="48328" rIns="96657" bIns="48328" anchor="ctr"/>
          <a:lstStyle/>
          <a:p>
            <a:endParaRPr lang="en-US"/>
          </a:p>
        </p:txBody>
      </p:sp>
      <p:sp>
        <p:nvSpPr>
          <p:cNvPr id="107524" name="Rectangle 2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8350" cy="431958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1" y="1371600"/>
            <a:ext cx="6477000" cy="1752600"/>
          </a:xfrm>
        </p:spPr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1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895600"/>
            <a:ext cx="9144000" cy="1028700"/>
          </a:xfrm>
        </p:spPr>
        <p:txBody>
          <a:bodyPr/>
          <a:lstStyle>
            <a:lvl1pPr algn="ctr">
              <a:defRPr sz="4000" b="1">
                <a:latin typeface="Gill Sans"/>
                <a:cs typeface="Gill San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14300"/>
            <a:ext cx="86868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066800"/>
            <a:ext cx="8458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6" r:id="rId4"/>
    <p:sldLayoutId id="2147483653" r:id="rId5"/>
    <p:sldLayoutId id="2147483654" r:id="rId6"/>
    <p:sldLayoutId id="2147483657" r:id="rId7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baseline="0">
          <a:solidFill>
            <a:schemeClr val="bg1"/>
          </a:solidFill>
          <a:latin typeface="Gill Sans"/>
          <a:ea typeface="+mj-ea"/>
          <a:cs typeface="Gill San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9pPr>
    </p:titleStyle>
    <p:bodyStyle>
      <a:lvl1pPr marL="342848" indent="-342848" algn="l" rtl="0" eaLnBrk="0" fontAlgn="base" hangingPunct="0">
        <a:spcBef>
          <a:spcPct val="25000"/>
        </a:spcBef>
        <a:spcAft>
          <a:spcPct val="25000"/>
        </a:spcAft>
        <a:buClr>
          <a:srgbClr val="5675A9"/>
        </a:buClr>
        <a:buSzPct val="75000"/>
        <a:buFont typeface="Wingdings" charset="2"/>
        <a:buChar char="¢"/>
        <a:defRPr sz="2400" baseline="0">
          <a:solidFill>
            <a:schemeClr val="bg1"/>
          </a:solidFill>
          <a:latin typeface="Gill Sans"/>
          <a:ea typeface="+mn-ea"/>
          <a:cs typeface="Gill Sans"/>
        </a:defRPr>
      </a:lvl1pPr>
      <a:lvl2pPr marL="742836" indent="-285707" algn="l" rtl="0" eaLnBrk="0" fontAlgn="base" hangingPunct="0">
        <a:spcBef>
          <a:spcPct val="10000"/>
        </a:spcBef>
        <a:spcAft>
          <a:spcPct val="10000"/>
        </a:spcAft>
        <a:buClr>
          <a:srgbClr val="5675A9"/>
        </a:buClr>
        <a:buSzPct val="75000"/>
        <a:buFont typeface="Wingdings" charset="2"/>
        <a:buChar char="l"/>
        <a:defRPr sz="2000" baseline="0">
          <a:solidFill>
            <a:schemeClr val="bg1"/>
          </a:solidFill>
          <a:latin typeface="Gill Sans"/>
          <a:cs typeface="Gill Sans"/>
        </a:defRPr>
      </a:lvl2pPr>
      <a:lvl3pPr marL="1142824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800" baseline="0">
          <a:solidFill>
            <a:schemeClr val="bg1"/>
          </a:solidFill>
          <a:latin typeface="Gill Sans"/>
          <a:cs typeface="Gill Sans"/>
        </a:defRPr>
      </a:lvl3pPr>
      <a:lvl4pPr marL="1599954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600" baseline="0">
          <a:solidFill>
            <a:schemeClr val="bg1"/>
          </a:solidFill>
          <a:latin typeface="Gill Sans"/>
          <a:cs typeface="Gill Sans"/>
        </a:defRPr>
      </a:lvl4pPr>
      <a:lvl5pPr marL="2057085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600" baseline="0">
          <a:solidFill>
            <a:schemeClr val="bg1"/>
          </a:solidFill>
          <a:latin typeface="Gill Sans"/>
          <a:cs typeface="Gill Sans"/>
        </a:defRPr>
      </a:lvl5pPr>
      <a:lvl6pPr marL="2514215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6pPr>
      <a:lvl7pPr marL="2971344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7pPr>
      <a:lvl8pPr marL="3428475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8pPr>
      <a:lvl9pPr marL="3885603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jpeg"/><Relationship Id="rId1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png"/><Relationship Id="rId8" Type="http://schemas.openxmlformats.org/officeDocument/2006/relationships/image" Target="../media/image13.jpeg"/><Relationship Id="rId9" Type="http://schemas.openxmlformats.org/officeDocument/2006/relationships/image" Target="../media/image14.jpeg"/><Relationship Id="rId10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4"/>
          <p:cNvSpPr>
            <a:spLocks noChangeArrowheads="1"/>
          </p:cNvSpPr>
          <p:nvPr/>
        </p:nvSpPr>
        <p:spPr bwMode="auto">
          <a:xfrm>
            <a:off x="228600" y="1219200"/>
            <a:ext cx="8077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r" eaLnBrk="1" hangingPunct="1"/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INFM 603: Information Technology and Organizational Context</a:t>
            </a:r>
            <a:endParaRPr lang="en-US" sz="24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495800" y="3962400"/>
            <a:ext cx="4419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>
              <a:tabLst>
                <a:tab pos="2225675" algn="l"/>
              </a:tabLst>
            </a:pPr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Jimmy Lin</a:t>
            </a:r>
          </a:p>
          <a:p>
            <a:pPr>
              <a:tabLst>
                <a:tab pos="2225675" algn="l"/>
              </a:tabLst>
            </a:pPr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The </a:t>
            </a:r>
            <a:r>
              <a:rPr lang="en-US" sz="2400" b="0" dirty="0" err="1" smtClean="0">
                <a:solidFill>
                  <a:schemeClr val="bg1"/>
                </a:solidFill>
                <a:latin typeface="Gill Sans"/>
                <a:cs typeface="Gill Sans"/>
              </a:rPr>
              <a:t>iSchool</a:t>
            </a:r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/>
            </a:r>
            <a:b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University of Maryland</a:t>
            </a:r>
            <a:b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</a:br>
            <a:endParaRPr lang="en-US" sz="2400" b="0" dirty="0" smtClean="0">
              <a:solidFill>
                <a:schemeClr val="bg1"/>
              </a:solidFill>
              <a:latin typeface="Gill Sans"/>
              <a:cs typeface="Gill Sans"/>
            </a:endParaRPr>
          </a:p>
          <a:p>
            <a:pPr>
              <a:tabLst>
                <a:tab pos="2225675" algn="l"/>
              </a:tabLst>
            </a:pPr>
            <a:r>
              <a:rPr lang="en-US" sz="24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Wednesday, April 23, 2014</a:t>
            </a: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609600" y="1676400"/>
            <a:ext cx="8305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eaLnBrk="1" hangingPunct="1"/>
            <a:r>
              <a:rPr lang="en-US" sz="3600" smtClean="0">
                <a:solidFill>
                  <a:schemeClr val="bg1"/>
                </a:solidFill>
                <a:latin typeface="Gill Sans"/>
                <a:cs typeface="Gill Sans"/>
              </a:rPr>
              <a:t>Session </a:t>
            </a:r>
            <a:r>
              <a:rPr lang="en-US" sz="3600" smtClean="0">
                <a:solidFill>
                  <a:schemeClr val="bg1"/>
                </a:solidFill>
                <a:latin typeface="Gill Sans"/>
                <a:cs typeface="Gill Sans"/>
              </a:rPr>
              <a:t>12: </a:t>
            </a:r>
            <a:r>
              <a:rPr lang="en-US" sz="3600" dirty="0" smtClean="0">
                <a:solidFill>
                  <a:schemeClr val="bg1"/>
                </a:solidFill>
                <a:latin typeface="Gill Sans"/>
                <a:cs typeface="Gill Sans"/>
              </a:rPr>
              <a:t>Cloud Computing and Big Data</a:t>
            </a:r>
            <a:endParaRPr lang="en-US" sz="24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pic>
        <p:nvPicPr>
          <p:cNvPr id="7" name="Picture 6" descr="webglobelg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4114800"/>
            <a:ext cx="990600" cy="990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Everything as a Service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Utility computing = Infrastructure as a Service (</a:t>
            </a:r>
            <a:r>
              <a:rPr lang="en-US" dirty="0" err="1" smtClean="0"/>
              <a:t>IaaS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Why buy machines when you can rent them?</a:t>
            </a:r>
          </a:p>
          <a:p>
            <a:pPr lvl="1"/>
            <a:r>
              <a:rPr lang="en-US" dirty="0" smtClean="0"/>
              <a:t>Examples: Amazon’s EC2, </a:t>
            </a:r>
            <a:r>
              <a:rPr lang="en-US" dirty="0" err="1" smtClean="0"/>
              <a:t>Rackspace</a:t>
            </a:r>
            <a:endParaRPr lang="en-US" dirty="0" smtClean="0"/>
          </a:p>
          <a:p>
            <a:r>
              <a:rPr lang="en-US" dirty="0" smtClean="0"/>
              <a:t>Platform as a Service (</a:t>
            </a:r>
            <a:r>
              <a:rPr lang="en-US" dirty="0" err="1" smtClean="0"/>
              <a:t>PaaS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Give me nice API and take care of the maintenance, upgrades, …</a:t>
            </a:r>
          </a:p>
          <a:p>
            <a:pPr lvl="1"/>
            <a:r>
              <a:rPr lang="en-US" dirty="0" smtClean="0"/>
              <a:t>Example: Google App Engine</a:t>
            </a:r>
          </a:p>
          <a:p>
            <a:r>
              <a:rPr lang="en-US" dirty="0" smtClean="0"/>
              <a:t>Software as a Service (</a:t>
            </a:r>
            <a:r>
              <a:rPr lang="en-US" dirty="0" err="1" smtClean="0"/>
              <a:t>SaaS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Just run it for me!</a:t>
            </a:r>
          </a:p>
          <a:p>
            <a:pPr lvl="1"/>
            <a:r>
              <a:rPr lang="en-US" dirty="0" smtClean="0"/>
              <a:t>Example: Gmail, </a:t>
            </a:r>
            <a:r>
              <a:rPr lang="en-US" dirty="0" err="1" smtClean="0"/>
              <a:t>Salesforce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0234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Types of Clouds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Public clouds</a:t>
            </a:r>
          </a:p>
          <a:p>
            <a:r>
              <a:rPr lang="en-US" dirty="0" smtClean="0"/>
              <a:t>Private clouds</a:t>
            </a:r>
          </a:p>
          <a:p>
            <a:r>
              <a:rPr lang="en-US" dirty="0" smtClean="0"/>
              <a:t>Hybrid clouds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2589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00px-Hard_disk_platters_and_hea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49430" y="0"/>
            <a:ext cx="1029343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1000" y="5600700"/>
            <a:ext cx="8686800" cy="10287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Our World: Large Data		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(Hard disk drive)</a:t>
            </a:r>
          </a:p>
        </p:txBody>
      </p:sp>
    </p:spTree>
    <p:extLst>
      <p:ext uri="{BB962C8B-B14F-4D97-AF65-F5344CB8AC3E}">
        <p14:creationId xmlns:p14="http://schemas.microsoft.com/office/powerpoint/2010/main" val="37869475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53100"/>
            <a:ext cx="8686800" cy="1028700"/>
          </a:xfrm>
        </p:spPr>
        <p:txBody>
          <a:bodyPr/>
          <a:lstStyle/>
          <a:p>
            <a:pPr algn="r"/>
            <a:r>
              <a:rPr lang="en-US" dirty="0" smtClean="0"/>
              <a:t>How much data?</a:t>
            </a:r>
            <a:endParaRPr lang="en-US" dirty="0"/>
          </a:p>
        </p:txBody>
      </p:sp>
      <p:grpSp>
        <p:nvGrpSpPr>
          <p:cNvPr id="3" name="Group 24"/>
          <p:cNvGrpSpPr/>
          <p:nvPr/>
        </p:nvGrpSpPr>
        <p:grpSpPr>
          <a:xfrm>
            <a:off x="381000" y="1447800"/>
            <a:ext cx="4114800" cy="792956"/>
            <a:chOff x="381000" y="1673662"/>
            <a:chExt cx="4114800" cy="792956"/>
          </a:xfrm>
        </p:grpSpPr>
        <p:pic>
          <p:nvPicPr>
            <p:cNvPr id="4" name="Picture 3" descr="ebay-logo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1000" y="1673662"/>
              <a:ext cx="1905000" cy="79295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209800" y="1749862"/>
              <a:ext cx="2286000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0" dirty="0" smtClean="0">
                  <a:solidFill>
                    <a:srgbClr val="FF0000"/>
                  </a:solidFill>
                  <a:latin typeface="Gill Sans"/>
                  <a:cs typeface="Gill Sans"/>
                </a:rPr>
                <a:t>&gt;10 PB data, 75B DB calls per day (6/2012)</a:t>
              </a:r>
            </a:p>
          </p:txBody>
        </p:sp>
      </p:grpSp>
      <p:grpSp>
        <p:nvGrpSpPr>
          <p:cNvPr id="5" name="Group 23"/>
          <p:cNvGrpSpPr/>
          <p:nvPr/>
        </p:nvGrpSpPr>
        <p:grpSpPr>
          <a:xfrm>
            <a:off x="304800" y="76200"/>
            <a:ext cx="5257800" cy="1219200"/>
            <a:chOff x="304800" y="300335"/>
            <a:chExt cx="5257800" cy="1219200"/>
          </a:xfrm>
        </p:grpSpPr>
        <p:pic>
          <p:nvPicPr>
            <p:cNvPr id="8" name="Picture 7" descr="google-logo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4800" y="300335"/>
              <a:ext cx="2381364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2057400" y="934759"/>
              <a:ext cx="3505200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0" dirty="0" smtClean="0">
                  <a:solidFill>
                    <a:srgbClr val="FF6600"/>
                  </a:solidFill>
                  <a:latin typeface="Gill Sans"/>
                  <a:cs typeface="Gill Sans"/>
                </a:rPr>
                <a:t>processes 20 PB a day (2008)</a:t>
              </a:r>
            </a:p>
            <a:p>
              <a:r>
                <a:rPr lang="en-US" b="0" dirty="0" smtClean="0">
                  <a:solidFill>
                    <a:srgbClr val="FF6600"/>
                  </a:solidFill>
                  <a:latin typeface="Gill Sans"/>
                  <a:cs typeface="Gill Sans"/>
                </a:rPr>
                <a:t>crawls 20B web pages a day (2012)</a:t>
              </a:r>
            </a:p>
          </p:txBody>
        </p:sp>
      </p:grpSp>
      <p:grpSp>
        <p:nvGrpSpPr>
          <p:cNvPr id="7" name="Group 28"/>
          <p:cNvGrpSpPr/>
          <p:nvPr/>
        </p:nvGrpSpPr>
        <p:grpSpPr>
          <a:xfrm>
            <a:off x="228600" y="2362200"/>
            <a:ext cx="4572000" cy="838200"/>
            <a:chOff x="533400" y="3200400"/>
            <a:chExt cx="4572000" cy="838200"/>
          </a:xfrm>
        </p:grpSpPr>
        <p:pic>
          <p:nvPicPr>
            <p:cNvPr id="10" name="Picture 9" descr="facebook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77627" y="3200400"/>
              <a:ext cx="2227773" cy="8382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33400" y="3276600"/>
              <a:ext cx="2438400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0" dirty="0" smtClean="0">
                  <a:solidFill>
                    <a:srgbClr val="002060"/>
                  </a:solidFill>
                  <a:latin typeface="Gill Sans"/>
                  <a:cs typeface="Gill Sans"/>
                </a:rPr>
                <a:t>&gt;300 PB data (10/2013)</a:t>
              </a:r>
            </a:p>
            <a:p>
              <a:pPr algn="ctr"/>
              <a:r>
                <a:rPr lang="en-US" b="0" dirty="0" smtClean="0">
                  <a:solidFill>
                    <a:srgbClr val="002060"/>
                  </a:solidFill>
                  <a:latin typeface="Gill Sans"/>
                  <a:cs typeface="Gill Sans"/>
                </a:rPr>
                <a:t>+500 TB/day (8/2012)</a:t>
              </a:r>
            </a:p>
          </p:txBody>
        </p:sp>
      </p:grpSp>
      <p:grpSp>
        <p:nvGrpSpPr>
          <p:cNvPr id="14" name="Group 25"/>
          <p:cNvGrpSpPr/>
          <p:nvPr/>
        </p:nvGrpSpPr>
        <p:grpSpPr>
          <a:xfrm>
            <a:off x="5105400" y="1625600"/>
            <a:ext cx="3810000" cy="889000"/>
            <a:chOff x="4724400" y="1219200"/>
            <a:chExt cx="3810000" cy="889000"/>
          </a:xfrm>
        </p:grpSpPr>
        <p:pic>
          <p:nvPicPr>
            <p:cNvPr id="12" name="Picture 11" descr="Ia_logo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24400" y="1219200"/>
              <a:ext cx="1066800" cy="8890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5867400" y="1295400"/>
              <a:ext cx="2667000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0" dirty="0" err="1" smtClean="0">
                  <a:solidFill>
                    <a:schemeClr val="bg1"/>
                  </a:solidFill>
                  <a:latin typeface="Gill Sans"/>
                  <a:cs typeface="Gill Sans"/>
                </a:rPr>
                <a:t>Wayback</a:t>
              </a:r>
              <a:r>
                <a:rPr lang="en-US" b="0" dirty="0" smtClean="0">
                  <a:solidFill>
                    <a:schemeClr val="bg1"/>
                  </a:solidFill>
                  <a:latin typeface="Gill Sans"/>
                  <a:cs typeface="Gill Sans"/>
                </a:rPr>
                <a:t> Machine: 240B web pages archived, 5 PB (</a:t>
              </a:r>
              <a:r>
                <a:rPr lang="en-US" b="0" dirty="0">
                  <a:solidFill>
                    <a:schemeClr val="bg1"/>
                  </a:solidFill>
                  <a:latin typeface="Gill Sans"/>
                  <a:cs typeface="Gill Sans"/>
                </a:rPr>
                <a:t>1</a:t>
              </a:r>
              <a:r>
                <a:rPr lang="en-US" b="0" dirty="0" smtClean="0">
                  <a:solidFill>
                    <a:schemeClr val="bg1"/>
                  </a:solidFill>
                  <a:latin typeface="Gill Sans"/>
                  <a:cs typeface="Gill Sans"/>
                </a:rPr>
                <a:t>/2013)</a:t>
              </a:r>
            </a:p>
          </p:txBody>
        </p:sp>
      </p:grpSp>
      <p:grpSp>
        <p:nvGrpSpPr>
          <p:cNvPr id="15" name="Group 26"/>
          <p:cNvGrpSpPr/>
          <p:nvPr/>
        </p:nvGrpSpPr>
        <p:grpSpPr>
          <a:xfrm>
            <a:off x="5376083" y="2743200"/>
            <a:ext cx="3539317" cy="1524000"/>
            <a:chOff x="5358560" y="2286000"/>
            <a:chExt cx="3539317" cy="1524000"/>
          </a:xfrm>
        </p:grpSpPr>
        <p:pic>
          <p:nvPicPr>
            <p:cNvPr id="18" name="Picture 17" descr="200px-CERN_logo.svg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50669" y="2286000"/>
              <a:ext cx="1547208" cy="1524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5358560" y="2492514"/>
              <a:ext cx="1915909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b="0" dirty="0" smtClean="0">
                  <a:solidFill>
                    <a:srgbClr val="0070C0"/>
                  </a:solidFill>
                  <a:latin typeface="Gill Sans"/>
                  <a:cs typeface="Gill Sans"/>
                </a:rPr>
                <a:t>LHC: ~15 PB a year</a:t>
              </a:r>
              <a:br>
                <a:rPr lang="en-US" b="0" dirty="0" smtClean="0">
                  <a:solidFill>
                    <a:srgbClr val="0070C0"/>
                  </a:solidFill>
                  <a:latin typeface="Gill Sans"/>
                  <a:cs typeface="Gill Sans"/>
                </a:rPr>
              </a:br>
              <a:endParaRPr lang="en-US" b="0" dirty="0">
                <a:solidFill>
                  <a:srgbClr val="0070C0"/>
                </a:solidFill>
                <a:latin typeface="Gill Sans"/>
                <a:cs typeface="Gill Sans"/>
              </a:endParaRPr>
            </a:p>
          </p:txBody>
        </p:sp>
      </p:grpSp>
      <p:grpSp>
        <p:nvGrpSpPr>
          <p:cNvPr id="16" name="Group 27"/>
          <p:cNvGrpSpPr/>
          <p:nvPr/>
        </p:nvGrpSpPr>
        <p:grpSpPr>
          <a:xfrm>
            <a:off x="5335270" y="3581400"/>
            <a:ext cx="3407950" cy="1371600"/>
            <a:chOff x="5557417" y="3748444"/>
            <a:chExt cx="3407950" cy="1371600"/>
          </a:xfrm>
        </p:grpSpPr>
        <p:pic>
          <p:nvPicPr>
            <p:cNvPr id="13" name="Picture 12" descr="670px-Telescope_Render_4_Aug_no_back_copy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57417" y="3748444"/>
              <a:ext cx="1446530" cy="12954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7087229" y="4535268"/>
              <a:ext cx="1878138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0" dirty="0" smtClean="0">
                  <a:solidFill>
                    <a:schemeClr val="tx2">
                      <a:lumMod val="50000"/>
                    </a:schemeClr>
                  </a:solidFill>
                  <a:latin typeface="Gill Sans"/>
                  <a:cs typeface="Gill Sans"/>
                </a:rPr>
                <a:t>LSST: 6-10 PB a year </a:t>
              </a:r>
              <a:br>
                <a:rPr lang="en-US" b="0" dirty="0" smtClean="0">
                  <a:solidFill>
                    <a:schemeClr val="tx2">
                      <a:lumMod val="50000"/>
                    </a:schemeClr>
                  </a:solidFill>
                  <a:latin typeface="Gill Sans"/>
                  <a:cs typeface="Gill Sans"/>
                </a:rPr>
              </a:br>
              <a:r>
                <a:rPr lang="en-US" b="0" dirty="0" smtClean="0">
                  <a:solidFill>
                    <a:schemeClr val="tx2">
                      <a:lumMod val="50000"/>
                    </a:schemeClr>
                  </a:solidFill>
                  <a:latin typeface="Gill Sans"/>
                  <a:cs typeface="Gill Sans"/>
                </a:rPr>
                <a:t>(~2015)</a:t>
              </a:r>
              <a:endParaRPr lang="en-US" b="0" dirty="0">
                <a:solidFill>
                  <a:schemeClr val="tx2">
                    <a:lumMod val="50000"/>
                  </a:schemeClr>
                </a:solidFill>
                <a:latin typeface="Gill Sans"/>
                <a:cs typeface="Gill Sans"/>
              </a:endParaRPr>
            </a:p>
          </p:txBody>
        </p:sp>
      </p:grpSp>
      <p:pic>
        <p:nvPicPr>
          <p:cNvPr id="22" name="Picture 5" descr="bill_gates_01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" y="4648200"/>
            <a:ext cx="314007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ounded Rectangular Callout 4"/>
          <p:cNvSpPr>
            <a:spLocks noChangeArrowheads="1"/>
          </p:cNvSpPr>
          <p:nvPr/>
        </p:nvSpPr>
        <p:spPr bwMode="auto">
          <a:xfrm>
            <a:off x="2590800" y="4419600"/>
            <a:ext cx="2362200" cy="990600"/>
          </a:xfrm>
          <a:prstGeom prst="wedgeRoundRectCallout">
            <a:avLst>
              <a:gd name="adj1" fmla="val -76861"/>
              <a:gd name="adj2" fmla="val 55972"/>
              <a:gd name="adj3" fmla="val 16667"/>
            </a:avLst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000" b="0" dirty="0">
                <a:solidFill>
                  <a:srgbClr val="FF0000"/>
                </a:solidFill>
                <a:latin typeface="Gill Sans"/>
                <a:cs typeface="Gill Sans"/>
              </a:rPr>
              <a:t>640K</a:t>
            </a:r>
            <a:r>
              <a:rPr lang="en-US" sz="2000" b="0" dirty="0">
                <a:latin typeface="Gill Sans"/>
                <a:cs typeface="Gill Sans"/>
              </a:rPr>
              <a:t> </a:t>
            </a:r>
            <a:r>
              <a:rPr lang="en-US" sz="2000" b="0" dirty="0">
                <a:solidFill>
                  <a:schemeClr val="bg2"/>
                </a:solidFill>
                <a:latin typeface="Gill Sans"/>
                <a:cs typeface="Gill Sans"/>
              </a:rPr>
              <a:t>ought to be enough for anybody.</a:t>
            </a:r>
          </a:p>
        </p:txBody>
      </p:sp>
      <p:grpSp>
        <p:nvGrpSpPr>
          <p:cNvPr id="17" name="Group 29"/>
          <p:cNvGrpSpPr/>
          <p:nvPr/>
        </p:nvGrpSpPr>
        <p:grpSpPr>
          <a:xfrm>
            <a:off x="5181600" y="457200"/>
            <a:ext cx="3657600" cy="932022"/>
            <a:chOff x="5181600" y="439578"/>
            <a:chExt cx="3657600" cy="932022"/>
          </a:xfrm>
        </p:grpSpPr>
        <p:pic>
          <p:nvPicPr>
            <p:cNvPr id="25" name="Picture 24" descr="jpmc_logo.jp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81600" y="439578"/>
              <a:ext cx="3581400" cy="38100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6482966" y="786824"/>
              <a:ext cx="2356234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b="0" dirty="0" smtClean="0">
                  <a:solidFill>
                    <a:srgbClr val="0070C0"/>
                  </a:solidFill>
                  <a:latin typeface="Gill Sans"/>
                  <a:cs typeface="Gill Sans"/>
                </a:rPr>
                <a:t>150 PB on 50k+ servers </a:t>
              </a:r>
              <a:br>
                <a:rPr lang="en-US" b="0" dirty="0" smtClean="0">
                  <a:solidFill>
                    <a:srgbClr val="0070C0"/>
                  </a:solidFill>
                  <a:latin typeface="Gill Sans"/>
                  <a:cs typeface="Gill Sans"/>
                </a:rPr>
              </a:br>
              <a:r>
                <a:rPr lang="en-US" b="0" dirty="0" smtClean="0">
                  <a:solidFill>
                    <a:srgbClr val="0070C0"/>
                  </a:solidFill>
                  <a:latin typeface="Gill Sans"/>
                  <a:cs typeface="Gill Sans"/>
                </a:rPr>
                <a:t>running 15k apps (6/2011)</a:t>
              </a:r>
              <a:endParaRPr lang="en-US" b="0" dirty="0">
                <a:solidFill>
                  <a:srgbClr val="0070C0"/>
                </a:solidFill>
                <a:latin typeface="Gill Sans"/>
                <a:cs typeface="Gill Sans"/>
              </a:endParaRPr>
            </a:p>
          </p:txBody>
        </p:sp>
      </p:grpSp>
      <p:grpSp>
        <p:nvGrpSpPr>
          <p:cNvPr id="24" name="Group 28"/>
          <p:cNvGrpSpPr/>
          <p:nvPr/>
        </p:nvGrpSpPr>
        <p:grpSpPr>
          <a:xfrm>
            <a:off x="381000" y="3276600"/>
            <a:ext cx="5105400" cy="850900"/>
            <a:chOff x="381000" y="3429000"/>
            <a:chExt cx="5105400" cy="850900"/>
          </a:xfrm>
        </p:grpSpPr>
        <p:pic>
          <p:nvPicPr>
            <p:cNvPr id="27" name="Picture 26" descr="aws-logo-1.jp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1000" y="3429000"/>
              <a:ext cx="2092377" cy="850900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2438400" y="3588603"/>
              <a:ext cx="3048000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0" dirty="0" smtClean="0">
                  <a:solidFill>
                    <a:srgbClr val="FF6600"/>
                  </a:solidFill>
                  <a:latin typeface="Gill Sans"/>
                  <a:cs typeface="Gill Sans"/>
                </a:rPr>
                <a:t>S3: 1.1M request/second,</a:t>
              </a:r>
            </a:p>
            <a:p>
              <a:r>
                <a:rPr lang="en-US" b="0" dirty="0" smtClean="0">
                  <a:solidFill>
                    <a:srgbClr val="FF6600"/>
                  </a:solidFill>
                  <a:latin typeface="Gill Sans"/>
                  <a:cs typeface="Gill Sans"/>
                </a:rPr>
                <a:t>2T objects (4/2013)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446510" y="5057775"/>
            <a:ext cx="3367290" cy="885825"/>
            <a:chOff x="5446510" y="5105400"/>
            <a:chExt cx="3367290" cy="885825"/>
          </a:xfrm>
        </p:grpSpPr>
        <p:pic>
          <p:nvPicPr>
            <p:cNvPr id="29" name="Picture 28" descr="320px-SKA_overview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9000" y="5105400"/>
              <a:ext cx="1574800" cy="885825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5446510" y="5282624"/>
              <a:ext cx="1623562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b="0" dirty="0" smtClean="0">
                  <a:solidFill>
                    <a:schemeClr val="accent6">
                      <a:lumMod val="25000"/>
                    </a:schemeClr>
                  </a:solidFill>
                  <a:latin typeface="Gill Sans"/>
                  <a:cs typeface="Gill Sans"/>
                </a:rPr>
                <a:t>SKA: 0.3 – 1.5 EB </a:t>
              </a:r>
              <a:br>
                <a:rPr lang="en-US" b="0" dirty="0" smtClean="0">
                  <a:solidFill>
                    <a:schemeClr val="accent6">
                      <a:lumMod val="25000"/>
                    </a:schemeClr>
                  </a:solidFill>
                  <a:latin typeface="Gill Sans"/>
                  <a:cs typeface="Gill Sans"/>
                </a:rPr>
              </a:br>
              <a:r>
                <a:rPr lang="en-US" b="0" dirty="0" smtClean="0">
                  <a:solidFill>
                    <a:schemeClr val="accent6">
                      <a:lumMod val="25000"/>
                    </a:schemeClr>
                  </a:solidFill>
                  <a:latin typeface="Gill Sans"/>
                  <a:cs typeface="Gill Sans"/>
                </a:rPr>
                <a:t>per year (~2020)</a:t>
              </a:r>
              <a:endParaRPr lang="en-US" b="0" dirty="0">
                <a:solidFill>
                  <a:schemeClr val="accent6">
                    <a:lumMod val="25000"/>
                  </a:schemeClr>
                </a:solidFill>
                <a:latin typeface="Gill Sans"/>
                <a:cs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19514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2_0245ev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41546" y="0"/>
            <a:ext cx="17204946" cy="6858000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(Everest)</a:t>
            </a:r>
            <a:endParaRPr lang="en-US" sz="1000" b="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8600" y="4648200"/>
            <a:ext cx="4495800" cy="10287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Why large data?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876800" y="4648200"/>
            <a:ext cx="3429000" cy="6096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Science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876800" y="5181600"/>
            <a:ext cx="3429000" cy="6096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Engineering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876800" y="5715000"/>
            <a:ext cx="3429000" cy="6096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Commerce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458470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304800" y="4800600"/>
            <a:ext cx="4495800" cy="10287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Science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2000" y="5410200"/>
            <a:ext cx="7543800" cy="1143000"/>
          </a:xfrm>
          <a:prstGeom prst="rect">
            <a:avLst/>
          </a:prstGeom>
        </p:spPr>
        <p:txBody>
          <a:bodyPr/>
          <a:lstStyle/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  <a:buFont typeface="Wingdings" charset="2"/>
              <a:buChar char="¢"/>
            </a:pPr>
            <a:r>
              <a:rPr lang="en-US" sz="24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Emergence of the 4</a:t>
            </a:r>
            <a:r>
              <a:rPr lang="en-US" sz="2400" b="0" kern="0" baseline="30000" dirty="0" smtClean="0">
                <a:solidFill>
                  <a:schemeClr val="bg1"/>
                </a:solidFill>
                <a:latin typeface="Gill Sans"/>
                <a:cs typeface="Gill Sans"/>
              </a:rPr>
              <a:t>th</a:t>
            </a:r>
            <a:r>
              <a:rPr lang="en-US" sz="24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 Paradigm</a:t>
            </a:r>
          </a:p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  <a:buFont typeface="Wingdings" charset="2"/>
              <a:buChar char="¢"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"/>
                <a:cs typeface="Gill Sans"/>
              </a:rPr>
              <a:t>Data-intensive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"/>
                <a:cs typeface="Gill Sans"/>
              </a:rPr>
              <a:t> e-Science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"/>
              <a:cs typeface="Gill Sans"/>
            </a:endParaRPr>
          </a:p>
        </p:txBody>
      </p:sp>
      <p:pic>
        <p:nvPicPr>
          <p:cNvPr id="7" name="Picture 2" descr="lhc2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219200"/>
            <a:ext cx="9144000" cy="585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78180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000" b="0" dirty="0" err="1" smtClean="0">
                <a:solidFill>
                  <a:schemeClr val="bg1"/>
                </a:solidFill>
              </a:rPr>
              <a:t>Maximilien</a:t>
            </a:r>
            <a:r>
              <a:rPr lang="en-US" sz="1000" b="0" dirty="0" smtClean="0">
                <a:solidFill>
                  <a:schemeClr val="bg1"/>
                </a:solidFill>
              </a:rPr>
              <a:t> Brice, © CERN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2961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hc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0" y="-24630"/>
            <a:ext cx="10667999" cy="6907260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78180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000" b="0" dirty="0" err="1" smtClean="0">
                <a:solidFill>
                  <a:schemeClr val="bg1"/>
                </a:solidFill>
              </a:rPr>
              <a:t>Maximilien</a:t>
            </a:r>
            <a:r>
              <a:rPr lang="en-US" sz="1000" b="0" dirty="0" smtClean="0">
                <a:solidFill>
                  <a:schemeClr val="bg1"/>
                </a:solidFill>
              </a:rPr>
              <a:t> Brice, © CERN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5703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2743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smtClean="0">
                <a:solidFill>
                  <a:schemeClr val="bg1"/>
                </a:solidFill>
              </a:rPr>
              <a:t>Wikipedia (DNA)</a:t>
            </a:r>
            <a:endParaRPr lang="en-US" sz="1000" b="0" dirty="0">
              <a:solidFill>
                <a:schemeClr val="bg1"/>
              </a:solidFill>
            </a:endParaRPr>
          </a:p>
        </p:txBody>
      </p:sp>
      <p:pic>
        <p:nvPicPr>
          <p:cNvPr id="7" name="Picture 6" descr="Benzopyrene_DNA_adduct_1JD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0" y="0"/>
            <a:ext cx="495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433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Benzopyrene_DNA_adduct_1JD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676400"/>
            <a:ext cx="1871133" cy="2590800"/>
          </a:xfrm>
          <a:prstGeom prst="rect">
            <a:avLst/>
          </a:prstGeom>
        </p:spPr>
      </p:pic>
      <p:pic>
        <p:nvPicPr>
          <p:cNvPr id="3" name="Picture 8" descr="enlrg-figur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1000" y="2057400"/>
            <a:ext cx="21463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br" rotWithShape="0">
              <a:srgbClr val="808080">
                <a:alpha val="42999"/>
              </a:srgbClr>
            </a:outerShdw>
          </a:effectLst>
        </p:spPr>
      </p:pic>
      <p:sp>
        <p:nvSpPr>
          <p:cNvPr id="5" name="Right Arrow 4"/>
          <p:cNvSpPr>
            <a:spLocks noChangeArrowheads="1"/>
          </p:cNvSpPr>
          <p:nvPr/>
        </p:nvSpPr>
        <p:spPr bwMode="auto">
          <a:xfrm>
            <a:off x="2147888" y="2620963"/>
            <a:ext cx="595312" cy="593725"/>
          </a:xfrm>
          <a:prstGeom prst="rightArrow">
            <a:avLst>
              <a:gd name="adj1" fmla="val 50000"/>
              <a:gd name="adj2" fmla="val 50134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30913" y="1600200"/>
            <a:ext cx="2408288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CCCC</a:t>
            </a:r>
            <a:endParaRPr lang="en-US" sz="1100">
              <a:solidFill>
                <a:srgbClr val="FF6600"/>
              </a:solidFill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07113" y="1795463"/>
            <a:ext cx="229525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endParaRPr lang="en-US" sz="1100">
              <a:solidFill>
                <a:srgbClr val="FF6600"/>
              </a:solidFill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27738" y="2024063"/>
            <a:ext cx="2308620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CCCC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02313" y="2209800"/>
            <a:ext cx="2629803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CCCC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10275" y="2405063"/>
            <a:ext cx="1762021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endParaRPr lang="en-US" sz="1100">
              <a:solidFill>
                <a:srgbClr val="FF6600"/>
              </a:solidFill>
              <a:latin typeface="Gill Sans"/>
              <a:cs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35713" y="2590800"/>
            <a:ext cx="221928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endParaRPr lang="en-US" sz="1100">
              <a:solidFill>
                <a:srgbClr val="FF6600"/>
              </a:solidFill>
              <a:latin typeface="Gill Sans"/>
              <a:cs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10275" y="2798763"/>
            <a:ext cx="2629803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CCCC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59513" y="3001963"/>
            <a:ext cx="2629803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CCCC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91275" y="3230563"/>
            <a:ext cx="2403948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endParaRPr lang="en-US" sz="1100">
              <a:solidFill>
                <a:srgbClr val="FF6600"/>
              </a:solidFill>
              <a:latin typeface="Gill Sans"/>
              <a:cs typeface="Gill San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35713" y="3459163"/>
            <a:ext cx="2629803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CCCC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11913" y="3687763"/>
            <a:ext cx="2407943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endParaRPr lang="en-US" sz="1100">
              <a:solidFill>
                <a:srgbClr val="FF6600"/>
              </a:solidFill>
              <a:latin typeface="Gill Sans"/>
              <a:cs typeface="Gill San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10275" y="3883025"/>
            <a:ext cx="2512295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CCCC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851693" y="2305050"/>
            <a:ext cx="763588" cy="12001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en-US" sz="7200" dirty="0">
                <a:solidFill>
                  <a:srgbClr val="E6F3F6"/>
                </a:solidFill>
                <a:latin typeface="Gill Sans"/>
                <a:cs typeface="Gill Sans"/>
              </a:rPr>
              <a:t>?</a:t>
            </a:r>
          </a:p>
        </p:txBody>
      </p:sp>
      <p:sp>
        <p:nvSpPr>
          <p:cNvPr id="19" name="Right Arrow 18"/>
          <p:cNvSpPr>
            <a:spLocks noChangeArrowheads="1"/>
          </p:cNvSpPr>
          <p:nvPr/>
        </p:nvSpPr>
        <p:spPr bwMode="auto">
          <a:xfrm>
            <a:off x="5230813" y="2620963"/>
            <a:ext cx="593725" cy="593725"/>
          </a:xfrm>
          <a:prstGeom prst="rightArrow">
            <a:avLst>
              <a:gd name="adj1" fmla="val 50000"/>
              <a:gd name="adj2" fmla="val 50000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latin typeface="Gill Sans"/>
              <a:cs typeface="Gill Sans"/>
            </a:endParaRPr>
          </a:p>
        </p:txBody>
      </p:sp>
      <p:sp>
        <p:nvSpPr>
          <p:cNvPr id="20" name="TextBox 25"/>
          <p:cNvSpPr txBox="1">
            <a:spLocks noChangeArrowheads="1"/>
          </p:cNvSpPr>
          <p:nvPr/>
        </p:nvSpPr>
        <p:spPr bwMode="auto">
          <a:xfrm>
            <a:off x="661987" y="4830763"/>
            <a:ext cx="114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Gill Sans"/>
                <a:cs typeface="Gill Sans"/>
              </a:rPr>
              <a:t>Subject genome</a:t>
            </a:r>
          </a:p>
        </p:txBody>
      </p:sp>
      <p:sp>
        <p:nvSpPr>
          <p:cNvPr id="21" name="TextBox 26"/>
          <p:cNvSpPr txBox="1">
            <a:spLocks noChangeArrowheads="1"/>
          </p:cNvSpPr>
          <p:nvPr/>
        </p:nvSpPr>
        <p:spPr bwMode="auto">
          <a:xfrm>
            <a:off x="3308350" y="5878513"/>
            <a:ext cx="1371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ill Sans"/>
                <a:cs typeface="Gill Sans"/>
              </a:rPr>
              <a:t>Sequencer</a:t>
            </a:r>
          </a:p>
        </p:txBody>
      </p:sp>
      <p:sp>
        <p:nvSpPr>
          <p:cNvPr id="22" name="TextBox 27"/>
          <p:cNvSpPr txBox="1">
            <a:spLocks noChangeArrowheads="1"/>
          </p:cNvSpPr>
          <p:nvPr/>
        </p:nvSpPr>
        <p:spPr bwMode="auto">
          <a:xfrm>
            <a:off x="7021513" y="4419600"/>
            <a:ext cx="1143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Gill Sans"/>
                <a:cs typeface="Gill Sans"/>
              </a:rPr>
              <a:t>Reads</a:t>
            </a:r>
          </a:p>
        </p:txBody>
      </p:sp>
      <p:pic>
        <p:nvPicPr>
          <p:cNvPr id="23" name="Picture 10" descr="solex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5681" y="609600"/>
            <a:ext cx="1996939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1" descr="PR00374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65450" y="3867150"/>
            <a:ext cx="2057400" cy="1907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6166688" y="4800600"/>
            <a:ext cx="25312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  <a:latin typeface="Gill Sans"/>
                <a:cs typeface="Gill Sans"/>
              </a:rPr>
              <a:t>Human genome: 3 </a:t>
            </a:r>
            <a:r>
              <a:rPr lang="en-US" b="0" dirty="0" err="1" smtClean="0">
                <a:solidFill>
                  <a:schemeClr val="bg1"/>
                </a:solidFill>
                <a:latin typeface="Gill Sans"/>
                <a:cs typeface="Gill Sans"/>
              </a:rPr>
              <a:t>gbp</a:t>
            </a:r>
            <a:endParaRPr lang="en-US" b="0" dirty="0" smtClean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b="0" dirty="0" smtClean="0">
                <a:solidFill>
                  <a:schemeClr val="bg1"/>
                </a:solidFill>
                <a:latin typeface="Gill Sans"/>
                <a:cs typeface="Gill Sans"/>
              </a:rPr>
              <a:t>A few billion short reads </a:t>
            </a:r>
            <a:br>
              <a:rPr lang="en-US" b="0" dirty="0" smtClean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b="0" dirty="0" smtClean="0">
                <a:solidFill>
                  <a:schemeClr val="bg1"/>
                </a:solidFill>
                <a:latin typeface="Gill Sans"/>
                <a:cs typeface="Gill Sans"/>
              </a:rPr>
              <a:t>(~100 GB compressed data)</a:t>
            </a:r>
            <a:endParaRPr lang="en-US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0499016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 animBg="1"/>
      <p:bldP spid="19" grpId="0" animBg="1"/>
      <p:bldP spid="20" grpId="0"/>
      <p:bldP spid="21" grpId="0"/>
      <p:bldP spid="22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DNA Data Tsunami</a:t>
            </a:r>
            <a:endParaRPr lang="en-US" dirty="0"/>
          </a:p>
        </p:txBody>
      </p:sp>
      <p:sp>
        <p:nvSpPr>
          <p:cNvPr id="30722" name="TextBox 5"/>
          <p:cNvSpPr txBox="1">
            <a:spLocks noChangeArrowheads="1"/>
          </p:cNvSpPr>
          <p:nvPr/>
        </p:nvSpPr>
        <p:spPr bwMode="auto">
          <a:xfrm>
            <a:off x="76200" y="6172200"/>
            <a:ext cx="5638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 defTabSz="457200" eaLnBrk="1" hangingPunct="1"/>
            <a:r>
              <a:rPr lang="en-US" sz="1800" b="0" i="1" dirty="0" smtClean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“Will </a:t>
            </a:r>
            <a:r>
              <a:rPr lang="en-US" sz="1800" b="0" i="1" dirty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Computers Crash Genomics</a:t>
            </a:r>
            <a:r>
              <a:rPr lang="en-US" sz="1800" b="0" i="1" dirty="0" smtClean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?” </a:t>
            </a:r>
            <a:endParaRPr lang="en-US" sz="1800" b="0" i="1" dirty="0">
              <a:solidFill>
                <a:prstClr val="black"/>
              </a:solidFill>
              <a:latin typeface="Gill Sans"/>
              <a:ea typeface="ＭＳ Ｐゴシック" charset="-128"/>
              <a:cs typeface="Gill Sans"/>
            </a:endParaRPr>
          </a:p>
          <a:p>
            <a:pPr algn="just" defTabSz="457200" eaLnBrk="1" hangingPunct="1"/>
            <a:r>
              <a:rPr lang="en-US" sz="1800" b="0" dirty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Elizabeth </a:t>
            </a:r>
            <a:r>
              <a:rPr lang="en-US" sz="1800" b="0" dirty="0" err="1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Pennisi</a:t>
            </a:r>
            <a:r>
              <a:rPr lang="en-US" sz="1800" b="0" dirty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 (2011) </a:t>
            </a:r>
            <a:r>
              <a:rPr lang="en-US" sz="1800" b="0" i="1" dirty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Science.</a:t>
            </a:r>
            <a:r>
              <a:rPr lang="en-US" sz="1800" b="0" dirty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 331(6018): 666-668.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5244" y="990600"/>
            <a:ext cx="8182726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457200" eaLnBrk="1" hangingPunct="1">
              <a:defRPr/>
            </a:pPr>
            <a:r>
              <a:rPr lang="en-US" sz="2400" b="0" dirty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Current world-wide sequencing capacity exceeds </a:t>
            </a:r>
            <a:r>
              <a:rPr lang="en-US" sz="2400" b="0" dirty="0" smtClean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13 </a:t>
            </a:r>
            <a:r>
              <a:rPr lang="en-US" sz="2400" b="0" dirty="0" err="1" smtClean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Pbp</a:t>
            </a:r>
            <a:r>
              <a:rPr lang="en-US" sz="2400" b="0" dirty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/year</a:t>
            </a:r>
          </a:p>
          <a:p>
            <a:pPr algn="ctr" defTabSz="457200" eaLnBrk="1" hangingPunct="1">
              <a:defRPr/>
            </a:pPr>
            <a:r>
              <a:rPr lang="en-US" sz="2400" b="0" dirty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and is growing at 5x per year!</a:t>
            </a:r>
          </a:p>
        </p:txBody>
      </p:sp>
      <p:pic>
        <p:nvPicPr>
          <p:cNvPr id="30724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989138"/>
            <a:ext cx="8305800" cy="380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0716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tri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6482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dirty="0" smtClean="0">
                <a:latin typeface="Gill Sans"/>
                <a:cs typeface="Gill Sans"/>
              </a:rPr>
              <a:t>What is the Matrix?</a:t>
            </a:r>
            <a:endParaRPr lang="en-US" sz="4000" b="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605512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ThreeGorgesDam-China2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775138"/>
            <a:ext cx="9144000" cy="5423338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304800" y="4800600"/>
            <a:ext cx="4495800" cy="10287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Engineering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762000" y="5410200"/>
            <a:ext cx="7543800" cy="1143000"/>
          </a:xfrm>
          <a:prstGeom prst="rect">
            <a:avLst/>
          </a:prstGeom>
        </p:spPr>
        <p:txBody>
          <a:bodyPr/>
          <a:lstStyle/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  <a:buFont typeface="Wingdings" charset="2"/>
              <a:buChar char="¢"/>
            </a:pPr>
            <a:r>
              <a:rPr lang="en-US" sz="24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The unreasonable effectiveness of data</a:t>
            </a:r>
          </a:p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  <a:buFont typeface="Wingdings" charset="2"/>
              <a:buChar char="¢"/>
            </a:pPr>
            <a:r>
              <a:rPr lang="en-US" sz="24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Count and normalize!</a:t>
            </a:r>
            <a:endParaRPr lang="en-US" sz="2000" b="0" kern="0" dirty="0" smtClean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6477000" y="6611938"/>
            <a:ext cx="2667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smtClean="0">
                <a:solidFill>
                  <a:schemeClr val="bg1"/>
                </a:solidFill>
              </a:rPr>
              <a:t>Wikipedia (Three Gorges Dam)</a:t>
            </a:r>
          </a:p>
        </p:txBody>
      </p:sp>
      <p:cxnSp>
        <p:nvCxnSpPr>
          <p:cNvPr id="22" name="Straight Arrow Connector 10"/>
          <p:cNvCxnSpPr>
            <a:cxnSpLocks noChangeShapeType="1"/>
          </p:cNvCxnSpPr>
          <p:nvPr/>
        </p:nvCxnSpPr>
        <p:spPr bwMode="auto">
          <a:xfrm flipV="1">
            <a:off x="1066800" y="457200"/>
            <a:ext cx="6858000" cy="3505200"/>
          </a:xfrm>
          <a:prstGeom prst="straightConnector1">
            <a:avLst/>
          </a:prstGeom>
          <a:noFill/>
          <a:ln w="114300">
            <a:solidFill>
              <a:srgbClr val="FF0000"/>
            </a:solidFill>
            <a:round/>
            <a:headEnd/>
            <a:tailEnd type="arrow" w="lg" len="lg"/>
          </a:ln>
        </p:spPr>
      </p:cxnSp>
    </p:spTree>
    <p:extLst>
      <p:ext uri="{BB962C8B-B14F-4D97-AF65-F5344CB8AC3E}">
        <p14:creationId xmlns:p14="http://schemas.microsoft.com/office/powerpoint/2010/main" val="11349855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data like more data!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0" y="1506538"/>
            <a:ext cx="5181600" cy="5199062"/>
            <a:chOff x="864" y="1257"/>
            <a:chExt cx="3264" cy="3275"/>
          </a:xfrm>
        </p:grpSpPr>
        <p:pic>
          <p:nvPicPr>
            <p:cNvPr id="12298" name="Picture 4" descr="BankoBrillDataGraph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00" y="1257"/>
              <a:ext cx="2928" cy="274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</p:spPr>
        </p:pic>
        <p:sp>
          <p:nvSpPr>
            <p:cNvPr id="12299" name="Text Box 6"/>
            <p:cNvSpPr txBox="1">
              <a:spLocks noChangeArrowheads="1"/>
            </p:cNvSpPr>
            <p:nvPr/>
          </p:nvSpPr>
          <p:spPr bwMode="auto">
            <a:xfrm>
              <a:off x="864" y="4377"/>
              <a:ext cx="1112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0" dirty="0">
                  <a:solidFill>
                    <a:schemeClr val="bg1"/>
                  </a:solidFill>
                </a:rPr>
                <a:t>(</a:t>
              </a:r>
              <a:r>
                <a:rPr lang="en-US" sz="1000" b="0" dirty="0" err="1">
                  <a:solidFill>
                    <a:schemeClr val="bg1"/>
                  </a:solidFill>
                </a:rPr>
                <a:t>Banko</a:t>
              </a:r>
              <a:r>
                <a:rPr lang="en-US" sz="1000" b="0" dirty="0">
                  <a:solidFill>
                    <a:schemeClr val="bg1"/>
                  </a:solidFill>
                </a:rPr>
                <a:t> and Brill, ACL 2001)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0" y="1905000"/>
            <a:ext cx="8705850" cy="4953000"/>
            <a:chOff x="0" y="1508"/>
            <a:chExt cx="5484" cy="3120"/>
          </a:xfrm>
        </p:grpSpPr>
        <p:pic>
          <p:nvPicPr>
            <p:cNvPr id="12296" name="Picture 5" descr="MT-LM-siz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60" y="1508"/>
              <a:ext cx="3324" cy="233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</p:pic>
        <p:sp>
          <p:nvSpPr>
            <p:cNvPr id="12297" name="Text Box 7"/>
            <p:cNvSpPr txBox="1">
              <a:spLocks noChangeArrowheads="1"/>
            </p:cNvSpPr>
            <p:nvPr/>
          </p:nvSpPr>
          <p:spPr bwMode="auto">
            <a:xfrm>
              <a:off x="0" y="4473"/>
              <a:ext cx="1121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0" dirty="0">
                  <a:solidFill>
                    <a:schemeClr val="bg1"/>
                  </a:solidFill>
                </a:rPr>
                <a:t>(</a:t>
              </a:r>
              <a:r>
                <a:rPr lang="en-US" sz="1000" b="0" dirty="0" err="1">
                  <a:solidFill>
                    <a:schemeClr val="bg1"/>
                  </a:solidFill>
                </a:rPr>
                <a:t>Brants</a:t>
              </a:r>
              <a:r>
                <a:rPr lang="en-US" sz="1000" b="0" dirty="0">
                  <a:solidFill>
                    <a:schemeClr val="bg1"/>
                  </a:solidFill>
                </a:rPr>
                <a:t> et al., EMNLP 2007)</a:t>
              </a:r>
              <a:endParaRPr lang="en-US" sz="1800" b="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53496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to do with more data?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Answering factoid questions</a:t>
            </a:r>
          </a:p>
          <a:p>
            <a:pPr lvl="1"/>
            <a:r>
              <a:rPr lang="en-US" dirty="0" smtClean="0"/>
              <a:t>Pattern matching on the Web</a:t>
            </a:r>
          </a:p>
          <a:p>
            <a:pPr lvl="1"/>
            <a:r>
              <a:rPr lang="en-US" dirty="0" smtClean="0"/>
              <a:t>Works amazingly well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Learning relations</a:t>
            </a:r>
          </a:p>
          <a:p>
            <a:pPr lvl="1"/>
            <a:r>
              <a:rPr lang="en-US" dirty="0" smtClean="0"/>
              <a:t>Start with seed instances</a:t>
            </a:r>
          </a:p>
          <a:p>
            <a:pPr lvl="1"/>
            <a:r>
              <a:rPr lang="en-US" dirty="0" smtClean="0"/>
              <a:t>Search for patterns on the Web</a:t>
            </a:r>
          </a:p>
          <a:p>
            <a:pPr lvl="1"/>
            <a:r>
              <a:rPr lang="en-US" dirty="0" smtClean="0"/>
              <a:t>Using patterns to find more instances</a:t>
            </a:r>
          </a:p>
        </p:txBody>
      </p:sp>
      <p:sp>
        <p:nvSpPr>
          <p:cNvPr id="11268" name="TextBox 3"/>
          <p:cNvSpPr txBox="1">
            <a:spLocks noChangeArrowheads="1"/>
          </p:cNvSpPr>
          <p:nvPr/>
        </p:nvSpPr>
        <p:spPr bwMode="auto">
          <a:xfrm>
            <a:off x="1417638" y="2362200"/>
            <a:ext cx="54695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Who shot Abraham Lincoln? 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  <a:sym typeface="Symbol" pitchFamily="18" charset="2"/>
              </a:rPr>
              <a:t> </a:t>
            </a:r>
            <a:r>
              <a:rPr lang="en-US" sz="1800" b="0" dirty="0">
                <a:solidFill>
                  <a:srgbClr val="FF0000"/>
                </a:solidFill>
                <a:latin typeface="Gill Sans"/>
                <a:cs typeface="Gill Sans"/>
                <a:sym typeface="Symbol" pitchFamily="18" charset="2"/>
              </a:rPr>
              <a:t>X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  <a:sym typeface="Symbol" pitchFamily="18" charset="2"/>
              </a:rPr>
              <a:t> 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shot Abraham Lincoln</a:t>
            </a:r>
          </a:p>
        </p:txBody>
      </p:sp>
      <p:sp>
        <p:nvSpPr>
          <p:cNvPr id="11269" name="TextBox 5"/>
          <p:cNvSpPr txBox="1">
            <a:spLocks noChangeArrowheads="1"/>
          </p:cNvSpPr>
          <p:nvPr/>
        </p:nvSpPr>
        <p:spPr bwMode="auto">
          <a:xfrm>
            <a:off x="914400" y="5130800"/>
            <a:ext cx="264751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solidFill>
                  <a:schemeClr val="bg1"/>
                </a:solidFill>
                <a:latin typeface="Gill Sans"/>
                <a:cs typeface="Gill Sans"/>
              </a:rPr>
              <a:t>Birthday-of(Mozart, 1756)</a:t>
            </a:r>
          </a:p>
          <a:p>
            <a:r>
              <a:rPr lang="en-US" sz="1800" b="0">
                <a:solidFill>
                  <a:schemeClr val="bg1"/>
                </a:solidFill>
                <a:latin typeface="Gill Sans"/>
                <a:cs typeface="Gill Sans"/>
              </a:rPr>
              <a:t>Birthday-of(Einstein, 1879)</a:t>
            </a:r>
          </a:p>
        </p:txBody>
      </p:sp>
      <p:sp>
        <p:nvSpPr>
          <p:cNvPr id="11270" name="TextBox 6"/>
          <p:cNvSpPr txBox="1">
            <a:spLocks noChangeArrowheads="1"/>
          </p:cNvSpPr>
          <p:nvPr/>
        </p:nvSpPr>
        <p:spPr bwMode="auto">
          <a:xfrm>
            <a:off x="3684588" y="4419600"/>
            <a:ext cx="40339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 b="0">
                <a:solidFill>
                  <a:schemeClr val="bg1"/>
                </a:solidFill>
                <a:latin typeface="Gill Sans"/>
                <a:cs typeface="Gill Sans"/>
              </a:rPr>
              <a:t>Wolfgang Amadeus Mozart (1756 - 1791)</a:t>
            </a:r>
            <a:endParaRPr lang="en-US" sz="1800" b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1271" name="TextBox 8"/>
          <p:cNvSpPr txBox="1">
            <a:spLocks noChangeArrowheads="1"/>
          </p:cNvSpPr>
          <p:nvPr/>
        </p:nvSpPr>
        <p:spPr bwMode="auto">
          <a:xfrm>
            <a:off x="3684588" y="4691063"/>
            <a:ext cx="25955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 b="0">
                <a:solidFill>
                  <a:schemeClr val="bg1"/>
                </a:solidFill>
                <a:latin typeface="Gill Sans"/>
                <a:cs typeface="Gill Sans"/>
              </a:rPr>
              <a:t>Einstein was born in 1879</a:t>
            </a:r>
            <a:endParaRPr lang="en-US" sz="1800" b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1272" name="TextBox 9"/>
          <p:cNvSpPr txBox="1">
            <a:spLocks noChangeArrowheads="1"/>
          </p:cNvSpPr>
          <p:nvPr/>
        </p:nvSpPr>
        <p:spPr bwMode="auto">
          <a:xfrm>
            <a:off x="4114800" y="5562600"/>
            <a:ext cx="28047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solidFill>
                  <a:schemeClr val="bg1"/>
                </a:solidFill>
                <a:latin typeface="Gill Sans"/>
                <a:cs typeface="Gill Sans"/>
              </a:rPr>
              <a:t>PERSON (DATE –</a:t>
            </a:r>
          </a:p>
          <a:p>
            <a:r>
              <a:rPr lang="en-US" sz="1800" b="0">
                <a:solidFill>
                  <a:schemeClr val="bg1"/>
                </a:solidFill>
                <a:latin typeface="Gill Sans"/>
                <a:cs typeface="Gill Sans"/>
              </a:rPr>
              <a:t>PERSON was born in DATE</a:t>
            </a:r>
          </a:p>
        </p:txBody>
      </p:sp>
      <p:sp>
        <p:nvSpPr>
          <p:cNvPr id="11273" name="Right Arrow 10"/>
          <p:cNvSpPr>
            <a:spLocks noChangeArrowheads="1"/>
          </p:cNvSpPr>
          <p:nvPr/>
        </p:nvSpPr>
        <p:spPr bwMode="auto">
          <a:xfrm rot="-1886155">
            <a:off x="3352800" y="4800600"/>
            <a:ext cx="304800" cy="304800"/>
          </a:xfrm>
          <a:prstGeom prst="rightArrow">
            <a:avLst>
              <a:gd name="adj1" fmla="val 50000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en-US" sz="180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1274" name="Right Arrow 11"/>
          <p:cNvSpPr>
            <a:spLocks noChangeArrowheads="1"/>
          </p:cNvSpPr>
          <p:nvPr/>
        </p:nvSpPr>
        <p:spPr bwMode="auto">
          <a:xfrm rot="5400000">
            <a:off x="4343400" y="5105400"/>
            <a:ext cx="304800" cy="304800"/>
          </a:xfrm>
          <a:prstGeom prst="rightArrow">
            <a:avLst>
              <a:gd name="adj1" fmla="val 50000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en-US" sz="180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1275" name="Right Arrow 12"/>
          <p:cNvSpPr>
            <a:spLocks noChangeArrowheads="1"/>
          </p:cNvSpPr>
          <p:nvPr/>
        </p:nvSpPr>
        <p:spPr bwMode="auto">
          <a:xfrm rot="-9953443">
            <a:off x="3676650" y="5486400"/>
            <a:ext cx="304800" cy="304800"/>
          </a:xfrm>
          <a:prstGeom prst="rightArrow">
            <a:avLst>
              <a:gd name="adj1" fmla="val 50000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en-US" sz="180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3324" name="TextBox 13"/>
          <p:cNvSpPr txBox="1">
            <a:spLocks noChangeArrowheads="1"/>
          </p:cNvSpPr>
          <p:nvPr/>
        </p:nvSpPr>
        <p:spPr bwMode="auto">
          <a:xfrm>
            <a:off x="0" y="6442075"/>
            <a:ext cx="47244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(Brill et al., TREC 2001; Lin, ACM TOIS 2007)</a:t>
            </a:r>
          </a:p>
          <a:p>
            <a:r>
              <a:rPr lang="en-US" sz="1000" b="0" dirty="0">
                <a:solidFill>
                  <a:schemeClr val="bg1"/>
                </a:solidFill>
              </a:rPr>
              <a:t>(</a:t>
            </a:r>
            <a:r>
              <a:rPr lang="en-US" sz="1000" b="0" dirty="0" err="1">
                <a:solidFill>
                  <a:schemeClr val="bg1"/>
                </a:solidFill>
              </a:rPr>
              <a:t>Agichtein</a:t>
            </a:r>
            <a:r>
              <a:rPr lang="en-US" sz="1000" b="0" dirty="0">
                <a:solidFill>
                  <a:schemeClr val="bg1"/>
                </a:solidFill>
              </a:rPr>
              <a:t> and </a:t>
            </a:r>
            <a:r>
              <a:rPr lang="en-US" sz="1000" b="0" dirty="0" err="1">
                <a:solidFill>
                  <a:schemeClr val="bg1"/>
                </a:solidFill>
              </a:rPr>
              <a:t>Gravano</a:t>
            </a:r>
            <a:r>
              <a:rPr lang="en-US" sz="1000" b="0" dirty="0">
                <a:solidFill>
                  <a:schemeClr val="bg1"/>
                </a:solidFill>
              </a:rPr>
              <a:t>, DL 2000; </a:t>
            </a:r>
            <a:r>
              <a:rPr lang="en-US" sz="1000" b="0" dirty="0" err="1">
                <a:solidFill>
                  <a:schemeClr val="bg1"/>
                </a:solidFill>
              </a:rPr>
              <a:t>Ravichandran</a:t>
            </a:r>
            <a:r>
              <a:rPr lang="en-US" sz="1000" b="0" dirty="0">
                <a:solidFill>
                  <a:schemeClr val="bg1"/>
                </a:solidFill>
              </a:rPr>
              <a:t> and </a:t>
            </a:r>
            <a:r>
              <a:rPr lang="en-US" sz="1000" b="0" dirty="0" err="1">
                <a:solidFill>
                  <a:schemeClr val="bg1"/>
                </a:solidFill>
              </a:rPr>
              <a:t>Hovy</a:t>
            </a:r>
            <a:r>
              <a:rPr lang="en-US" sz="1000" b="0" dirty="0">
                <a:solidFill>
                  <a:schemeClr val="bg1"/>
                </a:solidFill>
              </a:rPr>
              <a:t>, ACL 2002; … )</a:t>
            </a:r>
            <a:endParaRPr lang="en-US" sz="1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8656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  <p:bldP spid="11269" grpId="0"/>
      <p:bldP spid="11270" grpId="0"/>
      <p:bldP spid="11271" grpId="0"/>
      <p:bldP spid="11272" grpId="0"/>
      <p:bldP spid="11273" grpId="0" animBg="1"/>
      <p:bldP spid="11274" grpId="0" animBg="1"/>
      <p:bldP spid="1127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nset_over_Shinjuk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524000"/>
            <a:ext cx="9144000" cy="615255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04800" y="4800600"/>
            <a:ext cx="4495800" cy="10287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Commerce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762000" y="5410200"/>
            <a:ext cx="7543800" cy="1143000"/>
          </a:xfrm>
          <a:prstGeom prst="rect">
            <a:avLst/>
          </a:prstGeom>
        </p:spPr>
        <p:txBody>
          <a:bodyPr/>
          <a:lstStyle/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  <a:buFont typeface="Wingdings" charset="2"/>
              <a:buChar char="¢"/>
            </a:pPr>
            <a:r>
              <a:rPr lang="en-US" sz="24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Know thy customers</a:t>
            </a:r>
          </a:p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  <a:buFont typeface="Wingdings" charset="2"/>
              <a:buChar char="¢"/>
            </a:pPr>
            <a:r>
              <a:rPr lang="en-US" sz="24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Data </a:t>
            </a:r>
            <a:r>
              <a:rPr lang="en-US" sz="2400" b="0" kern="0" dirty="0" smtClean="0">
                <a:solidFill>
                  <a:schemeClr val="bg1"/>
                </a:solidFill>
                <a:latin typeface="Gill Sans"/>
                <a:cs typeface="Gill Sans"/>
                <a:sym typeface="Symbol"/>
              </a:rPr>
              <a:t> Insights  Competitive advantages </a:t>
            </a:r>
            <a:endParaRPr lang="en-US" sz="2000" b="0" kern="0" dirty="0" smtClean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6781800" y="6611938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err="1" smtClean="0">
                <a:solidFill>
                  <a:schemeClr val="bg1"/>
                </a:solidFill>
              </a:rPr>
              <a:t>Wikiedia</a:t>
            </a:r>
            <a:r>
              <a:rPr lang="en-US" sz="1000" b="0" dirty="0" smtClean="0">
                <a:solidFill>
                  <a:schemeClr val="bg1"/>
                </a:solidFill>
              </a:rPr>
              <a:t> (Shinjuku, Tokyo)</a:t>
            </a:r>
          </a:p>
        </p:txBody>
      </p:sp>
    </p:spTree>
    <p:extLst>
      <p:ext uri="{BB962C8B-B14F-4D97-AF65-F5344CB8AC3E}">
        <p14:creationId xmlns:p14="http://schemas.microsoft.com/office/powerpoint/2010/main" val="36003558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 Intelligence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Premise: more data leads to better business decisions</a:t>
            </a:r>
          </a:p>
          <a:p>
            <a:pPr lvl="1"/>
            <a:r>
              <a:rPr lang="en-US" dirty="0" smtClean="0"/>
              <a:t>Periodic reporting as well as ad hoc queries</a:t>
            </a:r>
          </a:p>
          <a:p>
            <a:pPr lvl="1"/>
            <a:r>
              <a:rPr lang="en-US" dirty="0" smtClean="0"/>
              <a:t>Rise of the data scientist</a:t>
            </a:r>
          </a:p>
          <a:p>
            <a:pPr lvl="1"/>
            <a:r>
              <a:rPr lang="en-US" dirty="0" smtClean="0"/>
              <a:t>Listen to your customers, not the </a:t>
            </a:r>
            <a:r>
              <a:rPr lang="en-US" dirty="0" err="1" smtClean="0"/>
              <a:t>HiPPO</a:t>
            </a:r>
            <a:endParaRPr lang="en-US" dirty="0" smtClean="0"/>
          </a:p>
          <a:p>
            <a:r>
              <a:rPr lang="en-US" dirty="0" smtClean="0"/>
              <a:t>Examples:</a:t>
            </a:r>
          </a:p>
          <a:p>
            <a:pPr lvl="1"/>
            <a:r>
              <a:rPr lang="en-US" dirty="0" smtClean="0"/>
              <a:t>Slicing-and-dicing activity by different dimensions to better understand the marketplace</a:t>
            </a:r>
          </a:p>
          <a:p>
            <a:pPr lvl="1"/>
            <a:r>
              <a:rPr lang="en-US" dirty="0" smtClean="0"/>
              <a:t>Analyzing log data to improve front-end experience</a:t>
            </a:r>
          </a:p>
          <a:p>
            <a:pPr lvl="1"/>
            <a:r>
              <a:rPr lang="en-US" dirty="0" smtClean="0"/>
              <a:t>Analyzing log data to better optimize ad placement</a:t>
            </a:r>
          </a:p>
          <a:p>
            <a:pPr lvl="1"/>
            <a:r>
              <a:rPr lang="en-US" dirty="0" smtClean="0"/>
              <a:t>Analyzing purchasing trends for better supply-chain management</a:t>
            </a:r>
          </a:p>
          <a:p>
            <a:pPr lvl="1"/>
            <a:r>
              <a:rPr lang="en-US" dirty="0" smtClean="0"/>
              <a:t>Mining for correlations between otherwise unrelated activities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9188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Database Workloads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OLTP (online transaction processing)</a:t>
            </a:r>
          </a:p>
          <a:p>
            <a:pPr lvl="1"/>
            <a:r>
              <a:rPr lang="en-US" dirty="0" smtClean="0"/>
              <a:t>Typical applications: e-commerce, banking, airline reservations</a:t>
            </a:r>
          </a:p>
          <a:p>
            <a:pPr lvl="1"/>
            <a:r>
              <a:rPr lang="en-US" dirty="0" smtClean="0"/>
              <a:t>User facing: real-time, low latency, highly-concurrent</a:t>
            </a:r>
          </a:p>
          <a:p>
            <a:pPr lvl="1"/>
            <a:r>
              <a:rPr lang="en-US" dirty="0" smtClean="0"/>
              <a:t>Tasks: relatively small set of “standard” transactional queries</a:t>
            </a:r>
          </a:p>
          <a:p>
            <a:pPr lvl="1"/>
            <a:r>
              <a:rPr lang="en-US" dirty="0" smtClean="0"/>
              <a:t>Data access pattern: random reads, updates, writes (involving relatively small amounts of data)</a:t>
            </a:r>
          </a:p>
          <a:p>
            <a:r>
              <a:rPr lang="en-US" dirty="0" smtClean="0"/>
              <a:t>OLAP (online analytical processing)</a:t>
            </a:r>
          </a:p>
          <a:p>
            <a:pPr lvl="1"/>
            <a:r>
              <a:rPr lang="en-US" dirty="0" smtClean="0"/>
              <a:t>Typical applications: business intelligence, data mining</a:t>
            </a:r>
          </a:p>
          <a:p>
            <a:pPr lvl="1"/>
            <a:r>
              <a:rPr lang="en-US" dirty="0" smtClean="0"/>
              <a:t>Back-end processing: batch workloads, less concurrency</a:t>
            </a:r>
          </a:p>
          <a:p>
            <a:pPr lvl="1"/>
            <a:r>
              <a:rPr lang="en-US" dirty="0" smtClean="0"/>
              <a:t>Tasks: complex analytical queries, often ad hoc</a:t>
            </a:r>
          </a:p>
          <a:p>
            <a:pPr lvl="1"/>
            <a:r>
              <a:rPr lang="en-US" dirty="0" smtClean="0"/>
              <a:t>Data access pattern: table scans (involving large amounts of data)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048801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One Database or Two?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Downsides of co-existing OLTP and OLAP workloads</a:t>
            </a:r>
          </a:p>
          <a:p>
            <a:pPr lvl="1"/>
            <a:r>
              <a:rPr lang="en-US" dirty="0" smtClean="0"/>
              <a:t>Poor memory management</a:t>
            </a:r>
          </a:p>
          <a:p>
            <a:pPr lvl="1"/>
            <a:r>
              <a:rPr lang="en-US" dirty="0" smtClean="0"/>
              <a:t>Conflicting data access patterns</a:t>
            </a:r>
          </a:p>
          <a:p>
            <a:pPr lvl="1"/>
            <a:r>
              <a:rPr lang="en-US" dirty="0" smtClean="0"/>
              <a:t>Variable latency</a:t>
            </a:r>
          </a:p>
          <a:p>
            <a:r>
              <a:rPr lang="en-US" dirty="0" smtClean="0"/>
              <a:t>Solution: separate databases</a:t>
            </a:r>
          </a:p>
          <a:p>
            <a:pPr lvl="1"/>
            <a:r>
              <a:rPr lang="en-US" dirty="0" smtClean="0"/>
              <a:t>User-facing OLTP database for high-volume transactions</a:t>
            </a:r>
          </a:p>
          <a:p>
            <a:pPr lvl="1"/>
            <a:r>
              <a:rPr lang="en-US" dirty="0" smtClean="0"/>
              <a:t>Data warehouse for OLAP workloads</a:t>
            </a:r>
          </a:p>
          <a:p>
            <a:pPr lvl="1"/>
            <a:r>
              <a:rPr lang="en-US" dirty="0" smtClean="0"/>
              <a:t>How do we connect the two?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8082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OLTP/OLAP Architecture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219200" y="2438400"/>
            <a:ext cx="2057400" cy="2057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Gill Sans"/>
                <a:cs typeface="Gill Sans"/>
              </a:rPr>
              <a:t>OLTP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5791200" y="2438400"/>
            <a:ext cx="2057400" cy="2057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Gill Sans"/>
                <a:cs typeface="Gill Sans"/>
              </a:rPr>
              <a:t>OLAP</a:t>
            </a:r>
          </a:p>
        </p:txBody>
      </p:sp>
      <p:cxnSp>
        <p:nvCxnSpPr>
          <p:cNvPr id="7" name="Straight Arrow Connector 6"/>
          <p:cNvCxnSpPr>
            <a:stCxn id="4" idx="3"/>
            <a:endCxn id="5" idx="1"/>
          </p:cNvCxnSpPr>
          <p:nvPr/>
        </p:nvCxnSpPr>
        <p:spPr bwMode="auto">
          <a:xfrm>
            <a:off x="3276600" y="3467100"/>
            <a:ext cx="2514600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124201" y="2667000"/>
            <a:ext cx="2819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 smtClean="0">
                <a:solidFill>
                  <a:schemeClr val="bg2"/>
                </a:solidFill>
                <a:latin typeface="Gill Sans"/>
                <a:cs typeface="Gill Sans"/>
              </a:rPr>
              <a:t>ETL</a:t>
            </a:r>
            <a:r>
              <a:rPr lang="en-US" b="0" dirty="0" smtClean="0">
                <a:solidFill>
                  <a:schemeClr val="bg2"/>
                </a:solidFill>
                <a:latin typeface="Gill Sans"/>
                <a:cs typeface="Gill Sans"/>
              </a:rPr>
              <a:t/>
            </a:r>
            <a:br>
              <a:rPr lang="en-US" b="0" dirty="0" smtClean="0">
                <a:solidFill>
                  <a:schemeClr val="bg2"/>
                </a:solidFill>
                <a:latin typeface="Gill Sans"/>
                <a:cs typeface="Gill Sans"/>
              </a:rPr>
            </a:br>
            <a:r>
              <a:rPr lang="en-US" b="0" dirty="0" smtClean="0">
                <a:solidFill>
                  <a:schemeClr val="bg2"/>
                </a:solidFill>
                <a:latin typeface="Gill Sans"/>
                <a:cs typeface="Gill Sans"/>
              </a:rPr>
              <a:t>(Extract, Transform, and Load)</a:t>
            </a:r>
            <a:endParaRPr lang="en-US" b="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998216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OLTP/OLAP Integration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OLTP database for user-facing transactions</a:t>
            </a:r>
          </a:p>
          <a:p>
            <a:pPr lvl="1"/>
            <a:r>
              <a:rPr lang="en-US" dirty="0" smtClean="0"/>
              <a:t>Retain records of all activity</a:t>
            </a:r>
          </a:p>
          <a:p>
            <a:pPr lvl="1"/>
            <a:r>
              <a:rPr lang="en-US" dirty="0" smtClean="0"/>
              <a:t>Periodic ETL (e.g., nightly)</a:t>
            </a:r>
          </a:p>
          <a:p>
            <a:r>
              <a:rPr lang="en-US" dirty="0" smtClean="0"/>
              <a:t>Extract-Transform-Load (ETL)</a:t>
            </a:r>
          </a:p>
          <a:p>
            <a:pPr lvl="1"/>
            <a:r>
              <a:rPr lang="en-US" dirty="0" smtClean="0"/>
              <a:t>Extract records from source</a:t>
            </a:r>
          </a:p>
          <a:p>
            <a:pPr lvl="1"/>
            <a:r>
              <a:rPr lang="en-US" dirty="0" smtClean="0"/>
              <a:t>Transform: clean data, check integrity, aggregate, etc.</a:t>
            </a:r>
          </a:p>
          <a:p>
            <a:pPr lvl="1"/>
            <a:r>
              <a:rPr lang="en-US" dirty="0" smtClean="0"/>
              <a:t>Load into OLAP database</a:t>
            </a:r>
          </a:p>
          <a:p>
            <a:r>
              <a:rPr lang="en-US" dirty="0" smtClean="0"/>
              <a:t>OLAP database for data warehousing</a:t>
            </a:r>
          </a:p>
          <a:p>
            <a:pPr lvl="1"/>
            <a:r>
              <a:rPr lang="en-US" dirty="0" smtClean="0"/>
              <a:t>Business intelligence: reporting, ad hoc queries, data mining, etc.</a:t>
            </a:r>
          </a:p>
          <a:p>
            <a:pPr lvl="1"/>
            <a:r>
              <a:rPr lang="en-US" dirty="0" smtClean="0"/>
              <a:t>Feedback to improve OLTP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9140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 of Big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Volume</a:t>
            </a:r>
          </a:p>
          <a:p>
            <a:r>
              <a:rPr lang="en-US" dirty="0" smtClean="0"/>
              <a:t>Cost</a:t>
            </a:r>
          </a:p>
          <a:p>
            <a:r>
              <a:rPr lang="en-US" dirty="0" smtClean="0"/>
              <a:t>ETL Latency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6009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louds_over_Afric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8200" y="-76200"/>
            <a:ext cx="10439400" cy="6961572"/>
          </a:xfrm>
          <a:prstGeom prst="rect">
            <a:avLst/>
          </a:prstGeom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0" y="6611938"/>
            <a:ext cx="2971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000000"/>
                </a:solidFill>
              </a:rPr>
              <a:t>Source:</a:t>
            </a:r>
            <a:r>
              <a:rPr lang="en-US" sz="1000" b="0" dirty="0" smtClean="0">
                <a:solidFill>
                  <a:srgbClr val="000000"/>
                </a:solidFill>
              </a:rPr>
              <a:t> Wikipedia (Clouds)</a:t>
            </a:r>
            <a:endParaRPr lang="en-US" sz="1000" b="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2600" y="4648200"/>
            <a:ext cx="55865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0" dirty="0" smtClean="0">
                <a:latin typeface="Gill Sans"/>
                <a:cs typeface="Gill Sans"/>
              </a:rPr>
              <a:t>What is cloud computing?</a:t>
            </a:r>
            <a:endParaRPr lang="en-US" sz="4000" b="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310935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louds_over_Afric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8200" y="-76200"/>
            <a:ext cx="10439400" cy="6961572"/>
          </a:xfrm>
          <a:prstGeom prst="rect">
            <a:avLst/>
          </a:prstGeom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0" y="6611938"/>
            <a:ext cx="2971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000000"/>
                </a:solidFill>
              </a:rPr>
              <a:t>Source:</a:t>
            </a:r>
            <a:r>
              <a:rPr lang="en-US" sz="1000" b="0" dirty="0" smtClean="0">
                <a:solidFill>
                  <a:srgbClr val="000000"/>
                </a:solidFill>
              </a:rPr>
              <a:t> Wikipedia (Clouds)</a:t>
            </a:r>
            <a:endParaRPr lang="en-US" sz="1000" b="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10318" y="4648200"/>
            <a:ext cx="69192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0" dirty="0" smtClean="0">
                <a:latin typeface="Gill Sans"/>
                <a:cs typeface="Gill Sans"/>
              </a:rPr>
              <a:t>cloud computing</a:t>
            </a:r>
            <a:r>
              <a:rPr lang="en-US" sz="4000" b="0" dirty="0">
                <a:latin typeface="Gill Sans"/>
                <a:cs typeface="Gill Sans"/>
              </a:rPr>
              <a:t> </a:t>
            </a:r>
            <a:r>
              <a:rPr lang="en-US" sz="4000" b="0" dirty="0" smtClean="0">
                <a:latin typeface="Gill Sans"/>
                <a:cs typeface="Gill Sans"/>
              </a:rPr>
              <a:t>meets big data</a:t>
            </a:r>
            <a:endParaRPr lang="en-US" sz="4000" b="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9945107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 Computing Meets Big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Rise of social media and user-generated content</a:t>
            </a:r>
          </a:p>
          <a:p>
            <a:pPr lvl="1"/>
            <a:r>
              <a:rPr lang="en-US" dirty="0" smtClean="0"/>
              <a:t>Cloud services exacerbates big data problems</a:t>
            </a:r>
          </a:p>
          <a:p>
            <a:r>
              <a:rPr lang="en-US" dirty="0" smtClean="0"/>
              <a:t>Utility computing democratizes big data capabilities</a:t>
            </a:r>
          </a:p>
          <a:p>
            <a:pPr lvl="1"/>
            <a:r>
              <a:rPr lang="en-US" dirty="0" smtClean="0"/>
              <a:t>Efficient dynamic allocation of large-scale computing 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9084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louds_over_Afric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8200" y="-76200"/>
            <a:ext cx="10439400" cy="6961572"/>
          </a:xfrm>
          <a:prstGeom prst="rect">
            <a:avLst/>
          </a:prstGeom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0" y="6611938"/>
            <a:ext cx="2971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000000"/>
                </a:solidFill>
              </a:rPr>
              <a:t>Source:</a:t>
            </a:r>
            <a:r>
              <a:rPr lang="en-US" sz="1000" b="0" dirty="0" smtClean="0">
                <a:solidFill>
                  <a:srgbClr val="000000"/>
                </a:solidFill>
              </a:rPr>
              <a:t> Wikipedia (Clouds)</a:t>
            </a:r>
            <a:endParaRPr lang="en-US" sz="1000" b="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10318" y="4648200"/>
            <a:ext cx="53293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0" dirty="0" smtClean="0">
                <a:latin typeface="Gill Sans"/>
                <a:cs typeface="Gill Sans"/>
              </a:rPr>
              <a:t>What </a:t>
            </a:r>
            <a:r>
              <a:rPr lang="en-US" sz="4000" b="0" i="1" dirty="0" smtClean="0">
                <a:latin typeface="Gill Sans"/>
                <a:cs typeface="Gill Sans"/>
              </a:rPr>
              <a:t>really</a:t>
            </a:r>
            <a:r>
              <a:rPr lang="en-US" sz="4000" b="0" dirty="0" smtClean="0">
                <a:latin typeface="Gill Sans"/>
                <a:cs typeface="Gill Sans"/>
              </a:rPr>
              <a:t> is the cloud?</a:t>
            </a:r>
            <a:endParaRPr lang="en-US" sz="4000" b="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559481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DViewpoi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85800" y="0"/>
            <a:ext cx="10598727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253466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rgbClr val="FFFFFF"/>
                </a:solidFill>
              </a:rPr>
              <a:t>Source: </a:t>
            </a:r>
            <a:r>
              <a:rPr lang="en-US" sz="1000" b="0" dirty="0" smtClean="0">
                <a:solidFill>
                  <a:srgbClr val="FFFFFF"/>
                </a:solidFill>
              </a:rPr>
              <a:t>Wikipedia (The </a:t>
            </a:r>
            <a:r>
              <a:rPr lang="en-US" sz="1000" b="0" dirty="0" err="1" smtClean="0">
                <a:solidFill>
                  <a:srgbClr val="FFFFFF"/>
                </a:solidFill>
              </a:rPr>
              <a:t>Dalles</a:t>
            </a:r>
            <a:r>
              <a:rPr lang="en-US" sz="1000" b="0" dirty="0" smtClean="0">
                <a:solidFill>
                  <a:srgbClr val="FFFFFF"/>
                </a:solidFill>
              </a:rPr>
              <a:t>, Oregon)</a:t>
            </a:r>
            <a:endParaRPr lang="en-US" sz="10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8038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LS_00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572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Google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5998332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-Dall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43000" y="-1524"/>
            <a:ext cx="10287000" cy="6871716"/>
          </a:xfrm>
          <a:prstGeom prst="rect">
            <a:avLst/>
          </a:prstGeom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0" y="6611938"/>
            <a:ext cx="248978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Bonneville Power Administration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1196446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Y_2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1714"/>
            <a:ext cx="10287000" cy="6856286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smtClean="0">
                <a:solidFill>
                  <a:schemeClr val="bg1"/>
                </a:solidFill>
              </a:rPr>
              <a:t>Google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03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F_00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Google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42002478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cebook-prineville-data-center-0451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0"/>
            <a:ext cx="12606618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22542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Facebook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40806359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cebook-prineville-data-center-0480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22542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Facebook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731468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338247189_5acd912b94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>
                <a:solidFill>
                  <a:srgbClr val="000000"/>
                </a:solidFill>
              </a:rPr>
              <a:t>Source: </a:t>
            </a:r>
            <a:r>
              <a:rPr lang="en-US" sz="1000" b="0" dirty="0" err="1" smtClean="0">
                <a:solidFill>
                  <a:srgbClr val="000000"/>
                </a:solidFill>
              </a:rPr>
              <a:t>flickr</a:t>
            </a:r>
            <a:r>
              <a:rPr lang="en-US" sz="1000" b="0" dirty="0" smtClean="0">
                <a:solidFill>
                  <a:srgbClr val="000000"/>
                </a:solidFill>
              </a:rPr>
              <a:t> (60in3/2338247189)</a:t>
            </a:r>
            <a:endParaRPr lang="en-US" sz="10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103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cebook-prineville-data-center-0264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0"/>
            <a:ext cx="11382573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22542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Facebook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1500570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Blocks</a:t>
            </a:r>
            <a:endParaRPr lang="en-US" dirty="0"/>
          </a:p>
        </p:txBody>
      </p:sp>
      <p:pic>
        <p:nvPicPr>
          <p:cNvPr id="4" name="Content Placeholder 3" descr="Barroso-server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3200400"/>
            <a:ext cx="2123361" cy="838003"/>
          </a:xfrm>
        </p:spPr>
      </p:pic>
      <p:pic>
        <p:nvPicPr>
          <p:cNvPr id="5" name="Picture 4" descr="Barroso-clust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2286000"/>
            <a:ext cx="3654448" cy="2438399"/>
          </a:xfrm>
          <a:prstGeom prst="rect">
            <a:avLst/>
          </a:prstGeom>
        </p:spPr>
      </p:pic>
      <p:pic>
        <p:nvPicPr>
          <p:cNvPr id="6" name="Picture 5" descr="Barroso-rac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6600" y="2057400"/>
            <a:ext cx="1247553" cy="3471726"/>
          </a:xfrm>
          <a:prstGeom prst="rect">
            <a:avLst/>
          </a:prstGeom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0" y="6611938"/>
            <a:ext cx="238398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err="1" smtClean="0">
                <a:solidFill>
                  <a:schemeClr val="bg1"/>
                </a:solidFill>
              </a:rPr>
              <a:t>Barroso</a:t>
            </a:r>
            <a:r>
              <a:rPr lang="en-US" sz="1000" b="0" dirty="0" smtClean="0">
                <a:solidFill>
                  <a:schemeClr val="bg1"/>
                </a:solidFill>
              </a:rPr>
              <a:t> and </a:t>
            </a:r>
            <a:r>
              <a:rPr lang="en-US" sz="1000" b="0" dirty="0" err="1" smtClean="0">
                <a:solidFill>
                  <a:schemeClr val="bg1"/>
                </a:solidFill>
              </a:rPr>
              <a:t>Urs</a:t>
            </a:r>
            <a:r>
              <a:rPr lang="en-US" sz="1000" b="0" dirty="0" smtClean="0">
                <a:solidFill>
                  <a:schemeClr val="bg1"/>
                </a:solidFill>
              </a:rPr>
              <a:t> </a:t>
            </a:r>
            <a:r>
              <a:rPr lang="en-US" sz="1000" b="0" dirty="0" err="1" smtClean="0">
                <a:solidFill>
                  <a:schemeClr val="bg1"/>
                </a:solidFill>
              </a:rPr>
              <a:t>Hölzle</a:t>
            </a:r>
            <a:r>
              <a:rPr lang="en-US" sz="1000" b="0" dirty="0" smtClean="0">
                <a:solidFill>
                  <a:schemeClr val="bg1"/>
                </a:solidFill>
              </a:rPr>
              <a:t> (2009)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590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Hierarchy</a:t>
            </a:r>
            <a:endParaRPr lang="en-US" dirty="0"/>
          </a:p>
        </p:txBody>
      </p:sp>
      <p:pic>
        <p:nvPicPr>
          <p:cNvPr id="5" name="Picture 4" descr="Barroso-stor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9600" y="891867"/>
            <a:ext cx="8074800" cy="5204133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4800" y="6091535"/>
            <a:ext cx="45515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"/>
                <a:cs typeface="Gill Sans"/>
              </a:rPr>
              <a:t>Funny story about sense of scale…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"/>
              <a:cs typeface="Gill Sans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0" y="6611938"/>
            <a:ext cx="238398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err="1" smtClean="0">
                <a:solidFill>
                  <a:schemeClr val="bg1"/>
                </a:solidFill>
              </a:rPr>
              <a:t>Barroso</a:t>
            </a:r>
            <a:r>
              <a:rPr lang="en-US" sz="1000" b="0" dirty="0" smtClean="0">
                <a:solidFill>
                  <a:schemeClr val="bg1"/>
                </a:solidFill>
              </a:rPr>
              <a:t> and </a:t>
            </a:r>
            <a:r>
              <a:rPr lang="en-US" sz="1000" b="0" dirty="0" err="1" smtClean="0">
                <a:solidFill>
                  <a:schemeClr val="bg1"/>
                </a:solidFill>
              </a:rPr>
              <a:t>Urs</a:t>
            </a:r>
            <a:r>
              <a:rPr lang="en-US" sz="1000" b="0" dirty="0" smtClean="0">
                <a:solidFill>
                  <a:schemeClr val="bg1"/>
                </a:solidFill>
              </a:rPr>
              <a:t> </a:t>
            </a:r>
            <a:r>
              <a:rPr lang="en-US" sz="1000" b="0" dirty="0" err="1" smtClean="0">
                <a:solidFill>
                  <a:schemeClr val="bg1"/>
                </a:solidFill>
              </a:rPr>
              <a:t>Hölzle</a:t>
            </a:r>
            <a:r>
              <a:rPr lang="en-US" sz="1000" b="0" dirty="0" smtClean="0">
                <a:solidFill>
                  <a:schemeClr val="bg1"/>
                </a:solidFill>
              </a:rPr>
              <a:t> (2009)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3648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of a Datacenter</a:t>
            </a:r>
            <a:endParaRPr lang="en-US" dirty="0"/>
          </a:p>
        </p:txBody>
      </p:sp>
      <p:pic>
        <p:nvPicPr>
          <p:cNvPr id="4" name="Content Placeholder 3" descr="datacenter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1125114"/>
            <a:ext cx="8458200" cy="4988772"/>
          </a:xfr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611938"/>
            <a:ext cx="238398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err="1" smtClean="0">
                <a:solidFill>
                  <a:schemeClr val="bg1"/>
                </a:solidFill>
              </a:rPr>
              <a:t>Barroso</a:t>
            </a:r>
            <a:r>
              <a:rPr lang="en-US" sz="1000" b="0" dirty="0" smtClean="0">
                <a:solidFill>
                  <a:schemeClr val="bg1"/>
                </a:solidFill>
              </a:rPr>
              <a:t> and </a:t>
            </a:r>
            <a:r>
              <a:rPr lang="en-US" sz="1000" b="0" dirty="0" err="1" smtClean="0">
                <a:solidFill>
                  <a:schemeClr val="bg1"/>
                </a:solidFill>
              </a:rPr>
              <a:t>Urs</a:t>
            </a:r>
            <a:r>
              <a:rPr lang="en-US" sz="1000" b="0" dirty="0" smtClean="0">
                <a:solidFill>
                  <a:schemeClr val="bg1"/>
                </a:solidFill>
              </a:rPr>
              <a:t> </a:t>
            </a:r>
            <a:r>
              <a:rPr lang="en-US" sz="1000" b="0" dirty="0" err="1" smtClean="0">
                <a:solidFill>
                  <a:schemeClr val="bg1"/>
                </a:solidFill>
              </a:rPr>
              <a:t>Hölzle</a:t>
            </a:r>
            <a:r>
              <a:rPr lang="en-US" sz="1000" b="0" dirty="0" smtClean="0">
                <a:solidFill>
                  <a:schemeClr val="bg1"/>
                </a:solidFill>
              </a:rPr>
              <a:t> (2009)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5242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LS_01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4429" y="0"/>
            <a:ext cx="10288429" cy="6857238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Google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6845066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tacenter-generat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701"/>
            <a:ext cx="10287000" cy="6859702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6611938"/>
            <a:ext cx="156725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err="1" smtClean="0"/>
              <a:t>CumminsPower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3862957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F_02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-15215"/>
            <a:ext cx="10312400" cy="6873215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Google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40338624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2_0245ev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41546" y="0"/>
            <a:ext cx="17204946" cy="6858000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(Everest)</a:t>
            </a:r>
            <a:endParaRPr lang="en-US" sz="1000" b="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8600" y="4648200"/>
            <a:ext cx="4495800" cy="10287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How</a:t>
            </a: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 large data?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7904660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6552661" y="5763883"/>
            <a:ext cx="1749502" cy="17971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050" b="0">
                <a:solidFill>
                  <a:schemeClr val="bg2"/>
                </a:solidFill>
                <a:latin typeface="Gill Sans"/>
                <a:cs typeface="Gill Sans"/>
              </a:rPr>
              <a:t>“Result”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04800" y="4800600"/>
            <a:ext cx="4495800" cy="1028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z="3200" kern="0" dirty="0" smtClean="0">
                <a:solidFill>
                  <a:schemeClr val="bg1"/>
                </a:solidFill>
                <a:latin typeface="Gill Sans"/>
                <a:ea typeface="+mj-ea"/>
                <a:cs typeface="Gill Sans"/>
              </a:rPr>
              <a:t>Divide et </a:t>
            </a:r>
            <a:r>
              <a:rPr lang="en-US" sz="3200" kern="0" dirty="0" err="1" smtClean="0">
                <a:solidFill>
                  <a:schemeClr val="bg1"/>
                </a:solidFill>
                <a:latin typeface="Gill Sans"/>
                <a:ea typeface="+mj-ea"/>
                <a:cs typeface="Gill Sans"/>
              </a:rPr>
              <a:t>impera</a:t>
            </a:r>
            <a:endParaRPr kumimoji="0" lang="en-US" sz="32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762000" y="5410200"/>
            <a:ext cx="7543800" cy="1143000"/>
          </a:xfrm>
          <a:prstGeom prst="rect">
            <a:avLst/>
          </a:prstGeom>
        </p:spPr>
        <p:txBody>
          <a:bodyPr/>
          <a:lstStyle/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  <a:buFont typeface="Wingdings" charset="2"/>
              <a:buChar char="¢"/>
            </a:pPr>
            <a:r>
              <a:rPr lang="en-US" sz="24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Chop problem into smaller parts</a:t>
            </a:r>
          </a:p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  <a:buFont typeface="Wingdings" charset="2"/>
              <a:buChar char="¢"/>
            </a:pPr>
            <a:r>
              <a:rPr lang="en-US" sz="24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Combine partial results</a:t>
            </a:r>
            <a:endParaRPr lang="en-US" sz="2000" b="0" kern="0" dirty="0" smtClean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6781800" y="6611938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err="1" smtClean="0">
                <a:solidFill>
                  <a:schemeClr val="bg1"/>
                </a:solidFill>
              </a:rPr>
              <a:t>Wikiedia</a:t>
            </a:r>
            <a:r>
              <a:rPr lang="en-US" sz="1000" b="0" dirty="0" smtClean="0">
                <a:solidFill>
                  <a:schemeClr val="bg1"/>
                </a:solidFill>
              </a:rPr>
              <a:t> (Forest)</a:t>
            </a:r>
          </a:p>
        </p:txBody>
      </p:sp>
      <p:pic>
        <p:nvPicPr>
          <p:cNvPr id="7" name="Picture 6" descr="Biogradska_sum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744980"/>
            <a:ext cx="9144000" cy="6355080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552661" y="5410200"/>
            <a:ext cx="1749502" cy="17971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050" b="0">
                <a:solidFill>
                  <a:schemeClr val="bg2"/>
                </a:solidFill>
                <a:latin typeface="Gill Sans"/>
                <a:cs typeface="Gill Sans"/>
              </a:rPr>
              <a:t>“Work”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248400" y="5410200"/>
            <a:ext cx="608523" cy="17971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050" b="0" i="1" dirty="0">
                <a:solidFill>
                  <a:schemeClr val="bg2"/>
                </a:solidFill>
                <a:latin typeface="Gill Sans"/>
                <a:cs typeface="Gill Sans"/>
              </a:rPr>
              <a:t>w</a:t>
            </a:r>
            <a:r>
              <a:rPr lang="en-US" sz="1050" b="0" i="1" baseline="-25000" dirty="0">
                <a:solidFill>
                  <a:schemeClr val="bg2"/>
                </a:solidFill>
                <a:latin typeface="Gill Sans"/>
                <a:cs typeface="Gill Sans"/>
              </a:rPr>
              <a:t>1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7123151" y="5410200"/>
            <a:ext cx="608523" cy="17971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050" b="0" i="1">
                <a:solidFill>
                  <a:schemeClr val="bg2"/>
                </a:solidFill>
                <a:latin typeface="Gill Sans"/>
                <a:cs typeface="Gill Sans"/>
              </a:rPr>
              <a:t>w</a:t>
            </a:r>
            <a:r>
              <a:rPr lang="en-US" sz="1050" b="0" i="1" baseline="-25000">
                <a:solidFill>
                  <a:schemeClr val="bg2"/>
                </a:solidFill>
                <a:latin typeface="Gill Sans"/>
                <a:cs typeface="Gill Sans"/>
              </a:rPr>
              <a:t>2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7959870" y="5410200"/>
            <a:ext cx="608523" cy="17971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050" b="0" i="1">
                <a:solidFill>
                  <a:schemeClr val="bg2"/>
                </a:solidFill>
                <a:latin typeface="Gill Sans"/>
                <a:cs typeface="Gill Sans"/>
              </a:rPr>
              <a:t>w</a:t>
            </a:r>
            <a:r>
              <a:rPr lang="en-US" sz="1050" b="0" i="1" baseline="-25000">
                <a:solidFill>
                  <a:schemeClr val="bg2"/>
                </a:solidFill>
                <a:latin typeface="Gill Sans"/>
                <a:cs typeface="Gill Sans"/>
              </a:rPr>
              <a:t>3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6248400" y="5762445"/>
            <a:ext cx="608523" cy="17971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050" b="0" i="1" dirty="0">
                <a:solidFill>
                  <a:schemeClr val="bg2"/>
                </a:solidFill>
                <a:latin typeface="Gill Sans"/>
                <a:cs typeface="Gill Sans"/>
              </a:rPr>
              <a:t>r</a:t>
            </a:r>
            <a:r>
              <a:rPr lang="en-US" sz="1050" b="0" i="1" baseline="-25000" dirty="0">
                <a:solidFill>
                  <a:schemeClr val="bg2"/>
                </a:solidFill>
                <a:latin typeface="Gill Sans"/>
                <a:cs typeface="Gill Sans"/>
              </a:rPr>
              <a:t>1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7123151" y="5762445"/>
            <a:ext cx="608523" cy="17971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050" b="0" i="1" dirty="0">
                <a:solidFill>
                  <a:schemeClr val="bg2"/>
                </a:solidFill>
                <a:latin typeface="Gill Sans"/>
                <a:cs typeface="Gill Sans"/>
              </a:rPr>
              <a:t>r</a:t>
            </a:r>
            <a:r>
              <a:rPr lang="en-US" sz="1050" b="0" i="1" baseline="-25000" dirty="0">
                <a:solidFill>
                  <a:schemeClr val="bg2"/>
                </a:solidFill>
                <a:latin typeface="Gill Sans"/>
                <a:cs typeface="Gill Sans"/>
              </a:rPr>
              <a:t>2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7959870" y="5762445"/>
            <a:ext cx="608523" cy="17971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050" b="0" i="1">
                <a:solidFill>
                  <a:schemeClr val="bg2"/>
                </a:solidFill>
                <a:latin typeface="Gill Sans"/>
                <a:cs typeface="Gill Sans"/>
              </a:rPr>
              <a:t>r</a:t>
            </a:r>
            <a:r>
              <a:rPr lang="en-US" sz="1050" b="0" i="1" baseline="-25000">
                <a:solidFill>
                  <a:schemeClr val="bg2"/>
                </a:solidFill>
                <a:latin typeface="Gill Sans"/>
                <a:cs typeface="Gill Sans"/>
              </a:rPr>
              <a:t>3</a:t>
            </a:r>
          </a:p>
        </p:txBody>
      </p:sp>
      <p:cxnSp>
        <p:nvCxnSpPr>
          <p:cNvPr id="23" name="Straight Arrow Connector 22"/>
          <p:cNvCxnSpPr>
            <a:cxnSpLocks noChangeShapeType="1"/>
            <a:stCxn id="10" idx="2"/>
            <a:endCxn id="18" idx="0"/>
          </p:cNvCxnSpPr>
          <p:nvPr/>
        </p:nvCxnSpPr>
        <p:spPr bwMode="auto">
          <a:xfrm rot="5400000">
            <a:off x="6466398" y="5676181"/>
            <a:ext cx="172528" cy="1588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cxnSpLocks noChangeShapeType="1"/>
            <a:stCxn id="17" idx="2"/>
            <a:endCxn id="20" idx="0"/>
          </p:cNvCxnSpPr>
          <p:nvPr/>
        </p:nvCxnSpPr>
        <p:spPr bwMode="auto">
          <a:xfrm rot="5400000">
            <a:off x="8177868" y="5676181"/>
            <a:ext cx="172528" cy="1588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cxnSpLocks noChangeShapeType="1"/>
            <a:stCxn id="16" idx="2"/>
            <a:endCxn id="19" idx="0"/>
          </p:cNvCxnSpPr>
          <p:nvPr/>
        </p:nvCxnSpPr>
        <p:spPr bwMode="auto">
          <a:xfrm rot="5400000">
            <a:off x="7341149" y="5676181"/>
            <a:ext cx="172528" cy="1588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71405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9" grpId="1" animBg="1"/>
      <p:bldP spid="9" grpId="2" animBg="1"/>
      <p:bldP spid="10" grpId="0" animBg="1"/>
      <p:bldP spid="10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Synchronization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to split large chunks up into smaller ones</a:t>
            </a:r>
          </a:p>
          <a:p>
            <a:r>
              <a:rPr lang="en-US" dirty="0" smtClean="0"/>
              <a:t>How to integrate results from each chunk</a:t>
            </a:r>
          </a:p>
          <a:p>
            <a:r>
              <a:rPr lang="en-US" dirty="0" smtClean="0"/>
              <a:t>How to distribute shared data</a:t>
            </a:r>
          </a:p>
          <a:p>
            <a:r>
              <a:rPr lang="en-US" dirty="0" smtClean="0"/>
              <a:t>How to update shared data</a:t>
            </a:r>
          </a:p>
          <a:p>
            <a:r>
              <a:rPr lang="en-US" dirty="0" smtClean="0"/>
              <a:t>How to coordinate access to shared resources</a:t>
            </a:r>
          </a:p>
          <a:p>
            <a:r>
              <a:rPr lang="en-US" dirty="0" smtClean="0"/>
              <a:t>How to schedule different processing chunks</a:t>
            </a:r>
          </a:p>
          <a:p>
            <a:r>
              <a:rPr lang="en-US" dirty="0" smtClean="0"/>
              <a:t>How to cope of machine failure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1218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best thing since sliced bread?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Before clouds…</a:t>
            </a:r>
          </a:p>
          <a:p>
            <a:pPr lvl="1"/>
            <a:r>
              <a:rPr lang="en-US" dirty="0" smtClean="0"/>
              <a:t>Grids</a:t>
            </a:r>
          </a:p>
          <a:p>
            <a:pPr lvl="1"/>
            <a:r>
              <a:rPr lang="en-US" dirty="0" smtClean="0"/>
              <a:t>Connection machines</a:t>
            </a:r>
          </a:p>
          <a:p>
            <a:pPr lvl="1"/>
            <a:r>
              <a:rPr lang="en-US" dirty="0" smtClean="0"/>
              <a:t>Vector supercomputers</a:t>
            </a:r>
          </a:p>
          <a:p>
            <a:pPr lvl="1"/>
            <a:r>
              <a:rPr lang="en-US" dirty="0" smtClean="0"/>
              <a:t>…</a:t>
            </a:r>
          </a:p>
          <a:p>
            <a:r>
              <a:rPr lang="en-US" dirty="0" smtClean="0"/>
              <a:t>Cloud computing means many different things:</a:t>
            </a:r>
          </a:p>
          <a:p>
            <a:pPr lvl="1"/>
            <a:r>
              <a:rPr lang="en-US" dirty="0" smtClean="0"/>
              <a:t>Large-data processing</a:t>
            </a:r>
          </a:p>
          <a:p>
            <a:pPr lvl="1"/>
            <a:r>
              <a:rPr lang="en-US" dirty="0" smtClean="0"/>
              <a:t>Rebranding of web 2.0</a:t>
            </a:r>
          </a:p>
          <a:p>
            <a:pPr lvl="1"/>
            <a:r>
              <a:rPr lang="en-US" dirty="0" smtClean="0"/>
              <a:t>Utility computing</a:t>
            </a:r>
          </a:p>
          <a:p>
            <a:pPr lvl="1"/>
            <a:r>
              <a:rPr lang="en-US" dirty="0" smtClean="0"/>
              <a:t>Everything as a service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3920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deadloc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Box 4"/>
          <p:cNvSpPr txBox="1">
            <a:spLocks noChangeArrowheads="1"/>
          </p:cNvSpPr>
          <p:nvPr/>
        </p:nvSpPr>
        <p:spPr bwMode="auto">
          <a:xfrm>
            <a:off x="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000" b="0"/>
              <a:t>Source: Ricardo Guimarães Herrmann</a:t>
            </a:r>
          </a:p>
        </p:txBody>
      </p:sp>
    </p:spTree>
    <p:extLst>
      <p:ext uri="{BB962C8B-B14F-4D97-AF65-F5344CB8AC3E}">
        <p14:creationId xmlns:p14="http://schemas.microsoft.com/office/powerpoint/2010/main" val="3440451824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Large-Data Problem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Iterate over a large number of records</a:t>
            </a:r>
          </a:p>
          <a:p>
            <a:r>
              <a:rPr lang="en-US" dirty="0" smtClean="0"/>
              <a:t>Extract something of interest from each</a:t>
            </a:r>
          </a:p>
          <a:p>
            <a:r>
              <a:rPr lang="en-US" dirty="0" smtClean="0"/>
              <a:t>Shuffle and sort intermediate results</a:t>
            </a:r>
          </a:p>
          <a:p>
            <a:r>
              <a:rPr lang="en-US" dirty="0" smtClean="0"/>
              <a:t>Aggregate intermediate results</a:t>
            </a:r>
          </a:p>
          <a:p>
            <a:r>
              <a:rPr lang="en-US" dirty="0" smtClean="0"/>
              <a:t>Generate final output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 rot="816188">
            <a:off x="169503" y="1546552"/>
            <a:ext cx="96750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Gill Sans"/>
                <a:cs typeface="Gill Sans"/>
              </a:rPr>
              <a:t>Map</a:t>
            </a:r>
            <a:endParaRPr lang="en-US" sz="36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 rot="-811533">
            <a:off x="4368251" y="2757022"/>
            <a:ext cx="15171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Gill Sans"/>
                <a:cs typeface="Gill Sans"/>
              </a:rPr>
              <a:t>Reduce</a:t>
            </a:r>
            <a:endParaRPr lang="en-US" sz="360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0" y="6611938"/>
            <a:ext cx="3124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 smtClean="0">
                <a:solidFill>
                  <a:schemeClr val="bg1"/>
                </a:solidFill>
              </a:rPr>
              <a:t>(Dean </a:t>
            </a:r>
            <a:r>
              <a:rPr lang="en-US" sz="1000" b="0" dirty="0">
                <a:solidFill>
                  <a:schemeClr val="bg1"/>
                </a:solidFill>
              </a:rPr>
              <a:t>and </a:t>
            </a:r>
            <a:r>
              <a:rPr lang="en-US" sz="1000" b="0" dirty="0" err="1" smtClean="0">
                <a:solidFill>
                  <a:schemeClr val="bg1"/>
                </a:solidFill>
              </a:rPr>
              <a:t>Ghemawat</a:t>
            </a:r>
            <a:r>
              <a:rPr lang="en-US" sz="1000" b="0" dirty="0" smtClean="0">
                <a:solidFill>
                  <a:schemeClr val="bg1"/>
                </a:solidFill>
              </a:rPr>
              <a:t>, OSDI </a:t>
            </a:r>
            <a:r>
              <a:rPr lang="en-US" sz="1000" b="0" dirty="0">
                <a:solidFill>
                  <a:schemeClr val="bg1"/>
                </a:solidFill>
              </a:rPr>
              <a:t>2004)</a:t>
            </a:r>
          </a:p>
        </p:txBody>
      </p:sp>
    </p:spTree>
    <p:extLst>
      <p:ext uri="{BB962C8B-B14F-4D97-AF65-F5344CB8AC3E}">
        <p14:creationId xmlns:p14="http://schemas.microsoft.com/office/powerpoint/2010/main" val="34121251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MapReduce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Programmers specify two functions: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en-US" b="1" dirty="0" smtClean="0">
                <a:solidFill>
                  <a:srgbClr val="FF0000"/>
                </a:solidFill>
              </a:rPr>
              <a:t>map</a:t>
            </a:r>
            <a:r>
              <a:rPr lang="en-US" dirty="0" smtClean="0"/>
              <a:t> (k, v) </a:t>
            </a:r>
            <a:r>
              <a:rPr lang="en-US" dirty="0" smtClean="0">
                <a:cs typeface="Arial" charset="0"/>
              </a:rPr>
              <a:t>→ &lt;k’, v’&gt;*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en-US" b="1" dirty="0" smtClean="0">
                <a:solidFill>
                  <a:srgbClr val="FF0000"/>
                </a:solidFill>
                <a:cs typeface="Arial" charset="0"/>
              </a:rPr>
              <a:t>reduce</a:t>
            </a:r>
            <a:r>
              <a:rPr lang="en-US" dirty="0" smtClean="0">
                <a:cs typeface="Arial" charset="0"/>
              </a:rPr>
              <a:t> (k’, v’) → &lt;k’, v’&gt;*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All values with the same key are sent to the same reducer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The execution framework handles everything else…</a:t>
            </a:r>
          </a:p>
        </p:txBody>
      </p:sp>
    </p:spTree>
    <p:extLst>
      <p:ext uri="{BB962C8B-B14F-4D97-AF65-F5344CB8AC3E}">
        <p14:creationId xmlns:p14="http://schemas.microsoft.com/office/powerpoint/2010/main" val="20702741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Arrow Connector 36"/>
          <p:cNvCxnSpPr>
            <a:cxnSpLocks noChangeShapeType="1"/>
          </p:cNvCxnSpPr>
          <p:nvPr/>
        </p:nvCxnSpPr>
        <p:spPr bwMode="auto">
          <a:xfrm rot="5400000">
            <a:off x="2644776" y="3032125"/>
            <a:ext cx="27305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cxnSpLocks noChangeShapeType="1"/>
          </p:cNvCxnSpPr>
          <p:nvPr/>
        </p:nvCxnSpPr>
        <p:spPr bwMode="auto">
          <a:xfrm rot="5400000">
            <a:off x="3938588" y="3032125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cxnSpLocks noChangeShapeType="1"/>
          </p:cNvCxnSpPr>
          <p:nvPr/>
        </p:nvCxnSpPr>
        <p:spPr bwMode="auto">
          <a:xfrm rot="5400000">
            <a:off x="5233988" y="3032125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cxnSpLocks noChangeShapeType="1"/>
          </p:cNvCxnSpPr>
          <p:nvPr/>
        </p:nvCxnSpPr>
        <p:spPr bwMode="auto">
          <a:xfrm rot="5400000">
            <a:off x="6605588" y="3032125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cxnSpLocks noChangeShapeType="1"/>
          </p:cNvCxnSpPr>
          <p:nvPr/>
        </p:nvCxnSpPr>
        <p:spPr bwMode="auto">
          <a:xfrm rot="5400000">
            <a:off x="3047207" y="4456906"/>
            <a:ext cx="533400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cxnSpLocks noChangeShapeType="1"/>
          </p:cNvCxnSpPr>
          <p:nvPr/>
        </p:nvCxnSpPr>
        <p:spPr bwMode="auto">
          <a:xfrm rot="5400000">
            <a:off x="3178175" y="55006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cxnSpLocks noChangeShapeType="1"/>
          </p:cNvCxnSpPr>
          <p:nvPr/>
        </p:nvCxnSpPr>
        <p:spPr bwMode="auto">
          <a:xfrm rot="5400000">
            <a:off x="4419601" y="4456112"/>
            <a:ext cx="53340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cxnSpLocks noChangeShapeType="1"/>
          </p:cNvCxnSpPr>
          <p:nvPr/>
        </p:nvCxnSpPr>
        <p:spPr bwMode="auto">
          <a:xfrm rot="5400000">
            <a:off x="4549775" y="55006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cxnSpLocks noChangeShapeType="1"/>
          </p:cNvCxnSpPr>
          <p:nvPr/>
        </p:nvCxnSpPr>
        <p:spPr bwMode="auto">
          <a:xfrm rot="5400000">
            <a:off x="5714207" y="4456906"/>
            <a:ext cx="533400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cxnSpLocks noChangeShapeType="1"/>
          </p:cNvCxnSpPr>
          <p:nvPr/>
        </p:nvCxnSpPr>
        <p:spPr bwMode="auto">
          <a:xfrm rot="5400000">
            <a:off x="5845175" y="55006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630" name="Rectangle 7"/>
          <p:cNvSpPr>
            <a:spLocks noChangeArrowheads="1"/>
          </p:cNvSpPr>
          <p:nvPr/>
        </p:nvSpPr>
        <p:spPr bwMode="auto">
          <a:xfrm>
            <a:off x="6324600" y="2286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4631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6019800" y="1600200"/>
            <a:ext cx="609600" cy="6096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626" name="Rectangle 4"/>
          <p:cNvSpPr>
            <a:spLocks noChangeArrowheads="1"/>
          </p:cNvSpPr>
          <p:nvPr/>
        </p:nvSpPr>
        <p:spPr bwMode="auto">
          <a:xfrm>
            <a:off x="2362200" y="2286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4627" name="Straight Arrow Connector 20"/>
          <p:cNvCxnSpPr>
            <a:cxnSpLocks noChangeShapeType="1"/>
          </p:cNvCxnSpPr>
          <p:nvPr/>
        </p:nvCxnSpPr>
        <p:spPr bwMode="auto">
          <a:xfrm rot="5400000">
            <a:off x="2819400" y="1600200"/>
            <a:ext cx="609600" cy="6096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623" name="Rectangle 5"/>
          <p:cNvSpPr>
            <a:spLocks noChangeArrowheads="1"/>
          </p:cNvSpPr>
          <p:nvPr/>
        </p:nvSpPr>
        <p:spPr bwMode="auto">
          <a:xfrm>
            <a:off x="3657600" y="2286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4624" name="Straight Arrow Connector 22"/>
          <p:cNvCxnSpPr>
            <a:cxnSpLocks noChangeShapeType="1"/>
          </p:cNvCxnSpPr>
          <p:nvPr/>
        </p:nvCxnSpPr>
        <p:spPr bwMode="auto">
          <a:xfrm rot="5400000">
            <a:off x="3771900" y="1866900"/>
            <a:ext cx="609600" cy="762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620" name="Rectangle 6"/>
          <p:cNvSpPr>
            <a:spLocks noChangeArrowheads="1"/>
          </p:cNvSpPr>
          <p:nvPr/>
        </p:nvSpPr>
        <p:spPr bwMode="auto">
          <a:xfrm>
            <a:off x="4953000" y="2286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4621" name="Straight Arrow Connector 28"/>
          <p:cNvCxnSpPr>
            <a:cxnSpLocks noChangeShapeType="1"/>
          </p:cNvCxnSpPr>
          <p:nvPr/>
        </p:nvCxnSpPr>
        <p:spPr bwMode="auto">
          <a:xfrm rot="16200000" flipH="1">
            <a:off x="4991100" y="1866900"/>
            <a:ext cx="609600" cy="762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9" name="Rectangle 68"/>
          <p:cNvSpPr>
            <a:spLocks noChangeArrowheads="1"/>
          </p:cNvSpPr>
          <p:nvPr/>
        </p:nvSpPr>
        <p:spPr bwMode="auto">
          <a:xfrm>
            <a:off x="1981200" y="3505200"/>
            <a:ext cx="5486400" cy="304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Shuffle and Sort:</a:t>
            </a:r>
            <a:r>
              <a:rPr lang="en-US" b="0" dirty="0">
                <a:solidFill>
                  <a:schemeClr val="bg2"/>
                </a:solidFill>
              </a:rPr>
              <a:t> aggregate values by keys</a:t>
            </a:r>
          </a:p>
        </p:txBody>
      </p:sp>
      <p:sp>
        <p:nvSpPr>
          <p:cNvPr id="70" name="Rectangle 69"/>
          <p:cNvSpPr>
            <a:spLocks noChangeArrowheads="1"/>
          </p:cNvSpPr>
          <p:nvPr/>
        </p:nvSpPr>
        <p:spPr bwMode="auto">
          <a:xfrm>
            <a:off x="2895600" y="47244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sp>
        <p:nvSpPr>
          <p:cNvPr id="76" name="Rectangle 75"/>
          <p:cNvSpPr>
            <a:spLocks noChangeArrowheads="1"/>
          </p:cNvSpPr>
          <p:nvPr/>
        </p:nvSpPr>
        <p:spPr bwMode="auto">
          <a:xfrm>
            <a:off x="4267200" y="47244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sp>
        <p:nvSpPr>
          <p:cNvPr id="81" name="Rectangle 80"/>
          <p:cNvSpPr>
            <a:spLocks noChangeArrowheads="1"/>
          </p:cNvSpPr>
          <p:nvPr/>
        </p:nvSpPr>
        <p:spPr bwMode="auto">
          <a:xfrm>
            <a:off x="5562600" y="47244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grpSp>
        <p:nvGrpSpPr>
          <p:cNvPr id="114" name="Group 113"/>
          <p:cNvGrpSpPr/>
          <p:nvPr/>
        </p:nvGrpSpPr>
        <p:grpSpPr>
          <a:xfrm>
            <a:off x="3033713" y="1219200"/>
            <a:ext cx="3214687" cy="276225"/>
            <a:chOff x="3033713" y="1219200"/>
            <a:chExt cx="3214687" cy="276225"/>
          </a:xfrm>
        </p:grpSpPr>
        <p:sp>
          <p:nvSpPr>
            <p:cNvPr id="24677" name="Rectangle 56"/>
            <p:cNvSpPr>
              <a:spLocks noChangeArrowheads="1"/>
            </p:cNvSpPr>
            <p:nvPr/>
          </p:nvSpPr>
          <p:spPr bwMode="auto">
            <a:xfrm>
              <a:off x="3079069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78" name="Rectangle 102"/>
            <p:cNvSpPr>
              <a:spLocks noChangeArrowheads="1"/>
            </p:cNvSpPr>
            <p:nvPr/>
          </p:nvSpPr>
          <p:spPr bwMode="auto">
            <a:xfrm>
              <a:off x="3612430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79" name="Rectangle 109"/>
            <p:cNvSpPr>
              <a:spLocks noChangeArrowheads="1"/>
            </p:cNvSpPr>
            <p:nvPr/>
          </p:nvSpPr>
          <p:spPr bwMode="auto">
            <a:xfrm>
              <a:off x="4145792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0" name="Rectangle 116"/>
            <p:cNvSpPr>
              <a:spLocks noChangeArrowheads="1"/>
            </p:cNvSpPr>
            <p:nvPr/>
          </p:nvSpPr>
          <p:spPr bwMode="auto">
            <a:xfrm>
              <a:off x="4679154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1" name="Rectangle 123"/>
            <p:cNvSpPr>
              <a:spLocks noChangeArrowheads="1"/>
            </p:cNvSpPr>
            <p:nvPr/>
          </p:nvSpPr>
          <p:spPr bwMode="auto">
            <a:xfrm>
              <a:off x="5212515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2" name="Rectangle 130"/>
            <p:cNvSpPr>
              <a:spLocks noChangeArrowheads="1"/>
            </p:cNvSpPr>
            <p:nvPr/>
          </p:nvSpPr>
          <p:spPr bwMode="auto">
            <a:xfrm>
              <a:off x="5745877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3" name="TextBox 57"/>
            <p:cNvSpPr txBox="1">
              <a:spLocks noChangeArrowheads="1"/>
            </p:cNvSpPr>
            <p:nvPr/>
          </p:nvSpPr>
          <p:spPr bwMode="auto">
            <a:xfrm>
              <a:off x="3033713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/>
                <a:t>k</a:t>
              </a:r>
              <a:r>
                <a:rPr lang="en-US" sz="1200" b="0" baseline="-25000" dirty="0"/>
                <a:t>1</a:t>
              </a:r>
              <a:endParaRPr lang="en-US" b="0" baseline="-25000" dirty="0"/>
            </a:p>
          </p:txBody>
        </p:sp>
        <p:sp>
          <p:nvSpPr>
            <p:cNvPr id="24684" name="TextBox 103"/>
            <p:cNvSpPr txBox="1">
              <a:spLocks noChangeArrowheads="1"/>
            </p:cNvSpPr>
            <p:nvPr/>
          </p:nvSpPr>
          <p:spPr bwMode="auto">
            <a:xfrm>
              <a:off x="3567075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/>
                <a:t>k</a:t>
              </a:r>
              <a:r>
                <a:rPr lang="en-US" sz="1200" b="0" baseline="-25000" dirty="0"/>
                <a:t>2</a:t>
              </a:r>
              <a:endParaRPr lang="en-US" b="0" baseline="-25000" dirty="0"/>
            </a:p>
          </p:txBody>
        </p:sp>
        <p:sp>
          <p:nvSpPr>
            <p:cNvPr id="24685" name="TextBox 110"/>
            <p:cNvSpPr txBox="1">
              <a:spLocks noChangeArrowheads="1"/>
            </p:cNvSpPr>
            <p:nvPr/>
          </p:nvSpPr>
          <p:spPr bwMode="auto">
            <a:xfrm>
              <a:off x="4100436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3</a:t>
              </a:r>
              <a:endParaRPr lang="en-US" b="0" baseline="-25000"/>
            </a:p>
          </p:txBody>
        </p:sp>
        <p:sp>
          <p:nvSpPr>
            <p:cNvPr id="24686" name="TextBox 117"/>
            <p:cNvSpPr txBox="1">
              <a:spLocks noChangeArrowheads="1"/>
            </p:cNvSpPr>
            <p:nvPr/>
          </p:nvSpPr>
          <p:spPr bwMode="auto">
            <a:xfrm>
              <a:off x="4633798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4</a:t>
              </a:r>
              <a:endParaRPr lang="en-US" b="0" baseline="-25000"/>
            </a:p>
          </p:txBody>
        </p:sp>
        <p:sp>
          <p:nvSpPr>
            <p:cNvPr id="24687" name="TextBox 124"/>
            <p:cNvSpPr txBox="1">
              <a:spLocks noChangeArrowheads="1"/>
            </p:cNvSpPr>
            <p:nvPr/>
          </p:nvSpPr>
          <p:spPr bwMode="auto">
            <a:xfrm>
              <a:off x="5167160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5</a:t>
              </a:r>
              <a:endParaRPr lang="en-US" b="0" baseline="-25000"/>
            </a:p>
          </p:txBody>
        </p:sp>
        <p:sp>
          <p:nvSpPr>
            <p:cNvPr id="24688" name="TextBox 131"/>
            <p:cNvSpPr txBox="1">
              <a:spLocks noChangeArrowheads="1"/>
            </p:cNvSpPr>
            <p:nvPr/>
          </p:nvSpPr>
          <p:spPr bwMode="auto">
            <a:xfrm>
              <a:off x="5700521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6</a:t>
              </a:r>
              <a:endParaRPr lang="en-US" b="0" baseline="-25000"/>
            </a:p>
          </p:txBody>
        </p:sp>
        <p:sp>
          <p:nvSpPr>
            <p:cNvPr id="24689" name="Rectangle 58"/>
            <p:cNvSpPr>
              <a:spLocks noChangeArrowheads="1"/>
            </p:cNvSpPr>
            <p:nvPr/>
          </p:nvSpPr>
          <p:spPr bwMode="auto">
            <a:xfrm>
              <a:off x="3307652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0" name="TextBox 59"/>
            <p:cNvSpPr txBox="1">
              <a:spLocks noChangeArrowheads="1"/>
            </p:cNvSpPr>
            <p:nvPr/>
          </p:nvSpPr>
          <p:spPr bwMode="auto">
            <a:xfrm>
              <a:off x="3262297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 dirty="0">
                  <a:solidFill>
                    <a:schemeClr val="bg1"/>
                  </a:solidFill>
                </a:rPr>
                <a:t>1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4691" name="Rectangle 100"/>
            <p:cNvSpPr>
              <a:spLocks noChangeArrowheads="1"/>
            </p:cNvSpPr>
            <p:nvPr/>
          </p:nvSpPr>
          <p:spPr bwMode="auto">
            <a:xfrm>
              <a:off x="3841014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2" name="TextBox 101"/>
            <p:cNvSpPr txBox="1">
              <a:spLocks noChangeArrowheads="1"/>
            </p:cNvSpPr>
            <p:nvPr/>
          </p:nvSpPr>
          <p:spPr bwMode="auto">
            <a:xfrm>
              <a:off x="3795658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93" name="Rectangle 107"/>
            <p:cNvSpPr>
              <a:spLocks noChangeArrowheads="1"/>
            </p:cNvSpPr>
            <p:nvPr/>
          </p:nvSpPr>
          <p:spPr bwMode="auto">
            <a:xfrm>
              <a:off x="4374376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4" name="TextBox 108"/>
            <p:cNvSpPr txBox="1">
              <a:spLocks noChangeArrowheads="1"/>
            </p:cNvSpPr>
            <p:nvPr/>
          </p:nvSpPr>
          <p:spPr bwMode="auto">
            <a:xfrm>
              <a:off x="4329020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95" name="Rectangle 114"/>
            <p:cNvSpPr>
              <a:spLocks noChangeArrowheads="1"/>
            </p:cNvSpPr>
            <p:nvPr/>
          </p:nvSpPr>
          <p:spPr bwMode="auto">
            <a:xfrm>
              <a:off x="4907737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6" name="TextBox 115"/>
            <p:cNvSpPr txBox="1">
              <a:spLocks noChangeArrowheads="1"/>
            </p:cNvSpPr>
            <p:nvPr/>
          </p:nvSpPr>
          <p:spPr bwMode="auto">
            <a:xfrm>
              <a:off x="4862382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4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97" name="Rectangle 121"/>
            <p:cNvSpPr>
              <a:spLocks noChangeArrowheads="1"/>
            </p:cNvSpPr>
            <p:nvPr/>
          </p:nvSpPr>
          <p:spPr bwMode="auto">
            <a:xfrm>
              <a:off x="5441099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8" name="TextBox 122"/>
            <p:cNvSpPr txBox="1">
              <a:spLocks noChangeArrowheads="1"/>
            </p:cNvSpPr>
            <p:nvPr/>
          </p:nvSpPr>
          <p:spPr bwMode="auto">
            <a:xfrm>
              <a:off x="5395743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99" name="Rectangle 128"/>
            <p:cNvSpPr>
              <a:spLocks noChangeArrowheads="1"/>
            </p:cNvSpPr>
            <p:nvPr/>
          </p:nvSpPr>
          <p:spPr bwMode="auto">
            <a:xfrm>
              <a:off x="5974461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00" name="TextBox 129"/>
            <p:cNvSpPr txBox="1">
              <a:spLocks noChangeArrowheads="1"/>
            </p:cNvSpPr>
            <p:nvPr/>
          </p:nvSpPr>
          <p:spPr bwMode="auto">
            <a:xfrm>
              <a:off x="5929105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2286000" y="3200400"/>
            <a:ext cx="996950" cy="276225"/>
            <a:chOff x="2286000" y="3200400"/>
            <a:chExt cx="996950" cy="276225"/>
          </a:xfrm>
        </p:grpSpPr>
        <p:sp>
          <p:nvSpPr>
            <p:cNvPr id="24669" name="Rectangle 144"/>
            <p:cNvSpPr>
              <a:spLocks noChangeArrowheads="1"/>
            </p:cNvSpPr>
            <p:nvPr/>
          </p:nvSpPr>
          <p:spPr bwMode="auto">
            <a:xfrm>
              <a:off x="2794665" y="3224531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70" name="TextBox 145"/>
            <p:cNvSpPr txBox="1">
              <a:spLocks noChangeArrowheads="1"/>
            </p:cNvSpPr>
            <p:nvPr/>
          </p:nvSpPr>
          <p:spPr bwMode="auto">
            <a:xfrm>
              <a:off x="2784475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b</a:t>
              </a:r>
              <a:endParaRPr lang="en-US" b="0" baseline="-25000" dirty="0"/>
            </a:p>
          </p:txBody>
        </p:sp>
        <p:sp>
          <p:nvSpPr>
            <p:cNvPr id="24671" name="Rectangle 137"/>
            <p:cNvSpPr>
              <a:spLocks noChangeArrowheads="1"/>
            </p:cNvSpPr>
            <p:nvPr/>
          </p:nvSpPr>
          <p:spPr bwMode="auto">
            <a:xfrm>
              <a:off x="2296190" y="3224531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72" name="TextBox 138"/>
            <p:cNvSpPr txBox="1">
              <a:spLocks noChangeArrowheads="1"/>
            </p:cNvSpPr>
            <p:nvPr/>
          </p:nvSpPr>
          <p:spPr bwMode="auto">
            <a:xfrm>
              <a:off x="2286000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a</a:t>
              </a:r>
              <a:endParaRPr lang="en-US" b="0" baseline="-25000" dirty="0"/>
            </a:p>
          </p:txBody>
        </p:sp>
        <p:sp>
          <p:nvSpPr>
            <p:cNvPr id="24673" name="Rectangle 135"/>
            <p:cNvSpPr>
              <a:spLocks noChangeArrowheads="1"/>
            </p:cNvSpPr>
            <p:nvPr/>
          </p:nvSpPr>
          <p:spPr bwMode="auto">
            <a:xfrm>
              <a:off x="2524904" y="3224531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74" name="TextBox 136"/>
            <p:cNvSpPr txBox="1">
              <a:spLocks noChangeArrowheads="1"/>
            </p:cNvSpPr>
            <p:nvPr/>
          </p:nvSpPr>
          <p:spPr bwMode="auto">
            <a:xfrm>
              <a:off x="2514714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1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4675" name="Rectangle 142"/>
            <p:cNvSpPr>
              <a:spLocks noChangeArrowheads="1"/>
            </p:cNvSpPr>
            <p:nvPr/>
          </p:nvSpPr>
          <p:spPr bwMode="auto">
            <a:xfrm>
              <a:off x="3023379" y="3224531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76" name="TextBox 143"/>
            <p:cNvSpPr txBox="1">
              <a:spLocks noChangeArrowheads="1"/>
            </p:cNvSpPr>
            <p:nvPr/>
          </p:nvSpPr>
          <p:spPr bwMode="auto">
            <a:xfrm>
              <a:off x="3013189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3581400" y="3200400"/>
            <a:ext cx="996950" cy="276225"/>
            <a:chOff x="3581400" y="3200400"/>
            <a:chExt cx="996950" cy="276225"/>
          </a:xfrm>
        </p:grpSpPr>
        <p:sp>
          <p:nvSpPr>
            <p:cNvPr id="24661" name="Rectangle 151"/>
            <p:cNvSpPr>
              <a:spLocks noChangeArrowheads="1"/>
            </p:cNvSpPr>
            <p:nvPr/>
          </p:nvSpPr>
          <p:spPr bwMode="auto">
            <a:xfrm>
              <a:off x="3591590" y="3224531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62" name="Rectangle 158"/>
            <p:cNvSpPr>
              <a:spLocks noChangeArrowheads="1"/>
            </p:cNvSpPr>
            <p:nvPr/>
          </p:nvSpPr>
          <p:spPr bwMode="auto">
            <a:xfrm>
              <a:off x="4090065" y="3224531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63" name="TextBox 152"/>
            <p:cNvSpPr txBox="1">
              <a:spLocks noChangeArrowheads="1"/>
            </p:cNvSpPr>
            <p:nvPr/>
          </p:nvSpPr>
          <p:spPr bwMode="auto">
            <a:xfrm>
              <a:off x="3581400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64" name="TextBox 159"/>
            <p:cNvSpPr txBox="1">
              <a:spLocks noChangeArrowheads="1"/>
            </p:cNvSpPr>
            <p:nvPr/>
          </p:nvSpPr>
          <p:spPr bwMode="auto">
            <a:xfrm>
              <a:off x="4079875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65" name="Rectangle 149"/>
            <p:cNvSpPr>
              <a:spLocks noChangeArrowheads="1"/>
            </p:cNvSpPr>
            <p:nvPr/>
          </p:nvSpPr>
          <p:spPr bwMode="auto">
            <a:xfrm>
              <a:off x="3820304" y="3224531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66" name="TextBox 150"/>
            <p:cNvSpPr txBox="1">
              <a:spLocks noChangeArrowheads="1"/>
            </p:cNvSpPr>
            <p:nvPr/>
          </p:nvSpPr>
          <p:spPr bwMode="auto">
            <a:xfrm>
              <a:off x="3810114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67" name="Rectangle 156"/>
            <p:cNvSpPr>
              <a:spLocks noChangeArrowheads="1"/>
            </p:cNvSpPr>
            <p:nvPr/>
          </p:nvSpPr>
          <p:spPr bwMode="auto">
            <a:xfrm>
              <a:off x="4318779" y="3224531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68" name="TextBox 157"/>
            <p:cNvSpPr txBox="1">
              <a:spLocks noChangeArrowheads="1"/>
            </p:cNvSpPr>
            <p:nvPr/>
          </p:nvSpPr>
          <p:spPr bwMode="auto">
            <a:xfrm>
              <a:off x="4308589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4876800" y="3200400"/>
            <a:ext cx="990600" cy="276225"/>
            <a:chOff x="4876800" y="3200400"/>
            <a:chExt cx="990600" cy="276225"/>
          </a:xfrm>
        </p:grpSpPr>
        <p:sp>
          <p:nvSpPr>
            <p:cNvPr id="24653" name="Rectangle 165"/>
            <p:cNvSpPr>
              <a:spLocks noChangeArrowheads="1"/>
            </p:cNvSpPr>
            <p:nvPr/>
          </p:nvSpPr>
          <p:spPr bwMode="auto">
            <a:xfrm>
              <a:off x="4886985" y="3224531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4" name="Rectangle 172"/>
            <p:cNvSpPr>
              <a:spLocks noChangeArrowheads="1"/>
            </p:cNvSpPr>
            <p:nvPr/>
          </p:nvSpPr>
          <p:spPr bwMode="auto">
            <a:xfrm>
              <a:off x="5379359" y="3224531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5" name="TextBox 166"/>
            <p:cNvSpPr txBox="1">
              <a:spLocks noChangeArrowheads="1"/>
            </p:cNvSpPr>
            <p:nvPr/>
          </p:nvSpPr>
          <p:spPr bwMode="auto">
            <a:xfrm>
              <a:off x="4876800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24656" name="TextBox 173"/>
            <p:cNvSpPr txBox="1">
              <a:spLocks noChangeArrowheads="1"/>
            </p:cNvSpPr>
            <p:nvPr/>
          </p:nvSpPr>
          <p:spPr bwMode="auto">
            <a:xfrm>
              <a:off x="5369174" y="3200400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57" name="Rectangle 163"/>
            <p:cNvSpPr>
              <a:spLocks noChangeArrowheads="1"/>
            </p:cNvSpPr>
            <p:nvPr/>
          </p:nvSpPr>
          <p:spPr bwMode="auto">
            <a:xfrm>
              <a:off x="5115585" y="3224531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58" name="TextBox 164"/>
            <p:cNvSpPr txBox="1">
              <a:spLocks noChangeArrowheads="1"/>
            </p:cNvSpPr>
            <p:nvPr/>
          </p:nvSpPr>
          <p:spPr bwMode="auto">
            <a:xfrm>
              <a:off x="5105400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59" name="Rectangle 170"/>
            <p:cNvSpPr>
              <a:spLocks noChangeArrowheads="1"/>
            </p:cNvSpPr>
            <p:nvPr/>
          </p:nvSpPr>
          <p:spPr bwMode="auto">
            <a:xfrm>
              <a:off x="5607959" y="3224531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60" name="TextBox 171"/>
            <p:cNvSpPr txBox="1">
              <a:spLocks noChangeArrowheads="1"/>
            </p:cNvSpPr>
            <p:nvPr/>
          </p:nvSpPr>
          <p:spPr bwMode="auto">
            <a:xfrm>
              <a:off x="5597774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6248400" y="3200400"/>
            <a:ext cx="990600" cy="276225"/>
            <a:chOff x="6248400" y="3200400"/>
            <a:chExt cx="990600" cy="276225"/>
          </a:xfrm>
        </p:grpSpPr>
        <p:sp>
          <p:nvSpPr>
            <p:cNvPr id="24645" name="Rectangle 179"/>
            <p:cNvSpPr>
              <a:spLocks noChangeArrowheads="1"/>
            </p:cNvSpPr>
            <p:nvPr/>
          </p:nvSpPr>
          <p:spPr bwMode="auto">
            <a:xfrm>
              <a:off x="6258585" y="3224531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6" name="Rectangle 186"/>
            <p:cNvSpPr>
              <a:spLocks noChangeArrowheads="1"/>
            </p:cNvSpPr>
            <p:nvPr/>
          </p:nvSpPr>
          <p:spPr bwMode="auto">
            <a:xfrm>
              <a:off x="6750959" y="3224531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7" name="TextBox 180"/>
            <p:cNvSpPr txBox="1">
              <a:spLocks noChangeArrowheads="1"/>
            </p:cNvSpPr>
            <p:nvPr/>
          </p:nvSpPr>
          <p:spPr bwMode="auto">
            <a:xfrm>
              <a:off x="6248400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4648" name="TextBox 187"/>
            <p:cNvSpPr txBox="1">
              <a:spLocks noChangeArrowheads="1"/>
            </p:cNvSpPr>
            <p:nvPr/>
          </p:nvSpPr>
          <p:spPr bwMode="auto">
            <a:xfrm>
              <a:off x="6740774" y="3200400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49" name="Rectangle 177"/>
            <p:cNvSpPr>
              <a:spLocks noChangeArrowheads="1"/>
            </p:cNvSpPr>
            <p:nvPr/>
          </p:nvSpPr>
          <p:spPr bwMode="auto">
            <a:xfrm>
              <a:off x="6487185" y="3224531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50" name="TextBox 178"/>
            <p:cNvSpPr txBox="1">
              <a:spLocks noChangeArrowheads="1"/>
            </p:cNvSpPr>
            <p:nvPr/>
          </p:nvSpPr>
          <p:spPr bwMode="auto">
            <a:xfrm>
              <a:off x="6477000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51" name="Rectangle 184"/>
            <p:cNvSpPr>
              <a:spLocks noChangeArrowheads="1"/>
            </p:cNvSpPr>
            <p:nvPr/>
          </p:nvSpPr>
          <p:spPr bwMode="auto">
            <a:xfrm>
              <a:off x="6979559" y="3224531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52" name="TextBox 185"/>
            <p:cNvSpPr txBox="1">
              <a:spLocks noChangeArrowheads="1"/>
            </p:cNvSpPr>
            <p:nvPr/>
          </p:nvSpPr>
          <p:spPr bwMode="auto">
            <a:xfrm>
              <a:off x="6969374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3200400" y="3838575"/>
            <a:ext cx="803275" cy="276225"/>
            <a:chOff x="3200400" y="3838575"/>
            <a:chExt cx="803275" cy="276225"/>
          </a:xfrm>
        </p:grpSpPr>
        <p:sp>
          <p:nvSpPr>
            <p:cNvPr id="24639" name="Rectangle 193"/>
            <p:cNvSpPr>
              <a:spLocks noChangeArrowheads="1"/>
            </p:cNvSpPr>
            <p:nvPr/>
          </p:nvSpPr>
          <p:spPr bwMode="auto">
            <a:xfrm>
              <a:off x="3210588" y="3862706"/>
              <a:ext cx="228671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0" name="TextBox 194"/>
            <p:cNvSpPr txBox="1">
              <a:spLocks noChangeArrowheads="1"/>
            </p:cNvSpPr>
            <p:nvPr/>
          </p:nvSpPr>
          <p:spPr bwMode="auto">
            <a:xfrm>
              <a:off x="3200400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24641" name="Rectangle 191"/>
            <p:cNvSpPr>
              <a:spLocks noChangeArrowheads="1"/>
            </p:cNvSpPr>
            <p:nvPr/>
          </p:nvSpPr>
          <p:spPr bwMode="auto">
            <a:xfrm>
              <a:off x="3515483" y="38627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42" name="TextBox 192"/>
            <p:cNvSpPr txBox="1">
              <a:spLocks noChangeArrowheads="1"/>
            </p:cNvSpPr>
            <p:nvPr/>
          </p:nvSpPr>
          <p:spPr bwMode="auto">
            <a:xfrm>
              <a:off x="3505295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43" name="Rectangle 196"/>
            <p:cNvSpPr>
              <a:spLocks noChangeArrowheads="1"/>
            </p:cNvSpPr>
            <p:nvPr/>
          </p:nvSpPr>
          <p:spPr bwMode="auto">
            <a:xfrm>
              <a:off x="3744154" y="38627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44" name="TextBox 197"/>
            <p:cNvSpPr txBox="1">
              <a:spLocks noChangeArrowheads="1"/>
            </p:cNvSpPr>
            <p:nvPr/>
          </p:nvSpPr>
          <p:spPr bwMode="auto">
            <a:xfrm>
              <a:off x="3733965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4572000" y="3838575"/>
            <a:ext cx="803275" cy="276225"/>
            <a:chOff x="4572000" y="3838575"/>
            <a:chExt cx="803275" cy="276225"/>
          </a:xfrm>
        </p:grpSpPr>
        <p:sp>
          <p:nvSpPr>
            <p:cNvPr id="24633" name="Rectangle 199"/>
            <p:cNvSpPr>
              <a:spLocks noChangeArrowheads="1"/>
            </p:cNvSpPr>
            <p:nvPr/>
          </p:nvSpPr>
          <p:spPr bwMode="auto">
            <a:xfrm>
              <a:off x="4582188" y="3862706"/>
              <a:ext cx="228671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4" name="TextBox 200"/>
            <p:cNvSpPr txBox="1">
              <a:spLocks noChangeArrowheads="1"/>
            </p:cNvSpPr>
            <p:nvPr/>
          </p:nvSpPr>
          <p:spPr bwMode="auto">
            <a:xfrm>
              <a:off x="4572000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4635" name="Rectangle 202"/>
            <p:cNvSpPr>
              <a:spLocks noChangeArrowheads="1"/>
            </p:cNvSpPr>
            <p:nvPr/>
          </p:nvSpPr>
          <p:spPr bwMode="auto">
            <a:xfrm>
              <a:off x="4887083" y="38627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36" name="TextBox 203"/>
            <p:cNvSpPr txBox="1">
              <a:spLocks noChangeArrowheads="1"/>
            </p:cNvSpPr>
            <p:nvPr/>
          </p:nvSpPr>
          <p:spPr bwMode="auto">
            <a:xfrm>
              <a:off x="4876895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37" name="Rectangle 205"/>
            <p:cNvSpPr>
              <a:spLocks noChangeArrowheads="1"/>
            </p:cNvSpPr>
            <p:nvPr/>
          </p:nvSpPr>
          <p:spPr bwMode="auto">
            <a:xfrm>
              <a:off x="5115754" y="38627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38" name="TextBox 206"/>
            <p:cNvSpPr txBox="1">
              <a:spLocks noChangeArrowheads="1"/>
            </p:cNvSpPr>
            <p:nvPr/>
          </p:nvSpPr>
          <p:spPr bwMode="auto">
            <a:xfrm>
              <a:off x="5105565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5867400" y="3838575"/>
            <a:ext cx="1260475" cy="276225"/>
            <a:chOff x="5867400" y="3838575"/>
            <a:chExt cx="1260475" cy="276225"/>
          </a:xfrm>
        </p:grpSpPr>
        <p:sp>
          <p:nvSpPr>
            <p:cNvPr id="13" name="Rectangle 208"/>
            <p:cNvSpPr>
              <a:spLocks noChangeArrowheads="1"/>
            </p:cNvSpPr>
            <p:nvPr/>
          </p:nvSpPr>
          <p:spPr bwMode="auto">
            <a:xfrm>
              <a:off x="5877587" y="3862706"/>
              <a:ext cx="228645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209"/>
            <p:cNvSpPr txBox="1">
              <a:spLocks noChangeArrowheads="1"/>
            </p:cNvSpPr>
            <p:nvPr/>
          </p:nvSpPr>
          <p:spPr bwMode="auto">
            <a:xfrm>
              <a:off x="5867400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25" name="Rectangle 211"/>
            <p:cNvSpPr>
              <a:spLocks noChangeArrowheads="1"/>
            </p:cNvSpPr>
            <p:nvPr/>
          </p:nvSpPr>
          <p:spPr bwMode="auto">
            <a:xfrm>
              <a:off x="6182447" y="38627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TextBox 212"/>
            <p:cNvSpPr txBox="1">
              <a:spLocks noChangeArrowheads="1"/>
            </p:cNvSpPr>
            <p:nvPr/>
          </p:nvSpPr>
          <p:spPr bwMode="auto">
            <a:xfrm>
              <a:off x="6172260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16" name="Rectangle 214"/>
            <p:cNvSpPr>
              <a:spLocks noChangeArrowheads="1"/>
            </p:cNvSpPr>
            <p:nvPr/>
          </p:nvSpPr>
          <p:spPr bwMode="auto">
            <a:xfrm>
              <a:off x="6411092" y="38627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28" name="TextBox 215"/>
            <p:cNvSpPr txBox="1">
              <a:spLocks noChangeArrowheads="1"/>
            </p:cNvSpPr>
            <p:nvPr/>
          </p:nvSpPr>
          <p:spPr bwMode="auto">
            <a:xfrm>
              <a:off x="6400905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29" name="Rectangle 217"/>
            <p:cNvSpPr>
              <a:spLocks noChangeArrowheads="1"/>
            </p:cNvSpPr>
            <p:nvPr/>
          </p:nvSpPr>
          <p:spPr bwMode="auto">
            <a:xfrm>
              <a:off x="6639738" y="38627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TextBox 218"/>
            <p:cNvSpPr txBox="1">
              <a:spLocks noChangeArrowheads="1"/>
            </p:cNvSpPr>
            <p:nvPr/>
          </p:nvSpPr>
          <p:spPr bwMode="auto">
            <a:xfrm>
              <a:off x="6629551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18" name="Rectangle 220"/>
            <p:cNvSpPr>
              <a:spLocks noChangeArrowheads="1"/>
            </p:cNvSpPr>
            <p:nvPr/>
          </p:nvSpPr>
          <p:spPr bwMode="auto">
            <a:xfrm>
              <a:off x="6868383" y="38627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32" name="TextBox 221"/>
            <p:cNvSpPr txBox="1">
              <a:spLocks noChangeArrowheads="1"/>
            </p:cNvSpPr>
            <p:nvPr/>
          </p:nvSpPr>
          <p:spPr bwMode="auto">
            <a:xfrm>
              <a:off x="6858196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3048000" y="5667375"/>
            <a:ext cx="547688" cy="276225"/>
            <a:chOff x="3048000" y="5667375"/>
            <a:chExt cx="547688" cy="276225"/>
          </a:xfrm>
        </p:grpSpPr>
        <p:sp>
          <p:nvSpPr>
            <p:cNvPr id="24619" name="Rectangle 148"/>
            <p:cNvSpPr>
              <a:spLocks noChangeArrowheads="1"/>
            </p:cNvSpPr>
            <p:nvPr/>
          </p:nvSpPr>
          <p:spPr bwMode="auto">
            <a:xfrm>
              <a:off x="3093340" y="56915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55"/>
            <p:cNvSpPr txBox="1">
              <a:spLocks noChangeArrowheads="1"/>
            </p:cNvSpPr>
            <p:nvPr/>
          </p:nvSpPr>
          <p:spPr bwMode="auto">
            <a:xfrm>
              <a:off x="3048000" y="5667375"/>
              <a:ext cx="29354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1</a:t>
              </a:r>
              <a:endParaRPr lang="en-US" b="0" baseline="-25000"/>
            </a:p>
          </p:txBody>
        </p:sp>
        <p:sp>
          <p:nvSpPr>
            <p:cNvPr id="20" name="Rectangle 162"/>
            <p:cNvSpPr>
              <a:spLocks noChangeArrowheads="1"/>
            </p:cNvSpPr>
            <p:nvPr/>
          </p:nvSpPr>
          <p:spPr bwMode="auto">
            <a:xfrm>
              <a:off x="3321844" y="56915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22" name="TextBox 167"/>
            <p:cNvSpPr txBox="1">
              <a:spLocks noChangeArrowheads="1"/>
            </p:cNvSpPr>
            <p:nvPr/>
          </p:nvSpPr>
          <p:spPr bwMode="auto">
            <a:xfrm>
              <a:off x="3276504" y="5667375"/>
              <a:ext cx="31918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4405313" y="5667375"/>
            <a:ext cx="547687" cy="276225"/>
            <a:chOff x="4405313" y="5667375"/>
            <a:chExt cx="547687" cy="276225"/>
          </a:xfrm>
        </p:grpSpPr>
        <p:sp>
          <p:nvSpPr>
            <p:cNvPr id="24615" name="Rectangle 183"/>
            <p:cNvSpPr>
              <a:spLocks noChangeArrowheads="1"/>
            </p:cNvSpPr>
            <p:nvPr/>
          </p:nvSpPr>
          <p:spPr bwMode="auto">
            <a:xfrm>
              <a:off x="4450653" y="56915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6" name="TextBox 188"/>
            <p:cNvSpPr txBox="1">
              <a:spLocks noChangeArrowheads="1"/>
            </p:cNvSpPr>
            <p:nvPr/>
          </p:nvSpPr>
          <p:spPr bwMode="auto">
            <a:xfrm>
              <a:off x="4405313" y="5667375"/>
              <a:ext cx="29354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2</a:t>
              </a:r>
              <a:endParaRPr lang="en-US" b="0" baseline="-25000"/>
            </a:p>
          </p:txBody>
        </p:sp>
        <p:sp>
          <p:nvSpPr>
            <p:cNvPr id="24617" name="Rectangle 189"/>
            <p:cNvSpPr>
              <a:spLocks noChangeArrowheads="1"/>
            </p:cNvSpPr>
            <p:nvPr/>
          </p:nvSpPr>
          <p:spPr bwMode="auto">
            <a:xfrm>
              <a:off x="4679157" y="56915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18" name="TextBox 190"/>
            <p:cNvSpPr txBox="1">
              <a:spLocks noChangeArrowheads="1"/>
            </p:cNvSpPr>
            <p:nvPr/>
          </p:nvSpPr>
          <p:spPr bwMode="auto">
            <a:xfrm>
              <a:off x="4633817" y="5667375"/>
              <a:ext cx="319183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5715000" y="5667375"/>
            <a:ext cx="547688" cy="276225"/>
            <a:chOff x="5715000" y="5667375"/>
            <a:chExt cx="547688" cy="276225"/>
          </a:xfrm>
        </p:grpSpPr>
        <p:sp>
          <p:nvSpPr>
            <p:cNvPr id="24611" name="Rectangle 195"/>
            <p:cNvSpPr>
              <a:spLocks noChangeArrowheads="1"/>
            </p:cNvSpPr>
            <p:nvPr/>
          </p:nvSpPr>
          <p:spPr bwMode="auto">
            <a:xfrm>
              <a:off x="5760340" y="56915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2" name="TextBox 198"/>
            <p:cNvSpPr txBox="1">
              <a:spLocks noChangeArrowheads="1"/>
            </p:cNvSpPr>
            <p:nvPr/>
          </p:nvSpPr>
          <p:spPr bwMode="auto">
            <a:xfrm>
              <a:off x="5715000" y="5667375"/>
              <a:ext cx="29354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3</a:t>
              </a:r>
              <a:endParaRPr lang="en-US" b="0" baseline="-25000"/>
            </a:p>
          </p:txBody>
        </p:sp>
        <p:sp>
          <p:nvSpPr>
            <p:cNvPr id="24613" name="Rectangle 201"/>
            <p:cNvSpPr>
              <a:spLocks noChangeArrowheads="1"/>
            </p:cNvSpPr>
            <p:nvPr/>
          </p:nvSpPr>
          <p:spPr bwMode="auto">
            <a:xfrm>
              <a:off x="5988844" y="56915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14" name="TextBox 204"/>
            <p:cNvSpPr txBox="1">
              <a:spLocks noChangeArrowheads="1"/>
            </p:cNvSpPr>
            <p:nvPr/>
          </p:nvSpPr>
          <p:spPr bwMode="auto">
            <a:xfrm>
              <a:off x="5943504" y="5667375"/>
              <a:ext cx="31918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644613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30" grpId="0" animBg="1"/>
      <p:bldP spid="24626" grpId="0" animBg="1"/>
      <p:bldP spid="24623" grpId="0" animBg="1"/>
      <p:bldP spid="24620" grpId="0" animBg="1"/>
      <p:bldP spid="69" grpId="0" animBg="1"/>
      <p:bldP spid="70" grpId="0" animBg="1"/>
      <p:bldP spid="76" grpId="0" animBg="1"/>
      <p:bldP spid="8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MapReduce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Programmers specify two functions: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en-US" b="1" dirty="0" smtClean="0">
                <a:solidFill>
                  <a:srgbClr val="FF0000"/>
                </a:solidFill>
              </a:rPr>
              <a:t>map</a:t>
            </a:r>
            <a:r>
              <a:rPr lang="en-US" dirty="0" smtClean="0"/>
              <a:t> (k, v) </a:t>
            </a:r>
            <a:r>
              <a:rPr lang="en-US" dirty="0" smtClean="0">
                <a:cs typeface="Arial" charset="0"/>
              </a:rPr>
              <a:t>→ &lt;k’, v’&gt;*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en-US" b="1" dirty="0" smtClean="0">
                <a:solidFill>
                  <a:srgbClr val="FF0000"/>
                </a:solidFill>
                <a:cs typeface="Arial" charset="0"/>
              </a:rPr>
              <a:t>reduce</a:t>
            </a:r>
            <a:r>
              <a:rPr lang="en-US" dirty="0" smtClean="0">
                <a:cs typeface="Arial" charset="0"/>
              </a:rPr>
              <a:t> (k’, v’) → &lt;k’, v’&gt;*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All values with the same key are sent to the same reducer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The execution framework handles everything else…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876800" y="6019800"/>
            <a:ext cx="4038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0" dirty="0" smtClean="0">
                <a:solidFill>
                  <a:srgbClr val="FF0000"/>
                </a:solidFill>
                <a:latin typeface="Gill Sans"/>
                <a:cs typeface="Gill Sans"/>
              </a:rPr>
              <a:t>What’s “everything else”?</a:t>
            </a:r>
            <a:endParaRPr lang="en-US" sz="28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793654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MapReduce “Runtime”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Handles scheduling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Assigns workers to map and reduce tasks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Handles “data distribution”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Moves processes to data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Handles synchronization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Gathers, sorts, and shuffles intermediate data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Handles errors and faults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Detects worker failures and restarts</a:t>
            </a:r>
          </a:p>
        </p:txBody>
      </p:sp>
    </p:spTree>
    <p:extLst>
      <p:ext uri="{BB962C8B-B14F-4D97-AF65-F5344CB8AC3E}">
        <p14:creationId xmlns:p14="http://schemas.microsoft.com/office/powerpoint/2010/main" val="20523802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MapReduce Word Count</a:t>
            </a:r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1660525" y="1905000"/>
            <a:ext cx="611187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Gill Sans"/>
                <a:cs typeface="Gill Sans"/>
              </a:rPr>
              <a:t>Map(String </a:t>
            </a:r>
            <a:r>
              <a:rPr lang="en-US" sz="1800" dirty="0" err="1" smtClean="0">
                <a:solidFill>
                  <a:schemeClr val="bg1"/>
                </a:solidFill>
                <a:latin typeface="Gill Sans"/>
                <a:cs typeface="Gill Sans"/>
              </a:rPr>
              <a:t>docid</a:t>
            </a:r>
            <a:r>
              <a:rPr lang="en-US" sz="1800" dirty="0" smtClean="0">
                <a:solidFill>
                  <a:schemeClr val="bg1"/>
                </a:solidFill>
                <a:latin typeface="Gill Sans"/>
                <a:cs typeface="Gill Sans"/>
              </a:rPr>
              <a:t>, </a:t>
            </a:r>
            <a:r>
              <a:rPr lang="en-US" sz="1800" dirty="0">
                <a:solidFill>
                  <a:schemeClr val="bg1"/>
                </a:solidFill>
                <a:latin typeface="Gill Sans"/>
                <a:cs typeface="Gill Sans"/>
              </a:rPr>
              <a:t>String </a:t>
            </a:r>
            <a:r>
              <a:rPr lang="en-US" sz="1800" dirty="0" smtClean="0">
                <a:solidFill>
                  <a:schemeClr val="bg1"/>
                </a:solidFill>
                <a:latin typeface="Gill Sans"/>
                <a:cs typeface="Gill Sans"/>
              </a:rPr>
              <a:t>text):</a:t>
            </a:r>
            <a:endParaRPr lang="en-US" sz="1800" dirty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1800" b="0" i="1" dirty="0" smtClean="0">
                <a:solidFill>
                  <a:schemeClr val="bg1"/>
                </a:solidFill>
                <a:latin typeface="Gill Sans"/>
                <a:cs typeface="Gill Sans"/>
              </a:rPr>
              <a:t>     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for each word w in text:</a:t>
            </a:r>
          </a:p>
          <a:p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          Emit(w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, 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1);</a:t>
            </a:r>
            <a:endParaRPr lang="en-US" sz="1800" b="0" dirty="0">
              <a:solidFill>
                <a:schemeClr val="bg1"/>
              </a:solidFill>
              <a:latin typeface="Gill Sans"/>
              <a:cs typeface="Gill Sans"/>
            </a:endParaRPr>
          </a:p>
          <a:p>
            <a:endParaRPr lang="en-US" sz="1800" b="0" dirty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1800" dirty="0">
                <a:solidFill>
                  <a:schemeClr val="bg1"/>
                </a:solidFill>
                <a:latin typeface="Gill Sans"/>
                <a:cs typeface="Gill Sans"/>
              </a:rPr>
              <a:t>Reduce(String </a:t>
            </a:r>
            <a:r>
              <a:rPr lang="en-US" sz="1800" dirty="0" smtClean="0">
                <a:solidFill>
                  <a:schemeClr val="bg1"/>
                </a:solidFill>
                <a:latin typeface="Gill Sans"/>
                <a:cs typeface="Gill Sans"/>
              </a:rPr>
              <a:t>term, </a:t>
            </a:r>
            <a:r>
              <a:rPr lang="en-US" sz="1800" dirty="0" err="1" smtClean="0">
                <a:solidFill>
                  <a:schemeClr val="bg1"/>
                </a:solidFill>
                <a:latin typeface="Gill Sans"/>
                <a:cs typeface="Gill Sans"/>
              </a:rPr>
              <a:t>Iterator</a:t>
            </a:r>
            <a:r>
              <a:rPr lang="en-US" sz="1800" dirty="0" smtClean="0">
                <a:solidFill>
                  <a:schemeClr val="bg1"/>
                </a:solidFill>
                <a:latin typeface="Gill Sans"/>
                <a:cs typeface="Gill Sans"/>
              </a:rPr>
              <a:t>&lt;</a:t>
            </a:r>
            <a:r>
              <a:rPr lang="en-US" sz="1800" dirty="0" err="1" smtClean="0">
                <a:solidFill>
                  <a:schemeClr val="bg1"/>
                </a:solidFill>
                <a:latin typeface="Gill Sans"/>
                <a:cs typeface="Gill Sans"/>
              </a:rPr>
              <a:t>Int</a:t>
            </a:r>
            <a:r>
              <a:rPr lang="en-US" sz="1800" dirty="0" smtClean="0">
                <a:solidFill>
                  <a:schemeClr val="bg1"/>
                </a:solidFill>
                <a:latin typeface="Gill Sans"/>
                <a:cs typeface="Gill Sans"/>
              </a:rPr>
              <a:t>&gt; values):</a:t>
            </a:r>
            <a:endParaRPr lang="en-US" sz="1800" dirty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1800" b="0" i="1" dirty="0">
                <a:solidFill>
                  <a:schemeClr val="bg1"/>
                </a:solidFill>
                <a:latin typeface="Gill Sans"/>
                <a:cs typeface="Gill Sans"/>
              </a:rPr>
              <a:t>     </a:t>
            </a:r>
            <a:r>
              <a:rPr lang="en-US" sz="1800" b="0" dirty="0" err="1" smtClean="0">
                <a:solidFill>
                  <a:schemeClr val="bg1"/>
                </a:solidFill>
                <a:latin typeface="Gill Sans"/>
                <a:cs typeface="Gill Sans"/>
              </a:rPr>
              <a:t>int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 sum 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= 0;</a:t>
            </a:r>
          </a:p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     for each v in 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values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:</a:t>
            </a:r>
          </a:p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          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sum 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+= 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v;</a:t>
            </a:r>
            <a:endParaRPr lang="en-US" sz="1800" b="0" dirty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          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Emit(term, value);</a:t>
            </a:r>
            <a:endParaRPr lang="en-US" sz="1800" b="0" dirty="0">
              <a:solidFill>
                <a:schemeClr val="bg1"/>
              </a:solidFill>
              <a:latin typeface="Gill Sans"/>
              <a:cs typeface="Gill Sans"/>
            </a:endParaRPr>
          </a:p>
          <a:p>
            <a:endParaRPr lang="en-US" sz="18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0032094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MapReduce Implementations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Google has a proprietary implementation</a:t>
            </a:r>
          </a:p>
          <a:p>
            <a:r>
              <a:rPr lang="en-US" dirty="0" smtClean="0"/>
              <a:t>Hadoop is an open-source implementation in Java</a:t>
            </a:r>
          </a:p>
          <a:p>
            <a:pPr lvl="1"/>
            <a:r>
              <a:rPr lang="en-US" dirty="0" smtClean="0"/>
              <a:t>Originally developed by Yahoo, now an Apache project</a:t>
            </a:r>
          </a:p>
          <a:p>
            <a:pPr lvl="1"/>
            <a:r>
              <a:rPr lang="en-US" dirty="0" smtClean="0"/>
              <a:t>Center of a rapidly expanding software ecosystem</a:t>
            </a:r>
          </a:p>
        </p:txBody>
      </p:sp>
      <p:pic>
        <p:nvPicPr>
          <p:cNvPr id="4" name="Picture 3" descr="ed3d1_hadoop-lo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333" y="4622800"/>
            <a:ext cx="2777067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435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 you know…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Cloud computing</a:t>
            </a:r>
          </a:p>
          <a:p>
            <a:r>
              <a:rPr lang="en-US" dirty="0" smtClean="0"/>
              <a:t>Big data</a:t>
            </a:r>
          </a:p>
          <a:p>
            <a:r>
              <a:rPr lang="en-US" dirty="0" smtClean="0"/>
              <a:t>Relationship between the two</a:t>
            </a:r>
          </a:p>
          <a:p>
            <a:r>
              <a:rPr lang="en-US" dirty="0" smtClean="0"/>
              <a:t>Challenges with big data processing</a:t>
            </a:r>
          </a:p>
          <a:p>
            <a:r>
              <a:rPr lang="en-US" dirty="0" smtClean="0"/>
              <a:t>MapReduce/Hadoop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6143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louds_over_Afric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8200" y="-76200"/>
            <a:ext cx="10439400" cy="6961572"/>
          </a:xfrm>
          <a:prstGeom prst="rect">
            <a:avLst/>
          </a:prstGeom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0" y="6611938"/>
            <a:ext cx="2971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000000"/>
                </a:solidFill>
              </a:rPr>
              <a:t>Source:</a:t>
            </a:r>
            <a:r>
              <a:rPr lang="en-US" sz="1000" b="0" dirty="0" smtClean="0">
                <a:solidFill>
                  <a:srgbClr val="000000"/>
                </a:solidFill>
              </a:rPr>
              <a:t> Wikipedia (Clouds)</a:t>
            </a:r>
            <a:endParaRPr lang="en-US" sz="1000" b="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10318" y="4648200"/>
            <a:ext cx="24974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0" dirty="0" smtClean="0">
                <a:latin typeface="Gill Sans"/>
                <a:cs typeface="Gill Sans"/>
              </a:rPr>
              <a:t>Questions?</a:t>
            </a:r>
            <a:endParaRPr lang="en-US" sz="4000" b="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8328176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Rebranding of web 2.0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Rich, interactive web applications</a:t>
            </a:r>
          </a:p>
          <a:p>
            <a:pPr lvl="1"/>
            <a:r>
              <a:rPr lang="en-US" dirty="0" smtClean="0"/>
              <a:t>Clouds refer to the servers that run them</a:t>
            </a:r>
          </a:p>
          <a:p>
            <a:pPr lvl="1"/>
            <a:r>
              <a:rPr lang="en-US" dirty="0" smtClean="0"/>
              <a:t>AJAX as the de facto standard (for better or worse)</a:t>
            </a:r>
          </a:p>
          <a:p>
            <a:pPr lvl="1"/>
            <a:r>
              <a:rPr lang="en-US" dirty="0" smtClean="0"/>
              <a:t>Examples: Facebook, YouTube, Gmail, …</a:t>
            </a:r>
          </a:p>
          <a:p>
            <a:r>
              <a:rPr lang="en-US" dirty="0" smtClean="0"/>
              <a:t>“The network is the computer”: take two</a:t>
            </a:r>
          </a:p>
          <a:p>
            <a:pPr lvl="1"/>
            <a:r>
              <a:rPr lang="en-US" dirty="0" smtClean="0"/>
              <a:t>User data is stored “in the clouds”</a:t>
            </a:r>
          </a:p>
          <a:p>
            <a:pPr lvl="1"/>
            <a:r>
              <a:rPr lang="en-US" dirty="0" smtClean="0"/>
              <a:t>Rise of the tablets, smartphones, etc.</a:t>
            </a:r>
          </a:p>
          <a:p>
            <a:pPr lvl="1"/>
            <a:r>
              <a:rPr lang="en-US" dirty="0" smtClean="0"/>
              <a:t>Browser is the OS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9041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lectrical_me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81000"/>
            <a:ext cx="9143999" cy="8172804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>
                <a:solidFill>
                  <a:schemeClr val="bg2"/>
                </a:solidFill>
              </a:rPr>
              <a:t>Source: </a:t>
            </a:r>
            <a:r>
              <a:rPr lang="en-US" sz="1000" b="0" dirty="0" smtClean="0">
                <a:solidFill>
                  <a:schemeClr val="bg2"/>
                </a:solidFill>
              </a:rPr>
              <a:t>Wikipedia (Electricity meter)</a:t>
            </a:r>
            <a:endParaRPr lang="en-US" sz="1000" b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748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omas_J_Watson_S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92043" y="4267200"/>
            <a:ext cx="2423357" cy="2369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Utility Computing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What?</a:t>
            </a:r>
          </a:p>
          <a:p>
            <a:pPr lvl="1"/>
            <a:r>
              <a:rPr lang="en-US" dirty="0" smtClean="0"/>
              <a:t>Computing resources as a metered service (“pay as you go”)</a:t>
            </a:r>
          </a:p>
          <a:p>
            <a:pPr lvl="1"/>
            <a:r>
              <a:rPr lang="en-US" dirty="0" smtClean="0"/>
              <a:t>Ability to dynamically provision virtual machines</a:t>
            </a:r>
          </a:p>
          <a:p>
            <a:r>
              <a:rPr lang="en-US" dirty="0" smtClean="0"/>
              <a:t>Why?</a:t>
            </a:r>
          </a:p>
          <a:p>
            <a:pPr lvl="1"/>
            <a:r>
              <a:rPr lang="en-US" dirty="0" smtClean="0"/>
              <a:t>Cost: capital vs. operating expenses</a:t>
            </a:r>
          </a:p>
          <a:p>
            <a:pPr lvl="1"/>
            <a:r>
              <a:rPr lang="en-US" dirty="0" smtClean="0"/>
              <a:t>Scalability: “infinite” capacity</a:t>
            </a:r>
          </a:p>
          <a:p>
            <a:pPr lvl="1"/>
            <a:r>
              <a:rPr lang="en-US" dirty="0" smtClean="0"/>
              <a:t>Elasticity: scale up or down on demand</a:t>
            </a:r>
          </a:p>
          <a:p>
            <a:r>
              <a:rPr lang="en-US" dirty="0" smtClean="0"/>
              <a:t>Does it make sense?</a:t>
            </a:r>
          </a:p>
          <a:p>
            <a:pPr lvl="1"/>
            <a:r>
              <a:rPr lang="en-US" dirty="0" smtClean="0"/>
              <a:t>Benefits to cloud users</a:t>
            </a:r>
          </a:p>
          <a:p>
            <a:pPr lvl="1"/>
            <a:r>
              <a:rPr lang="en-US" dirty="0" smtClean="0"/>
              <a:t>Business case for cloud providers</a:t>
            </a:r>
          </a:p>
          <a:p>
            <a:pPr lvl="1"/>
            <a:endParaRPr lang="en-US" dirty="0"/>
          </a:p>
        </p:txBody>
      </p:sp>
      <p:sp>
        <p:nvSpPr>
          <p:cNvPr id="5" name="Rounded Rectangular Callout 4"/>
          <p:cNvSpPr>
            <a:spLocks noChangeArrowheads="1"/>
          </p:cNvSpPr>
          <p:nvPr/>
        </p:nvSpPr>
        <p:spPr bwMode="auto">
          <a:xfrm>
            <a:off x="3810000" y="5715000"/>
            <a:ext cx="2438400" cy="914400"/>
          </a:xfrm>
          <a:prstGeom prst="wedgeRoundRectCallout">
            <a:avLst>
              <a:gd name="adj1" fmla="val 85832"/>
              <a:gd name="adj2" fmla="val -50181"/>
              <a:gd name="adj3" fmla="val 16667"/>
            </a:avLst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I think there is a world market for about five computers.</a:t>
            </a:r>
          </a:p>
        </p:txBody>
      </p:sp>
    </p:spTree>
    <p:extLst>
      <p:ext uri="{BB962C8B-B14F-4D97-AF65-F5344CB8AC3E}">
        <p14:creationId xmlns:p14="http://schemas.microsoft.com/office/powerpoint/2010/main" val="26463192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Enabling Technology: Virtualization</a:t>
            </a:r>
            <a:endParaRPr lang="en-US" dirty="0"/>
          </a:p>
        </p:txBody>
      </p: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990600" y="2819400"/>
            <a:ext cx="2895600" cy="2061817"/>
            <a:chOff x="2057400" y="2209800"/>
            <a:chExt cx="2895600" cy="2061879"/>
          </a:xfrm>
        </p:grpSpPr>
        <p:sp>
          <p:nvSpPr>
            <p:cNvPr id="5" name="Rounded Rectangle 5"/>
            <p:cNvSpPr>
              <a:spLocks noChangeArrowheads="1"/>
            </p:cNvSpPr>
            <p:nvPr/>
          </p:nvSpPr>
          <p:spPr bwMode="auto">
            <a:xfrm>
              <a:off x="2057400" y="3276600"/>
              <a:ext cx="28956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800" b="0" dirty="0">
                  <a:solidFill>
                    <a:schemeClr val="bg2"/>
                  </a:solidFill>
                  <a:latin typeface="Gill Sans"/>
                  <a:cs typeface="Gill Sans"/>
                </a:rPr>
                <a:t>Hardware</a:t>
              </a:r>
            </a:p>
          </p:txBody>
        </p:sp>
        <p:sp>
          <p:nvSpPr>
            <p:cNvPr id="6" name="Rounded Rectangle 6"/>
            <p:cNvSpPr>
              <a:spLocks noChangeArrowheads="1"/>
            </p:cNvSpPr>
            <p:nvPr/>
          </p:nvSpPr>
          <p:spPr bwMode="auto">
            <a:xfrm>
              <a:off x="2057400" y="2743200"/>
              <a:ext cx="28956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800" b="0">
                  <a:solidFill>
                    <a:schemeClr val="bg2"/>
                  </a:solidFill>
                  <a:latin typeface="Gill Sans"/>
                  <a:cs typeface="Gill Sans"/>
                </a:rPr>
                <a:t>Operating System</a:t>
              </a:r>
            </a:p>
          </p:txBody>
        </p:sp>
        <p:sp>
          <p:nvSpPr>
            <p:cNvPr id="7" name="Rounded Rectangle 7"/>
            <p:cNvSpPr>
              <a:spLocks noChangeArrowheads="1"/>
            </p:cNvSpPr>
            <p:nvPr/>
          </p:nvSpPr>
          <p:spPr bwMode="auto">
            <a:xfrm>
              <a:off x="20574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800" b="0" dirty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8" name="Rounded Rectangle 9"/>
            <p:cNvSpPr>
              <a:spLocks noChangeArrowheads="1"/>
            </p:cNvSpPr>
            <p:nvPr/>
          </p:nvSpPr>
          <p:spPr bwMode="auto">
            <a:xfrm>
              <a:off x="30480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800" b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9" name="Rounded Rectangle 11"/>
            <p:cNvSpPr>
              <a:spLocks noChangeArrowheads="1"/>
            </p:cNvSpPr>
            <p:nvPr/>
          </p:nvSpPr>
          <p:spPr bwMode="auto">
            <a:xfrm>
              <a:off x="40386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800" b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10" name="TextBox 20"/>
            <p:cNvSpPr txBox="1">
              <a:spLocks noChangeArrowheads="1"/>
            </p:cNvSpPr>
            <p:nvPr/>
          </p:nvSpPr>
          <p:spPr bwMode="auto">
            <a:xfrm>
              <a:off x="2439584" y="3810000"/>
              <a:ext cx="2249334" cy="461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0" dirty="0">
                  <a:solidFill>
                    <a:schemeClr val="bg1"/>
                  </a:solidFill>
                  <a:latin typeface="Gill Sans"/>
                  <a:cs typeface="Gill Sans"/>
                </a:rPr>
                <a:t>Traditional Stack</a:t>
              </a:r>
            </a:p>
          </p:txBody>
        </p:sp>
      </p:grpSp>
      <p:grpSp>
        <p:nvGrpSpPr>
          <p:cNvPr id="11" name="Group 23"/>
          <p:cNvGrpSpPr>
            <a:grpSpLocks/>
          </p:cNvGrpSpPr>
          <p:nvPr/>
        </p:nvGrpSpPr>
        <p:grpSpPr bwMode="auto">
          <a:xfrm>
            <a:off x="5029200" y="2286000"/>
            <a:ext cx="2895600" cy="2595215"/>
            <a:chOff x="5638800" y="1676400"/>
            <a:chExt cx="2895600" cy="2595276"/>
          </a:xfrm>
        </p:grpSpPr>
        <p:sp>
          <p:nvSpPr>
            <p:cNvPr id="12" name="Rounded Rectangle 12"/>
            <p:cNvSpPr>
              <a:spLocks noChangeArrowheads="1"/>
            </p:cNvSpPr>
            <p:nvPr/>
          </p:nvSpPr>
          <p:spPr bwMode="auto">
            <a:xfrm>
              <a:off x="5638800" y="3276600"/>
              <a:ext cx="28956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800" b="0">
                  <a:solidFill>
                    <a:schemeClr val="bg2"/>
                  </a:solidFill>
                  <a:latin typeface="Gill Sans"/>
                  <a:cs typeface="Gill Sans"/>
                </a:rPr>
                <a:t>Hardware</a:t>
              </a:r>
            </a:p>
          </p:txBody>
        </p:sp>
        <p:sp>
          <p:nvSpPr>
            <p:cNvPr id="13" name="Rounded Rectangle 13"/>
            <p:cNvSpPr>
              <a:spLocks noChangeArrowheads="1"/>
            </p:cNvSpPr>
            <p:nvPr/>
          </p:nvSpPr>
          <p:spPr bwMode="auto">
            <a:xfrm>
              <a:off x="56388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800" b="0">
                  <a:solidFill>
                    <a:schemeClr val="bg2"/>
                  </a:solidFill>
                  <a:latin typeface="Gill Sans"/>
                  <a:cs typeface="Gill Sans"/>
                </a:rPr>
                <a:t>OS</a:t>
              </a:r>
            </a:p>
          </p:txBody>
        </p:sp>
        <p:sp>
          <p:nvSpPr>
            <p:cNvPr id="14" name="Rounded Rectangle 14"/>
            <p:cNvSpPr>
              <a:spLocks noChangeArrowheads="1"/>
            </p:cNvSpPr>
            <p:nvPr/>
          </p:nvSpPr>
          <p:spPr bwMode="auto">
            <a:xfrm>
              <a:off x="5638800" y="16764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800" b="0" dirty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15" name="Rounded Rectangle 15"/>
            <p:cNvSpPr>
              <a:spLocks noChangeArrowheads="1"/>
            </p:cNvSpPr>
            <p:nvPr/>
          </p:nvSpPr>
          <p:spPr bwMode="auto">
            <a:xfrm>
              <a:off x="6629400" y="16764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800" b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16" name="Rounded Rectangle 16"/>
            <p:cNvSpPr>
              <a:spLocks noChangeArrowheads="1"/>
            </p:cNvSpPr>
            <p:nvPr/>
          </p:nvSpPr>
          <p:spPr bwMode="auto">
            <a:xfrm>
              <a:off x="7620000" y="16764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800" b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17" name="Rounded Rectangle 17"/>
            <p:cNvSpPr>
              <a:spLocks noChangeArrowheads="1"/>
            </p:cNvSpPr>
            <p:nvPr/>
          </p:nvSpPr>
          <p:spPr bwMode="auto">
            <a:xfrm>
              <a:off x="5638800" y="2743200"/>
              <a:ext cx="28956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800" b="0" dirty="0">
                  <a:solidFill>
                    <a:schemeClr val="bg2"/>
                  </a:solidFill>
                  <a:latin typeface="Gill Sans"/>
                  <a:cs typeface="Gill Sans"/>
                </a:rPr>
                <a:t>Hypervisor</a:t>
              </a:r>
            </a:p>
          </p:txBody>
        </p:sp>
        <p:sp>
          <p:nvSpPr>
            <p:cNvPr id="18" name="Rounded Rectangle 18"/>
            <p:cNvSpPr>
              <a:spLocks noChangeArrowheads="1"/>
            </p:cNvSpPr>
            <p:nvPr/>
          </p:nvSpPr>
          <p:spPr bwMode="auto">
            <a:xfrm>
              <a:off x="66294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800" b="0">
                  <a:solidFill>
                    <a:schemeClr val="bg2"/>
                  </a:solidFill>
                  <a:latin typeface="Gill Sans"/>
                  <a:cs typeface="Gill Sans"/>
                </a:rPr>
                <a:t>OS</a:t>
              </a:r>
            </a:p>
          </p:txBody>
        </p:sp>
        <p:sp>
          <p:nvSpPr>
            <p:cNvPr id="19" name="Rounded Rectangle 19"/>
            <p:cNvSpPr>
              <a:spLocks noChangeArrowheads="1"/>
            </p:cNvSpPr>
            <p:nvPr/>
          </p:nvSpPr>
          <p:spPr bwMode="auto">
            <a:xfrm>
              <a:off x="76200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800" b="0">
                  <a:solidFill>
                    <a:schemeClr val="bg2"/>
                  </a:solidFill>
                  <a:latin typeface="Gill Sans"/>
                  <a:cs typeface="Gill Sans"/>
                </a:rPr>
                <a:t>OS</a:t>
              </a:r>
            </a:p>
          </p:txBody>
        </p:sp>
        <p:sp>
          <p:nvSpPr>
            <p:cNvPr id="20" name="TextBox 21"/>
            <p:cNvSpPr txBox="1">
              <a:spLocks noChangeArrowheads="1"/>
            </p:cNvSpPr>
            <p:nvPr/>
          </p:nvSpPr>
          <p:spPr bwMode="auto">
            <a:xfrm>
              <a:off x="5999309" y="3810000"/>
              <a:ext cx="2274982" cy="461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0" dirty="0">
                  <a:solidFill>
                    <a:schemeClr val="bg1"/>
                  </a:solidFill>
                  <a:latin typeface="Gill Sans"/>
                  <a:cs typeface="Gill Sans"/>
                </a:rPr>
                <a:t>Virtualized Stack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8904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My Theme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FF99"/>
      </a:accent1>
      <a:accent2>
        <a:srgbClr val="9999FF"/>
      </a:accent2>
      <a:accent3>
        <a:srgbClr val="CCFF99"/>
      </a:accent3>
      <a:accent4>
        <a:srgbClr val="FF99CC"/>
      </a:accent4>
      <a:accent5>
        <a:srgbClr val="99CCFF"/>
      </a:accent5>
      <a:accent6>
        <a:srgbClr val="FFCC99"/>
      </a:accent6>
      <a:hlink>
        <a:srgbClr val="FFFF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56273</TotalTime>
  <Words>1801</Words>
  <Application>Microsoft Macintosh PowerPoint</Application>
  <PresentationFormat>On-screen Show (4:3)</PresentationFormat>
  <Paragraphs>366</Paragraphs>
  <Slides>59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The best thing since sliced bread?</vt:lpstr>
      <vt:lpstr>Rebranding of web 2.0</vt:lpstr>
      <vt:lpstr>PowerPoint Presentation</vt:lpstr>
      <vt:lpstr>Utility Computing</vt:lpstr>
      <vt:lpstr>Enabling Technology: Virtualization</vt:lpstr>
      <vt:lpstr>Everything as a Service</vt:lpstr>
      <vt:lpstr>Different Types of Clouds</vt:lpstr>
      <vt:lpstr>Our World: Large Data  </vt:lpstr>
      <vt:lpstr>How much data?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DNA Data Tsunami</vt:lpstr>
      <vt:lpstr>PowerPoint Presentation</vt:lpstr>
      <vt:lpstr>No data like more data!</vt:lpstr>
      <vt:lpstr>What to do with more data?</vt:lpstr>
      <vt:lpstr>PowerPoint Presentation</vt:lpstr>
      <vt:lpstr>Business Intelligence</vt:lpstr>
      <vt:lpstr>Database Workloads</vt:lpstr>
      <vt:lpstr>One Database or Two?</vt:lpstr>
      <vt:lpstr>OLTP/OLAP Architecture</vt:lpstr>
      <vt:lpstr>OLTP/OLAP Integration</vt:lpstr>
      <vt:lpstr>Challenge of Big Data</vt:lpstr>
      <vt:lpstr>PowerPoint Presentation</vt:lpstr>
      <vt:lpstr>Cloud Computing Meets Big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Building Blocks</vt:lpstr>
      <vt:lpstr>Storage Hierarchy</vt:lpstr>
      <vt:lpstr>Anatomy of a Datacenter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Synchronization Challenges</vt:lpstr>
      <vt:lpstr>PowerPoint Presentation</vt:lpstr>
      <vt:lpstr>Typical Large-Data Problem</vt:lpstr>
      <vt:lpstr>MapReduce</vt:lpstr>
      <vt:lpstr>PowerPoint Presentation</vt:lpstr>
      <vt:lpstr>MapReduce</vt:lpstr>
      <vt:lpstr>MapReduce “Runtime”</vt:lpstr>
      <vt:lpstr>MapReduce Word Count</vt:lpstr>
      <vt:lpstr>MapReduce Implementations</vt:lpstr>
      <vt:lpstr>Now you know…</vt:lpstr>
      <vt:lpstr>PowerPoint Presentation</vt:lpstr>
    </vt:vector>
  </TitlesOfParts>
  <Manager/>
  <Company>University of Maryland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Jimmy Lin</dc:creator>
  <cp:keywords/>
  <dc:description/>
  <cp:lastModifiedBy>Jimmy Lin</cp:lastModifiedBy>
  <cp:revision>8672</cp:revision>
  <dcterms:created xsi:type="dcterms:W3CDTF">2012-09-06T21:39:14Z</dcterms:created>
  <dcterms:modified xsi:type="dcterms:W3CDTF">2014-04-19T13:32:29Z</dcterms:modified>
  <cp:category/>
</cp:coreProperties>
</file>