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616" r:id="rId2"/>
    <p:sldId id="678" r:id="rId3"/>
    <p:sldId id="675" r:id="rId4"/>
    <p:sldId id="676" r:id="rId5"/>
    <p:sldId id="677" r:id="rId6"/>
    <p:sldId id="679" r:id="rId7"/>
    <p:sldId id="680" r:id="rId8"/>
    <p:sldId id="683" r:id="rId9"/>
    <p:sldId id="681" r:id="rId10"/>
    <p:sldId id="617" r:id="rId11"/>
    <p:sldId id="618" r:id="rId12"/>
    <p:sldId id="619" r:id="rId13"/>
    <p:sldId id="620" r:id="rId14"/>
    <p:sldId id="640" r:id="rId15"/>
    <p:sldId id="621" r:id="rId16"/>
    <p:sldId id="622" r:id="rId17"/>
    <p:sldId id="623" r:id="rId18"/>
    <p:sldId id="624" r:id="rId19"/>
    <p:sldId id="673" r:id="rId20"/>
    <p:sldId id="674" r:id="rId21"/>
    <p:sldId id="655" r:id="rId22"/>
    <p:sldId id="656" r:id="rId23"/>
    <p:sldId id="626" r:id="rId24"/>
    <p:sldId id="627" r:id="rId25"/>
    <p:sldId id="628" r:id="rId26"/>
    <p:sldId id="682" r:id="rId27"/>
    <p:sldId id="635" r:id="rId28"/>
    <p:sldId id="657" r:id="rId29"/>
    <p:sldId id="658" r:id="rId30"/>
    <p:sldId id="659" r:id="rId31"/>
    <p:sldId id="660" r:id="rId32"/>
    <p:sldId id="661" r:id="rId33"/>
    <p:sldId id="662" r:id="rId34"/>
    <p:sldId id="633" r:id="rId35"/>
    <p:sldId id="630" r:id="rId36"/>
    <p:sldId id="631" r:id="rId37"/>
    <p:sldId id="632" r:id="rId38"/>
    <p:sldId id="634" r:id="rId39"/>
    <p:sldId id="637" r:id="rId40"/>
    <p:sldId id="644" r:id="rId41"/>
    <p:sldId id="645" r:id="rId42"/>
    <p:sldId id="646" r:id="rId43"/>
    <p:sldId id="649" r:id="rId44"/>
    <p:sldId id="647" r:id="rId45"/>
    <p:sldId id="648" r:id="rId46"/>
    <p:sldId id="636" r:id="rId47"/>
    <p:sldId id="684" r:id="rId48"/>
    <p:sldId id="686" r:id="rId49"/>
    <p:sldId id="687" r:id="rId50"/>
    <p:sldId id="638" r:id="rId51"/>
    <p:sldId id="650" r:id="rId52"/>
    <p:sldId id="651" r:id="rId53"/>
    <p:sldId id="652" r:id="rId54"/>
    <p:sldId id="663" r:id="rId55"/>
    <p:sldId id="653" r:id="rId56"/>
    <p:sldId id="654" r:id="rId57"/>
    <p:sldId id="664" r:id="rId58"/>
    <p:sldId id="672" r:id="rId59"/>
    <p:sldId id="667" r:id="rId60"/>
    <p:sldId id="665" r:id="rId61"/>
    <p:sldId id="666" r:id="rId62"/>
    <p:sldId id="668" r:id="rId63"/>
    <p:sldId id="669" r:id="rId64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1pPr>
    <a:lvl2pPr marL="45713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2pPr>
    <a:lvl3pPr marL="914259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3pPr>
    <a:lvl4pPr marL="137139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4pPr>
    <a:lvl5pPr marL="1828519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5pPr>
    <a:lvl6pPr marL="2285649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6pPr>
    <a:lvl7pPr marL="2742780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7pPr>
    <a:lvl8pPr marL="3199908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8pPr>
    <a:lvl9pPr marL="3657039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CC99"/>
    <a:srgbClr val="CCFF99"/>
    <a:srgbClr val="CC99FF"/>
    <a:srgbClr val="000066"/>
    <a:srgbClr val="996600"/>
    <a:srgbClr val="4D6997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05" autoAdjust="0"/>
    <p:restoredTop sz="75202" autoAdjust="0"/>
  </p:normalViewPr>
  <p:slideViewPr>
    <p:cSldViewPr>
      <p:cViewPr>
        <p:scale>
          <a:sx n="100" d="100"/>
          <a:sy n="100" d="100"/>
        </p:scale>
        <p:origin x="-68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782" y="-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handoutMaster" Target="handoutMasters/handout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1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algn="r"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6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1" y="9121776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algn="r"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D098A0DF-783C-49D9-9260-6806A799F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761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4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algn="r"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797425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59301"/>
            <a:ext cx="585311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9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4" y="9120189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algn="r"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A0D86A14-AC1F-4C9A-8DDE-CE6B11F31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1309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1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25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39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51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64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0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08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3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D86A14-AC1F-4C9A-8DDE-CE6B11F3119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CD298E-47F8-6246-9BAF-72094E46842F}" type="slidenum">
              <a:rPr lang="en-US"/>
              <a:pPr/>
              <a:t>53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6163"/>
          </a:xfrm>
          <a:ln w="12700" cap="flat">
            <a:solidFill>
              <a:schemeClr val="tx1"/>
            </a:solidFill>
          </a:ln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0" y="4560857"/>
            <a:ext cx="5365361" cy="4320294"/>
          </a:xfrm>
          <a:noFill/>
          <a:ln/>
        </p:spPr>
        <p:txBody>
          <a:bodyPr lIns="95627" tIns="46975" rIns="95627" bIns="4697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CD298E-47F8-6246-9BAF-72094E46842F}" type="slidenum">
              <a:rPr lang="en-US"/>
              <a:pPr/>
              <a:t>58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6163"/>
          </a:xfrm>
          <a:ln w="12700" cap="flat">
            <a:solidFill>
              <a:schemeClr val="tx1"/>
            </a:solidFill>
          </a:ln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0" y="4560857"/>
            <a:ext cx="5365361" cy="4320294"/>
          </a:xfrm>
          <a:noFill/>
          <a:ln/>
        </p:spPr>
        <p:txBody>
          <a:bodyPr lIns="95627" tIns="46975" rIns="95627" bIns="4697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5DFF91-540F-6545-B8CA-090F96911F3B}" type="slidenum">
              <a:rPr lang="en-US"/>
              <a:pPr/>
              <a:t>22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6163"/>
          </a:xfrm>
          <a:ln w="12700" cap="flat">
            <a:solidFill>
              <a:schemeClr val="tx1"/>
            </a:solidFill>
          </a:ln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0" y="4560857"/>
            <a:ext cx="5365361" cy="4320294"/>
          </a:xfrm>
          <a:noFill/>
          <a:ln/>
        </p:spPr>
        <p:txBody>
          <a:bodyPr lIns="95627" tIns="46975" rIns="95627" bIns="4697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D86A14-AC1F-4C9A-8DDE-CE6B11F3119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08DD0D-9C77-4745-9C6B-F88F47857FDA}" type="slidenum">
              <a:rPr lang="en-US"/>
              <a:pPr/>
              <a:t>31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6163"/>
          </a:xfrm>
          <a:ln w="12700" cap="flat">
            <a:solidFill>
              <a:schemeClr val="tx1"/>
            </a:solidFill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0" y="4560857"/>
            <a:ext cx="5365361" cy="4320294"/>
          </a:xfrm>
          <a:noFill/>
          <a:ln/>
        </p:spPr>
        <p:txBody>
          <a:bodyPr lIns="95627" tIns="46975" rIns="95627" bIns="4697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195BAC-9425-7143-9A67-501933EDE50D}" type="slidenum">
              <a:rPr lang="en-US"/>
              <a:pPr/>
              <a:t>46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6163"/>
          </a:xfrm>
          <a:ln w="12700" cap="flat">
            <a:solidFill>
              <a:schemeClr val="tx1"/>
            </a:solidFill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0" y="4560857"/>
            <a:ext cx="5365361" cy="4320294"/>
          </a:xfrm>
          <a:noFill/>
          <a:ln/>
        </p:spPr>
        <p:txBody>
          <a:bodyPr lIns="95627" tIns="46975" rIns="95627" bIns="4697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CD298E-47F8-6246-9BAF-72094E46842F}" type="slidenum">
              <a:rPr lang="en-US"/>
              <a:pPr/>
              <a:t>48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6163"/>
          </a:xfrm>
          <a:ln w="12700" cap="flat">
            <a:solidFill>
              <a:schemeClr val="tx1"/>
            </a:solidFill>
          </a:ln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0" y="4560857"/>
            <a:ext cx="5365361" cy="4320294"/>
          </a:xfrm>
          <a:noFill/>
          <a:ln/>
        </p:spPr>
        <p:txBody>
          <a:bodyPr lIns="95627" tIns="46975" rIns="95627" bIns="4697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CD298E-47F8-6246-9BAF-72094E46842F}" type="slidenum">
              <a:rPr lang="en-US"/>
              <a:pPr/>
              <a:t>49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6163"/>
          </a:xfrm>
          <a:ln w="12700" cap="flat">
            <a:solidFill>
              <a:schemeClr val="tx1"/>
            </a:solidFill>
          </a:ln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0" y="4560857"/>
            <a:ext cx="5365361" cy="4320294"/>
          </a:xfrm>
          <a:noFill/>
          <a:ln/>
        </p:spPr>
        <p:txBody>
          <a:bodyPr lIns="95627" tIns="46975" rIns="95627" bIns="4697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716AAA-B5DE-0C4F-8CE7-B696C77BC7DA}" type="slidenum">
              <a:rPr lang="en-US"/>
              <a:pPr/>
              <a:t>51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6163"/>
          </a:xfrm>
          <a:ln w="12700" cap="flat">
            <a:solidFill>
              <a:schemeClr val="tx1"/>
            </a:solidFill>
          </a:ln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0" y="4560857"/>
            <a:ext cx="5365361" cy="4320294"/>
          </a:xfrm>
          <a:noFill/>
          <a:ln/>
        </p:spPr>
        <p:txBody>
          <a:bodyPr lIns="95627" tIns="46975" rIns="95627" bIns="4697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0C9A4B-8A21-064A-B49A-96AF3D11EA9B}" type="slidenum">
              <a:rPr lang="en-US"/>
              <a:pPr/>
              <a:t>52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6163"/>
          </a:xfrm>
          <a:ln w="12700" cap="flat">
            <a:solidFill>
              <a:schemeClr val="tx1"/>
            </a:solidFill>
          </a:ln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0" y="4560857"/>
            <a:ext cx="5365361" cy="4320294"/>
          </a:xfrm>
          <a:noFill/>
          <a:ln/>
        </p:spPr>
        <p:txBody>
          <a:bodyPr lIns="95627" tIns="46975" rIns="95627" bIns="46975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1" y="1371600"/>
            <a:ext cx="6477000" cy="1752600"/>
          </a:xfrm>
        </p:spPr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1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895600"/>
            <a:ext cx="9144000" cy="1028700"/>
          </a:xfrm>
        </p:spPr>
        <p:txBody>
          <a:bodyPr/>
          <a:lstStyle>
            <a:lvl1pPr algn="ctr">
              <a:defRPr sz="4000" b="1">
                <a:latin typeface="Gill Sans"/>
                <a:cs typeface="Gill San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14300"/>
            <a:ext cx="86868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066800"/>
            <a:ext cx="8458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6" r:id="rId4"/>
    <p:sldLayoutId id="2147483653" r:id="rId5"/>
    <p:sldLayoutId id="2147483654" r:id="rId6"/>
    <p:sldLayoutId id="2147483657" r:id="rId7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baseline="0">
          <a:solidFill>
            <a:schemeClr val="bg1"/>
          </a:solidFill>
          <a:latin typeface="Gill Sans"/>
          <a:ea typeface="+mj-ea"/>
          <a:cs typeface="Gill San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9pPr>
    </p:titleStyle>
    <p:bodyStyle>
      <a:lvl1pPr marL="342848" indent="-342848" algn="l" rtl="0" eaLnBrk="0" fontAlgn="base" hangingPunct="0">
        <a:spcBef>
          <a:spcPct val="25000"/>
        </a:spcBef>
        <a:spcAft>
          <a:spcPct val="25000"/>
        </a:spcAft>
        <a:buClr>
          <a:srgbClr val="5675A9"/>
        </a:buClr>
        <a:buSzPct val="75000"/>
        <a:buFont typeface="Wingdings" charset="2"/>
        <a:buChar char="¢"/>
        <a:defRPr sz="2400" baseline="0">
          <a:solidFill>
            <a:schemeClr val="bg1"/>
          </a:solidFill>
          <a:latin typeface="Gill Sans"/>
          <a:ea typeface="+mn-ea"/>
          <a:cs typeface="Gill Sans"/>
        </a:defRPr>
      </a:lvl1pPr>
      <a:lvl2pPr marL="742836" indent="-285707" algn="l" rtl="0" eaLnBrk="0" fontAlgn="base" hangingPunct="0">
        <a:spcBef>
          <a:spcPct val="10000"/>
        </a:spcBef>
        <a:spcAft>
          <a:spcPct val="10000"/>
        </a:spcAft>
        <a:buClr>
          <a:srgbClr val="5675A9"/>
        </a:buClr>
        <a:buSzPct val="75000"/>
        <a:buFont typeface="Wingdings" charset="2"/>
        <a:buChar char="l"/>
        <a:defRPr sz="2000" baseline="0">
          <a:solidFill>
            <a:schemeClr val="bg1"/>
          </a:solidFill>
          <a:latin typeface="Gill Sans"/>
          <a:cs typeface="Gill Sans"/>
        </a:defRPr>
      </a:lvl2pPr>
      <a:lvl3pPr marL="1142824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800" baseline="0">
          <a:solidFill>
            <a:schemeClr val="bg1"/>
          </a:solidFill>
          <a:latin typeface="Gill Sans"/>
          <a:cs typeface="Gill Sans"/>
        </a:defRPr>
      </a:lvl3pPr>
      <a:lvl4pPr marL="1599954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600" baseline="0">
          <a:solidFill>
            <a:schemeClr val="bg1"/>
          </a:solidFill>
          <a:latin typeface="Gill Sans"/>
          <a:cs typeface="Gill Sans"/>
        </a:defRPr>
      </a:lvl4pPr>
      <a:lvl5pPr marL="2057085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600" baseline="0">
          <a:solidFill>
            <a:schemeClr val="bg1"/>
          </a:solidFill>
          <a:latin typeface="Gill Sans"/>
          <a:cs typeface="Gill Sans"/>
        </a:defRPr>
      </a:lvl5pPr>
      <a:lvl6pPr marL="2514215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6pPr>
      <a:lvl7pPr marL="2971344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7pPr>
      <a:lvl8pPr marL="3428475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8pPr>
      <a:lvl9pPr marL="3885603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eg"/><Relationship Id="rId3" Type="http://schemas.openxmlformats.org/officeDocument/2006/relationships/image" Target="../media/image23.w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w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4"/>
          <p:cNvSpPr>
            <a:spLocks noChangeArrowheads="1"/>
          </p:cNvSpPr>
          <p:nvPr/>
        </p:nvSpPr>
        <p:spPr bwMode="auto">
          <a:xfrm>
            <a:off x="228600" y="1219200"/>
            <a:ext cx="8077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r" eaLnBrk="1" hangingPunct="1"/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INFM 603: Information Technology and Organizational Context</a:t>
            </a:r>
            <a:endParaRPr lang="en-US" sz="24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495800" y="3962400"/>
            <a:ext cx="3886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>
              <a:tabLst>
                <a:tab pos="2225675" algn="l"/>
              </a:tabLst>
            </a:pPr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Jimmy Lin</a:t>
            </a:r>
          </a:p>
          <a:p>
            <a:pPr>
              <a:tabLst>
                <a:tab pos="2225675" algn="l"/>
              </a:tabLst>
            </a:pPr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The </a:t>
            </a:r>
            <a:r>
              <a:rPr lang="en-US" sz="2400" b="0" dirty="0" err="1" smtClean="0">
                <a:solidFill>
                  <a:schemeClr val="bg1"/>
                </a:solidFill>
                <a:latin typeface="Gill Sans"/>
                <a:cs typeface="Gill Sans"/>
              </a:rPr>
              <a:t>iSchool</a:t>
            </a:r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/>
            </a:r>
            <a:b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University of Maryland</a:t>
            </a:r>
            <a:b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</a:br>
            <a:endParaRPr lang="en-US" sz="2400" b="0" dirty="0" smtClean="0">
              <a:solidFill>
                <a:schemeClr val="bg1"/>
              </a:solidFill>
              <a:latin typeface="Gill Sans"/>
              <a:cs typeface="Gill Sans"/>
            </a:endParaRPr>
          </a:p>
          <a:p>
            <a:pPr>
              <a:tabLst>
                <a:tab pos="2225675" algn="l"/>
              </a:tabLst>
            </a:pPr>
            <a:r>
              <a:rPr lang="en-US" sz="24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Wednesday, January 29, 2014</a:t>
            </a:r>
            <a:endParaRPr lang="en-US" sz="2400" b="0" kern="0" dirty="0" smtClean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609600" y="1676400"/>
            <a:ext cx="8305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eaLnBrk="1" hangingPunct="1"/>
            <a:r>
              <a:rPr lang="en-US" sz="3600" dirty="0" smtClean="0">
                <a:solidFill>
                  <a:schemeClr val="bg1"/>
                </a:solidFill>
                <a:latin typeface="Gill Sans"/>
                <a:cs typeface="Gill Sans"/>
              </a:rPr>
              <a:t>Session 1: Physical and Web Infrastructure</a:t>
            </a:r>
            <a:endParaRPr lang="en-US" sz="36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pic>
        <p:nvPicPr>
          <p:cNvPr id="7" name="Picture 6" descr="webglobelg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4114800"/>
            <a:ext cx="990600" cy="990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brief history…</a:t>
            </a:r>
            <a:br>
              <a:rPr lang="en-US" dirty="0" smtClean="0"/>
            </a:br>
            <a:r>
              <a:rPr lang="en-US" sz="2000" dirty="0" smtClean="0"/>
              <a:t>(How computing got here)</a:t>
            </a:r>
            <a:endParaRPr lang="en-US" sz="20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wanted-compute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0" y="1447800"/>
            <a:ext cx="5715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LondonScienceMuseumsReplicaDifferenceEngin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0" y="6629400"/>
            <a:ext cx="234208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(Difference engine)</a:t>
            </a:r>
            <a:endParaRPr lang="en-US" sz="1000" b="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Eniac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4287"/>
            <a:ext cx="9144000" cy="6986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0" y="6629400"/>
            <a:ext cx="17311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(ENIAC)</a:t>
            </a:r>
            <a:endParaRPr lang="en-US" sz="1000" b="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69px-IBM_Electronic_Data_Processing_Machine_-_GPN-2000-00188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7246374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6629400"/>
            <a:ext cx="181678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(IBM 704)</a:t>
            </a:r>
            <a:endParaRPr lang="en-US" sz="1000" b="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0" y="6629400"/>
            <a:ext cx="12144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0"/>
              <a:t>Source: Wikipedia</a:t>
            </a:r>
          </a:p>
        </p:txBody>
      </p:sp>
      <p:pic>
        <p:nvPicPr>
          <p:cNvPr id="4" name="Picture 3" descr="576px-Pdp-11-4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0"/>
            <a:ext cx="5144895" cy="6858000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629400"/>
            <a:ext cx="177871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0" dirty="0">
                <a:solidFill>
                  <a:srgbClr val="000000"/>
                </a:solidFill>
              </a:rPr>
              <a:t>Source: </a:t>
            </a:r>
            <a:r>
              <a:rPr lang="en-US" sz="1000" b="0" dirty="0" smtClean="0">
                <a:solidFill>
                  <a:srgbClr val="000000"/>
                </a:solidFill>
              </a:rPr>
              <a:t>Wikipedia (PDP-11)</a:t>
            </a:r>
            <a:endParaRPr lang="en-US" sz="1000" b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IBM_PC_515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0363" y="1497013"/>
            <a:ext cx="5837237" cy="421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Box 2"/>
          <p:cNvSpPr txBox="1">
            <a:spLocks noChangeArrowheads="1"/>
          </p:cNvSpPr>
          <p:nvPr/>
        </p:nvSpPr>
        <p:spPr bwMode="auto">
          <a:xfrm>
            <a:off x="0" y="6629400"/>
            <a:ext cx="241604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smtClean="0">
                <a:solidFill>
                  <a:schemeClr val="bg1"/>
                </a:solidFill>
              </a:rPr>
              <a:t>Wikipedia (Personal computer)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MacBook_Pr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457200"/>
            <a:ext cx="7202488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0" y="6629400"/>
            <a:ext cx="12144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0" dirty="0">
                <a:solidFill>
                  <a:srgbClr val="000000"/>
                </a:solidFill>
              </a:rPr>
              <a:t>Source: Wikipedia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IPhoneSeattl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57450" y="254000"/>
            <a:ext cx="422910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0" y="6629400"/>
            <a:ext cx="12144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0" dirty="0">
                <a:solidFill>
                  <a:srgbClr val="000000"/>
                </a:solidFill>
              </a:rPr>
              <a:t>Source: Wikipedia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LS_00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572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Google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09911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br>
              <a:rPr lang="en-US" dirty="0" smtClean="0"/>
            </a:br>
            <a:r>
              <a:rPr lang="en-US" sz="2000" dirty="0" smtClean="0"/>
              <a:t>(How I got here)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344222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F_00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Google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67002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computer?</a:t>
            </a:r>
            <a:endParaRPr lang="en-US" dirty="0"/>
          </a:p>
        </p:txBody>
      </p:sp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1447800" y="1676400"/>
            <a:ext cx="6172200" cy="685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 anchorCtr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rgbClr val="000000"/>
                </a:solidFill>
              </a:rPr>
              <a:t>Memory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447800" y="3429000"/>
            <a:ext cx="6172200" cy="685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 anchorCtr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rgbClr val="000000"/>
                </a:solidFill>
              </a:rPr>
              <a:t>Processor</a:t>
            </a:r>
          </a:p>
        </p:txBody>
      </p:sp>
      <p:cxnSp>
        <p:nvCxnSpPr>
          <p:cNvPr id="17413" name="Straight Arrow Connector 6"/>
          <p:cNvCxnSpPr>
            <a:cxnSpLocks noChangeShapeType="1"/>
          </p:cNvCxnSpPr>
          <p:nvPr/>
        </p:nvCxnSpPr>
        <p:spPr bwMode="auto">
          <a:xfrm rot="5400000" flipH="1" flipV="1">
            <a:off x="2820194" y="2896394"/>
            <a:ext cx="1066800" cy="1588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17414" name="Straight Arrow Connector 8"/>
          <p:cNvCxnSpPr>
            <a:cxnSpLocks noChangeShapeType="1"/>
          </p:cNvCxnSpPr>
          <p:nvPr/>
        </p:nvCxnSpPr>
        <p:spPr bwMode="auto">
          <a:xfrm rot="5400000">
            <a:off x="5180807" y="2896394"/>
            <a:ext cx="1066800" cy="1587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17415" name="Straight Arrow Connector 9"/>
          <p:cNvCxnSpPr>
            <a:cxnSpLocks noChangeShapeType="1"/>
          </p:cNvCxnSpPr>
          <p:nvPr/>
        </p:nvCxnSpPr>
        <p:spPr bwMode="auto">
          <a:xfrm rot="5400000" flipH="1" flipV="1">
            <a:off x="5180807" y="4647406"/>
            <a:ext cx="1066800" cy="1587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17416" name="Straight Arrow Connector 10"/>
          <p:cNvCxnSpPr>
            <a:cxnSpLocks noChangeShapeType="1"/>
          </p:cNvCxnSpPr>
          <p:nvPr/>
        </p:nvCxnSpPr>
        <p:spPr bwMode="auto">
          <a:xfrm rot="5400000">
            <a:off x="2820194" y="4647406"/>
            <a:ext cx="1066800" cy="1588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17417" name="TextBox 11"/>
          <p:cNvSpPr txBox="1">
            <a:spLocks noChangeArrowheads="1"/>
          </p:cNvSpPr>
          <p:nvPr/>
        </p:nvSpPr>
        <p:spPr bwMode="auto">
          <a:xfrm>
            <a:off x="2743200" y="5257800"/>
            <a:ext cx="11906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0000"/>
                </a:solidFill>
              </a:rPr>
              <a:t>Output</a:t>
            </a:r>
          </a:p>
        </p:txBody>
      </p:sp>
      <p:sp>
        <p:nvSpPr>
          <p:cNvPr id="17418" name="TextBox 12"/>
          <p:cNvSpPr txBox="1">
            <a:spLocks noChangeArrowheads="1"/>
          </p:cNvSpPr>
          <p:nvPr/>
        </p:nvSpPr>
        <p:spPr bwMode="auto">
          <a:xfrm>
            <a:off x="5257800" y="5257800"/>
            <a:ext cx="9350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0000"/>
                </a:solidFill>
              </a:rPr>
              <a:t>Input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8" tIns="44450" rIns="90488" bIns="44450"/>
          <a:lstStyle/>
          <a:p>
            <a:r>
              <a:rPr lang="en-US"/>
              <a:t>The Processing Cycle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0488" tIns="44450" rIns="90488" bIns="44450"/>
          <a:lstStyle/>
          <a:p>
            <a:r>
              <a:rPr lang="en-US" dirty="0"/>
              <a:t>Input comes from somewhere</a:t>
            </a:r>
          </a:p>
          <a:p>
            <a:pPr lvl="1"/>
            <a:r>
              <a:rPr lang="en-US" dirty="0"/>
              <a:t>Keyboard, mouse,</a:t>
            </a:r>
            <a:r>
              <a:rPr lang="en-US" dirty="0" smtClean="0"/>
              <a:t> touchpad, touch screen, microphone</a:t>
            </a:r>
            <a:r>
              <a:rPr lang="en-US" dirty="0"/>
              <a:t>, camera, …</a:t>
            </a:r>
          </a:p>
          <a:p>
            <a:pPr lvl="1"/>
            <a:r>
              <a:rPr lang="en-US" dirty="0"/>
              <a:t>Fetch data from memory</a:t>
            </a:r>
          </a:p>
          <a:p>
            <a:r>
              <a:rPr lang="en-US" dirty="0"/>
              <a:t>The computer does something with it</a:t>
            </a:r>
          </a:p>
          <a:p>
            <a:pPr lvl="1"/>
            <a:r>
              <a:rPr lang="en-US" dirty="0"/>
              <a:t>Add, subtract, multiply, etc.</a:t>
            </a:r>
          </a:p>
          <a:p>
            <a:r>
              <a:rPr lang="en-US" dirty="0"/>
              <a:t>Output goes somewhere</a:t>
            </a:r>
          </a:p>
          <a:p>
            <a:pPr lvl="1"/>
            <a:r>
              <a:rPr lang="en-US" dirty="0"/>
              <a:t>Monitor, speaker, printer, robot controls, …</a:t>
            </a:r>
          </a:p>
          <a:p>
            <a:pPr lvl="1"/>
            <a:r>
              <a:rPr lang="en-US" dirty="0"/>
              <a:t>Store data back into memory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0" y="6629400"/>
            <a:ext cx="90464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0" dirty="0">
                <a:solidFill>
                  <a:srgbClr val="000000"/>
                </a:solidFill>
              </a:rPr>
              <a:t>Source:</a:t>
            </a:r>
            <a:r>
              <a:rPr lang="en-US" sz="1000" b="0" dirty="0" smtClean="0">
                <a:solidFill>
                  <a:srgbClr val="000000"/>
                </a:solidFill>
              </a:rPr>
              <a:t> Intel</a:t>
            </a:r>
            <a:endParaRPr lang="en-US" sz="1000" b="0" dirty="0">
              <a:solidFill>
                <a:srgbClr val="000000"/>
              </a:solidFill>
            </a:endParaRPr>
          </a:p>
        </p:txBody>
      </p:sp>
      <p:pic>
        <p:nvPicPr>
          <p:cNvPr id="4" name="Picture 3" descr="Intel-7180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676400"/>
            <a:ext cx="4181475" cy="359727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Memory_module_DDRAM_20-03-200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Box 7"/>
          <p:cNvSpPr txBox="1">
            <a:spLocks noChangeArrowheads="1"/>
          </p:cNvSpPr>
          <p:nvPr/>
        </p:nvSpPr>
        <p:spPr bwMode="auto">
          <a:xfrm>
            <a:off x="0" y="6629400"/>
            <a:ext cx="276449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(Random-access memory)</a:t>
            </a:r>
            <a:endParaRPr lang="en-US" sz="1000" b="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Hard_disk_platters_and_hea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09600" y="-25400"/>
            <a:ext cx="10363200" cy="690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Box 7"/>
          <p:cNvSpPr txBox="1">
            <a:spLocks noChangeArrowheads="1"/>
          </p:cNvSpPr>
          <p:nvPr/>
        </p:nvSpPr>
        <p:spPr bwMode="auto">
          <a:xfrm>
            <a:off x="0" y="6629400"/>
            <a:ext cx="12144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0" dirty="0"/>
              <a:t>Source: Wikipedia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rtex_2_Solid_State_Drive_by_OCZ-top_oblique_PNr°030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5999982"/>
          </a:xfrm>
          <a:prstGeom prst="rect">
            <a:avLst/>
          </a:prstGeom>
        </p:spPr>
      </p:pic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0" y="6629400"/>
            <a:ext cx="158172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0" dirty="0">
                <a:solidFill>
                  <a:srgbClr val="000000"/>
                </a:solidFill>
              </a:rPr>
              <a:t>Source:</a:t>
            </a:r>
            <a:r>
              <a:rPr lang="en-US" sz="1000" b="0" dirty="0" smtClean="0">
                <a:solidFill>
                  <a:srgbClr val="000000"/>
                </a:solidFill>
              </a:rPr>
              <a:t> Solid-state drive</a:t>
            </a:r>
            <a:endParaRPr lang="en-US" sz="10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1597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Networking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Networking?</a:t>
            </a:r>
          </a:p>
        </p:txBody>
      </p:sp>
      <p:sp>
        <p:nvSpPr>
          <p:cNvPr id="2355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Sharing data</a:t>
            </a:r>
          </a:p>
          <a:p>
            <a:r>
              <a:rPr lang="en-US"/>
              <a:t>Sharing hardware</a:t>
            </a:r>
          </a:p>
          <a:p>
            <a:r>
              <a:rPr lang="en-US"/>
              <a:t>Sharing software</a:t>
            </a:r>
          </a:p>
          <a:p>
            <a:r>
              <a:rPr lang="en-US"/>
              <a:t>Increasing robustness</a:t>
            </a:r>
          </a:p>
          <a:p>
            <a:r>
              <a:rPr lang="en-US"/>
              <a:t>Facilitating communications</a:t>
            </a:r>
          </a:p>
          <a:p>
            <a:r>
              <a:rPr lang="en-US"/>
              <a:t>Facilitating commerce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ChangeArrowheads="1"/>
          </p:cNvSpPr>
          <p:nvPr/>
        </p:nvSpPr>
        <p:spPr bwMode="auto">
          <a:xfrm>
            <a:off x="152400" y="2362200"/>
            <a:ext cx="8839200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0" dirty="0">
                <a:solidFill>
                  <a:srgbClr val="000000"/>
                </a:solidFill>
                <a:latin typeface="Gill Sans"/>
                <a:cs typeface="Gill Sans"/>
              </a:rPr>
              <a:t>How did it all start?</a:t>
            </a:r>
          </a:p>
          <a:p>
            <a:pPr algn="ctr"/>
            <a:r>
              <a:rPr lang="en-US" sz="3600" b="0" dirty="0">
                <a:solidFill>
                  <a:srgbClr val="000000"/>
                </a:solidFill>
                <a:latin typeface="Gill Sans"/>
                <a:cs typeface="Gill Sans"/>
              </a:rPr>
              <a:t>How did it evolve?</a:t>
            </a:r>
          </a:p>
          <a:p>
            <a:pPr algn="ctr"/>
            <a:r>
              <a:rPr lang="en-US" sz="3600" b="0" dirty="0">
                <a:solidFill>
                  <a:srgbClr val="000000"/>
                </a:solidFill>
                <a:latin typeface="Gill Sans"/>
                <a:cs typeface="Gill Sans"/>
              </a:rPr>
              <a:t>How did we get here?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l_souls_from_new_college_la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3200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(All Souls College, Oxford)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04800" y="5181600"/>
            <a:ext cx="80772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From the Ivory Tower…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pic>
        <p:nvPicPr>
          <p:cNvPr id="3" name="Picture 2" descr="University_of_Maryland_S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2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Packet vs. Circuit Networks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Telephone system (“circuit-switched”)</a:t>
            </a:r>
          </a:p>
          <a:p>
            <a:pPr lvl="1"/>
            <a:r>
              <a:rPr lang="en-US"/>
              <a:t>Fixed connection between caller and called</a:t>
            </a:r>
          </a:p>
          <a:p>
            <a:pPr lvl="1"/>
            <a:r>
              <a:rPr lang="en-US"/>
              <a:t>High network load results in busy signals</a:t>
            </a:r>
          </a:p>
          <a:p>
            <a:r>
              <a:rPr lang="en-US"/>
              <a:t>Internet (“packet-switched”)</a:t>
            </a:r>
          </a:p>
          <a:p>
            <a:pPr lvl="1"/>
            <a:r>
              <a:rPr lang="en-US"/>
              <a:t>Each transmission is broken up into pieces and routed separately</a:t>
            </a:r>
          </a:p>
          <a:p>
            <a:pPr lvl="1"/>
            <a:r>
              <a:rPr lang="en-US"/>
              <a:t>High network load results in long delays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8" tIns="44450" rIns="90488" bIns="44450"/>
          <a:lstStyle/>
          <a:p>
            <a:r>
              <a:rPr lang="en-US"/>
              <a:t>Packet Switching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0488" tIns="44450" rIns="90488" bIns="44450"/>
          <a:lstStyle/>
          <a:p>
            <a:r>
              <a:rPr lang="en-US" dirty="0">
                <a:solidFill>
                  <a:srgbClr val="000000"/>
                </a:solidFill>
              </a:rPr>
              <a:t>Break long messages into short “packets”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Keeps one user from hogging a line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Each packet is tagged with where it’s going</a:t>
            </a:r>
          </a:p>
          <a:p>
            <a:r>
              <a:rPr lang="en-US" dirty="0">
                <a:solidFill>
                  <a:srgbClr val="000000"/>
                </a:solidFill>
              </a:rPr>
              <a:t>Route each packet separately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Each packet often takes a different route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Packets often arrive out of order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Receiver must reconstruct original message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How do packet-switched networks deal with continuous data?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What happens when packets are lost?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Different Networks Types</a:t>
            </a:r>
          </a:p>
        </p:txBody>
      </p:sp>
      <p:sp>
        <p:nvSpPr>
          <p:cNvPr id="2765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Local Area Networks (LANs)</a:t>
            </a:r>
          </a:p>
          <a:p>
            <a:pPr lvl="1"/>
            <a:r>
              <a:rPr lang="en-US" dirty="0"/>
              <a:t>Connections within a building or a small area</a:t>
            </a:r>
          </a:p>
          <a:p>
            <a:pPr lvl="1"/>
            <a:r>
              <a:rPr lang="en-US" dirty="0"/>
              <a:t>Wireless or wired</a:t>
            </a:r>
            <a:endParaRPr lang="en-US" dirty="0" smtClean="0"/>
          </a:p>
          <a:p>
            <a:r>
              <a:rPr lang="en-US" dirty="0" smtClean="0"/>
              <a:t>Wide </a:t>
            </a:r>
            <a:r>
              <a:rPr lang="en-US" dirty="0"/>
              <a:t>Area Networks (WANs)</a:t>
            </a:r>
          </a:p>
          <a:p>
            <a:pPr lvl="1"/>
            <a:r>
              <a:rPr lang="en-US" dirty="0"/>
              <a:t>Connections between multiple </a:t>
            </a:r>
            <a:r>
              <a:rPr lang="en-US" dirty="0" smtClean="0"/>
              <a:t>LANs</a:t>
            </a:r>
          </a:p>
          <a:p>
            <a:pPr lvl="1"/>
            <a:r>
              <a:rPr lang="en-US" dirty="0"/>
              <a:t>May cover thousands of square miles</a:t>
            </a:r>
          </a:p>
          <a:p>
            <a:r>
              <a:rPr lang="en-US" dirty="0"/>
              <a:t>The Internet</a:t>
            </a:r>
          </a:p>
          <a:p>
            <a:pPr lvl="1"/>
            <a:r>
              <a:rPr lang="en-US" dirty="0"/>
              <a:t>Collection of WANs across multiple organizations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Internet</a:t>
            </a:r>
          </a:p>
        </p:txBody>
      </p:sp>
      <p:sp>
        <p:nvSpPr>
          <p:cNvPr id="2867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Global collection of public networks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Private networks are often called “intranets”</a:t>
            </a:r>
          </a:p>
          <a:p>
            <a:r>
              <a:rPr lang="en-US" dirty="0">
                <a:solidFill>
                  <a:srgbClr val="000000"/>
                </a:solidFill>
              </a:rPr>
              <a:t>Use of shared protocols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TCP/IP (Transmission Control Protocol/Internet Protocol):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basis for communication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DNS (Domain Name Service):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basis for naming computers on the network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HTTP (</a:t>
            </a:r>
            <a:r>
              <a:rPr lang="en-US" dirty="0" err="1">
                <a:solidFill>
                  <a:srgbClr val="000000"/>
                </a:solidFill>
              </a:rPr>
              <a:t>HyperText</a:t>
            </a:r>
            <a:r>
              <a:rPr lang="en-US" dirty="0">
                <a:solidFill>
                  <a:srgbClr val="000000"/>
                </a:solidFill>
              </a:rPr>
              <a:t> Transfer Protocol):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World Wide Web</a:t>
            </a:r>
          </a:p>
          <a:p>
            <a:r>
              <a:rPr lang="en-US" dirty="0">
                <a:solidFill>
                  <a:srgbClr val="000000"/>
                </a:solidFill>
              </a:rPr>
              <a:t>Next week: how does all of this work?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Characterizing Computing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Trends in Computing: #1</a:t>
            </a:r>
          </a:p>
        </p:txBody>
      </p:sp>
      <p:sp>
        <p:nvSpPr>
          <p:cNvPr id="30723" name="Line 4"/>
          <p:cNvSpPr>
            <a:spLocks noChangeShapeType="1"/>
          </p:cNvSpPr>
          <p:nvPr/>
        </p:nvSpPr>
        <p:spPr bwMode="auto">
          <a:xfrm flipV="1">
            <a:off x="1676400" y="1447800"/>
            <a:ext cx="6172200" cy="4267200"/>
          </a:xfrm>
          <a:prstGeom prst="line">
            <a:avLst/>
          </a:prstGeom>
          <a:noFill/>
          <a:ln w="152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Trends in Computing: #2</a:t>
            </a:r>
          </a:p>
        </p:txBody>
      </p:sp>
      <p:sp>
        <p:nvSpPr>
          <p:cNvPr id="31747" name="Line 5"/>
          <p:cNvSpPr>
            <a:spLocks noChangeShapeType="1"/>
          </p:cNvSpPr>
          <p:nvPr/>
        </p:nvSpPr>
        <p:spPr bwMode="auto">
          <a:xfrm>
            <a:off x="1676400" y="1447800"/>
            <a:ext cx="6172200" cy="4267200"/>
          </a:xfrm>
          <a:prstGeom prst="line">
            <a:avLst/>
          </a:prstGeom>
          <a:noFill/>
          <a:ln w="152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Trends in Computing: #3</a:t>
            </a:r>
          </a:p>
        </p:txBody>
      </p:sp>
      <p:sp>
        <p:nvSpPr>
          <p:cNvPr id="32771" name="Line 3"/>
          <p:cNvSpPr>
            <a:spLocks noChangeShapeType="1"/>
          </p:cNvSpPr>
          <p:nvPr/>
        </p:nvSpPr>
        <p:spPr bwMode="auto">
          <a:xfrm>
            <a:off x="4114800" y="2057400"/>
            <a:ext cx="3733800" cy="2590800"/>
          </a:xfrm>
          <a:prstGeom prst="line">
            <a:avLst/>
          </a:prstGeom>
          <a:noFill/>
          <a:ln w="152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2" name="Line 4"/>
          <p:cNvSpPr>
            <a:spLocks noChangeShapeType="1"/>
          </p:cNvSpPr>
          <p:nvPr/>
        </p:nvSpPr>
        <p:spPr bwMode="auto">
          <a:xfrm flipV="1">
            <a:off x="1828800" y="2057400"/>
            <a:ext cx="2362200" cy="2743200"/>
          </a:xfrm>
          <a:prstGeom prst="line">
            <a:avLst/>
          </a:prstGeom>
          <a:noFill/>
          <a:ln w="152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Ways to characterize computing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big?</a:t>
            </a:r>
          </a:p>
          <a:p>
            <a:r>
              <a:rPr lang="en-US" dirty="0" smtClean="0"/>
              <a:t>How fast?</a:t>
            </a:r>
          </a:p>
          <a:p>
            <a:r>
              <a:rPr lang="en-US" dirty="0" smtClean="0"/>
              <a:t>How reliable?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0534" y="5715000"/>
            <a:ext cx="75514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0" dirty="0" smtClean="0">
                <a:solidFill>
                  <a:srgbClr val="000000"/>
                </a:solidFill>
                <a:latin typeface="Gill Sans"/>
                <a:cs typeface="Gill Sans"/>
              </a:rPr>
              <a:t>Computing is fundamentally about tradeoffs!</a:t>
            </a:r>
            <a:endParaRPr lang="en-US" sz="32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big?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iracobra_P39_Assembly_LOC_02902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2400" y="-374441"/>
            <a:ext cx="9296399" cy="7484190"/>
          </a:xfrm>
          <a:prstGeom prst="rect">
            <a:avLst/>
          </a:prstGeom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(Factory)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81000" y="5600700"/>
            <a:ext cx="80772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latin typeface="Gill Sans"/>
                <a:ea typeface="+mj-ea"/>
                <a:cs typeface="Gill Sans"/>
              </a:rPr>
              <a:t>… to building </a:t>
            </a:r>
            <a:r>
              <a:rPr lang="en-US" sz="3200" kern="0" dirty="0" err="1" smtClean="0">
                <a:latin typeface="Gill Sans"/>
                <a:ea typeface="+mj-ea"/>
                <a:cs typeface="Gill Sans"/>
              </a:rPr>
              <a:t>sh</a:t>
            </a:r>
            <a:r>
              <a:rPr lang="en-US" sz="3200" kern="0" dirty="0" smtClean="0">
                <a:latin typeface="Gill Sans"/>
                <a:ea typeface="+mj-ea"/>
                <a:cs typeface="Gill Sans"/>
              </a:rPr>
              <a:t>*t that works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4343400"/>
            <a:ext cx="1563076" cy="126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9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light-switch-cropp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3300" y="1752600"/>
            <a:ext cx="2057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light-switch-cropp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1752600"/>
            <a:ext cx="2057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4" descr="light-switch-cropp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10100" y="1752600"/>
            <a:ext cx="2057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light-switch-cropp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3300" y="1752600"/>
            <a:ext cx="2057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4" descr="light-switch-cropp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1752600"/>
            <a:ext cx="2057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5" descr="light-switch-cropp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752600"/>
            <a:ext cx="2057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2819400"/>
            <a:ext cx="8839200" cy="8620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000000"/>
                </a:solidFill>
                <a:latin typeface="Gill Sans"/>
                <a:cs typeface="Gill Sans"/>
              </a:rPr>
              <a:t>How many states can </a:t>
            </a:r>
            <a:r>
              <a:rPr lang="en-US" sz="3200" i="1" dirty="0">
                <a:solidFill>
                  <a:srgbClr val="000000"/>
                </a:solidFill>
                <a:latin typeface="Gill Sans"/>
                <a:cs typeface="Gill Sans"/>
              </a:rPr>
              <a:t>n</a:t>
            </a:r>
            <a:r>
              <a:rPr lang="en-US" sz="3200" dirty="0">
                <a:solidFill>
                  <a:srgbClr val="000000"/>
                </a:solidFill>
                <a:latin typeface="Gill Sans"/>
                <a:cs typeface="Gill Sans"/>
              </a:rPr>
              <a:t> bits represent?</a:t>
            </a:r>
          </a:p>
          <a:p>
            <a:pPr algn="ctr">
              <a:defRPr/>
            </a:pPr>
            <a:r>
              <a:rPr lang="en-US" sz="1800" b="0" dirty="0">
                <a:solidFill>
                  <a:srgbClr val="000000"/>
                </a:solidFill>
                <a:latin typeface="Gill Sans"/>
                <a:cs typeface="Gill Sans"/>
              </a:rPr>
              <a:t>(or the story of 18,446,744,073,709,551,615 grains of rice)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 descr="light-switch-cropp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667000"/>
            <a:ext cx="79533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9" descr="light-switch-cropp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2667000"/>
            <a:ext cx="79533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10" descr="light-switch-cropp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2667000"/>
            <a:ext cx="79533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11" descr="light-switch-cropp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0" y="2667000"/>
            <a:ext cx="79533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12" descr="light-switch-cropp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2667000"/>
            <a:ext cx="79533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13" descr="light-switch-cropp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0" y="2667000"/>
            <a:ext cx="79533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14" descr="light-switch-cropp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200" y="2667000"/>
            <a:ext cx="79533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5" name="Picture 15" descr="light-switch-cropp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0400" y="2667000"/>
            <a:ext cx="79533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 descr="C:\Documents and Settings\Jimmy Lin\Local Settings\Temporary Internet Files\Content.IE5\IRCB810D\MCAN01310_0000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65500" y="2667000"/>
            <a:ext cx="5561013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Data is represented via an encoding</a:t>
            </a:r>
          </a:p>
        </p:txBody>
      </p:sp>
      <p:sp>
        <p:nvSpPr>
          <p:cNvPr id="40963" name="TextBox 2"/>
          <p:cNvSpPr txBox="1">
            <a:spLocks noChangeArrowheads="1"/>
          </p:cNvSpPr>
          <p:nvPr/>
        </p:nvSpPr>
        <p:spPr bwMode="auto">
          <a:xfrm>
            <a:off x="762000" y="1219200"/>
            <a:ext cx="59481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Gill Sans"/>
                <a:cs typeface="Gill Sans"/>
              </a:rPr>
              <a:t>American Standard Code for Information Interchange (ASCII)</a:t>
            </a:r>
          </a:p>
          <a:p>
            <a:r>
              <a:rPr lang="en-US" sz="1800" b="0" dirty="0">
                <a:solidFill>
                  <a:srgbClr val="000000"/>
                </a:solidFill>
                <a:latin typeface="Gill Sans"/>
                <a:cs typeface="Gill Sans"/>
              </a:rPr>
              <a:t>= standard byte encoding used in </a:t>
            </a:r>
            <a:r>
              <a:rPr lang="en-US" sz="1800" b="0" dirty="0" err="1">
                <a:solidFill>
                  <a:srgbClr val="000000"/>
                </a:solidFill>
                <a:latin typeface="Gill Sans"/>
                <a:cs typeface="Gill Sans"/>
              </a:rPr>
              <a:t>PC’s</a:t>
            </a:r>
            <a:endParaRPr lang="en-US" sz="18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40964" name="TextBox 3"/>
          <p:cNvSpPr txBox="1">
            <a:spLocks noChangeArrowheads="1"/>
          </p:cNvSpPr>
          <p:nvPr/>
        </p:nvSpPr>
        <p:spPr bwMode="auto">
          <a:xfrm>
            <a:off x="2590800" y="2057400"/>
            <a:ext cx="1622560" cy="452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01000001	= A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01000010 	= B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01000011 	= C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01000100 	= D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01000101 	= E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01000110 	= F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01000111 	= G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01001000 	= H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01001001 	= I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01001010 	= J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01001011 	= K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01001100 	= L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01001101 	= M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01001110 	= N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01001111 	= O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01010000 	= P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01010001 	= Q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…</a:t>
            </a:r>
          </a:p>
        </p:txBody>
      </p:sp>
      <p:sp>
        <p:nvSpPr>
          <p:cNvPr id="40965" name="TextBox 4"/>
          <p:cNvSpPr txBox="1">
            <a:spLocks noChangeArrowheads="1"/>
          </p:cNvSpPr>
          <p:nvPr/>
        </p:nvSpPr>
        <p:spPr bwMode="auto">
          <a:xfrm>
            <a:off x="4473575" y="2057400"/>
            <a:ext cx="1563249" cy="452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01100001 	= a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01100010 	=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b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01100011 	=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c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01100100 	=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d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01100101 	=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e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01100110 	=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f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01100111 	=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g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01101000 	=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h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01101001 	=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i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01101010 	=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j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01101011 	=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k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01101100 	=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l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01101101 	=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m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01101110 	=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n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01101111 	=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o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01110000 	=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p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01110001 	=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q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…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8" tIns="44450" rIns="90488" bIns="44450"/>
          <a:lstStyle/>
          <a:p>
            <a:r>
              <a:rPr lang="en-US" dirty="0"/>
              <a:t>Units of Size</a:t>
            </a:r>
          </a:p>
        </p:txBody>
      </p:sp>
      <p:graphicFrame>
        <p:nvGraphicFramePr>
          <p:cNvPr id="713731" name="Group 3"/>
          <p:cNvGraphicFramePr>
            <a:graphicFrameLocks noGrp="1"/>
          </p:cNvGraphicFramePr>
          <p:nvPr>
            <p:ph idx="4294967295"/>
          </p:nvPr>
        </p:nvGraphicFramePr>
        <p:xfrm>
          <a:off x="914400" y="2057400"/>
          <a:ext cx="7543800" cy="2926080"/>
        </p:xfrm>
        <a:graphic>
          <a:graphicData uri="http://schemas.openxmlformats.org/drawingml/2006/table">
            <a:tbl>
              <a:tblPr/>
              <a:tblGrid>
                <a:gridCol w="1985211"/>
                <a:gridCol w="1900989"/>
                <a:gridCol w="3657600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Unit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Abbreviation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Size (bytes)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bit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1/8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byte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kilobyte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KB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2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10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= 1,024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megabyte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2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20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= 1,048,576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gigabyte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GB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2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30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= 1,073,741,824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terabyte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TB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2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40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= 1,099,511,627,776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petabyte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PB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2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50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= 1,125,899,906,842,624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590800" y="5650468"/>
            <a:ext cx="38389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0" dirty="0" smtClean="0">
                <a:solidFill>
                  <a:srgbClr val="000000"/>
                </a:solidFill>
                <a:latin typeface="Gill Sans"/>
                <a:cs typeface="Gill Sans"/>
              </a:rPr>
              <a:t>In most cases, it’s okay to approximate!</a:t>
            </a:r>
            <a:endParaRPr lang="en-US" sz="18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small?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4701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8" tIns="44450" rIns="90488" bIns="44450"/>
          <a:lstStyle/>
          <a:p>
            <a:r>
              <a:rPr lang="en-US" dirty="0">
                <a:solidFill>
                  <a:srgbClr val="000000"/>
                </a:solidFill>
              </a:rPr>
              <a:t>Units of </a:t>
            </a:r>
            <a:r>
              <a:rPr lang="en-US" dirty="0" smtClean="0">
                <a:solidFill>
                  <a:srgbClr val="000000"/>
                </a:solidFill>
              </a:rPr>
              <a:t>Distance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685135" name="Group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9704515"/>
              </p:ext>
            </p:extLst>
          </p:nvPr>
        </p:nvGraphicFramePr>
        <p:xfrm>
          <a:off x="990600" y="1935163"/>
          <a:ext cx="7239000" cy="2560320"/>
        </p:xfrm>
        <a:graphic>
          <a:graphicData uri="http://schemas.openxmlformats.org/drawingml/2006/table">
            <a:tbl>
              <a:tblPr/>
              <a:tblGrid>
                <a:gridCol w="1905000"/>
                <a:gridCol w="1905000"/>
                <a:gridCol w="3429000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Unit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Abbreviation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Fraction of a meter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meter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centimeter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-2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= 1/100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millimeter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-3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= 1/1,000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micrometer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Grande"/>
                          <a:ea typeface="Lucida Grande"/>
                          <a:cs typeface="Lucida Grande"/>
                        </a:rPr>
                        <a:t>μ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-6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= 1/1,000,000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nanometer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-9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= 1/1,000,000,000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picometer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pm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-12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= 1/1,000,000,000,000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253144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8" tIns="44450" rIns="90488" bIns="44450"/>
          <a:lstStyle/>
          <a:p>
            <a:r>
              <a:rPr lang="en-US" dirty="0" smtClean="0">
                <a:solidFill>
                  <a:srgbClr val="000000"/>
                </a:solidFill>
              </a:rPr>
              <a:t>Progression of Technology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685135" name="Group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2579250"/>
              </p:ext>
            </p:extLst>
          </p:nvPr>
        </p:nvGraphicFramePr>
        <p:xfrm>
          <a:off x="914400" y="1219200"/>
          <a:ext cx="2438400" cy="4974335"/>
        </p:xfrm>
        <a:graphic>
          <a:graphicData uri="http://schemas.openxmlformats.org/drawingml/2006/table">
            <a:tbl>
              <a:tblPr/>
              <a:tblGrid>
                <a:gridCol w="731520"/>
                <a:gridCol w="1706880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Year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Feature Size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1971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10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Grande"/>
                          <a:ea typeface="Lucida Grande"/>
                          <a:cs typeface="Lucida Grande"/>
                        </a:rPr>
                        <a:t>μ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1975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3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Grande"/>
                          <a:ea typeface="Lucida Grande"/>
                          <a:cs typeface="Lucida Grande"/>
                        </a:rPr>
                        <a:t>μ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1982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1.5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Grande"/>
                          <a:ea typeface="Lucida Grande"/>
                          <a:cs typeface="Lucida Grande"/>
                        </a:rPr>
                        <a:t>μ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1985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Grande"/>
                          <a:ea typeface="Lucida Grande"/>
                          <a:cs typeface="Lucida Grande"/>
                        </a:rPr>
                        <a:t>μ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1989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800 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1994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600 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1995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350 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1997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250 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1999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180 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2002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130 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2004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90 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2006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65 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2008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45 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2010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32 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2012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22 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747380" y="6339989"/>
            <a:ext cx="113955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Gill Sans"/>
                <a:cs typeface="Gill Sans"/>
              </a:rPr>
              <a:t>~0.25 nm</a:t>
            </a:r>
            <a:endParaRPr lang="en-US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029200" y="6324600"/>
            <a:ext cx="27943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0" dirty="0" smtClean="0">
                <a:solidFill>
                  <a:srgbClr val="000000"/>
                </a:solidFill>
                <a:latin typeface="Gill Sans"/>
                <a:cs typeface="Gill Sans"/>
              </a:rPr>
              <a:t>How large is a silicon atom?</a:t>
            </a:r>
            <a:endParaRPr lang="en-US" sz="18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8584930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l_souls_from_new_college_la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3200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(All Souls College, Oxford)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04800" y="5181600"/>
            <a:ext cx="80772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… and back.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pic>
        <p:nvPicPr>
          <p:cNvPr id="3" name="Picture 2" descr="University_of_Maryland_S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1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fast?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Thinking About</a:t>
            </a:r>
            <a:r>
              <a:rPr lang="en-US" dirty="0" smtClean="0"/>
              <a:t> Speed</a:t>
            </a:r>
            <a:endParaRPr lang="en-US" dirty="0"/>
          </a:p>
        </p:txBody>
      </p:sp>
      <p:sp>
        <p:nvSpPr>
          <p:cNvPr id="46083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Speed </a:t>
            </a:r>
            <a:r>
              <a:rPr lang="en-US" dirty="0"/>
              <a:t>can be expressed in two ways:</a:t>
            </a:r>
            <a:endParaRPr lang="en-US" dirty="0" smtClean="0"/>
          </a:p>
          <a:p>
            <a:pPr lvl="1"/>
            <a:r>
              <a:rPr lang="en-US" dirty="0" smtClean="0"/>
              <a:t>How </a:t>
            </a:r>
            <a:r>
              <a:rPr lang="en-US" dirty="0"/>
              <a:t>many things can you do in one second?</a:t>
            </a:r>
          </a:p>
          <a:p>
            <a:pPr lvl="1"/>
            <a:r>
              <a:rPr lang="en-US" dirty="0"/>
              <a:t>How long to do something once?</a:t>
            </a:r>
          </a:p>
          <a:p>
            <a:r>
              <a:rPr lang="en-US" dirty="0"/>
              <a:t>Convenient units are typically used</a:t>
            </a:r>
          </a:p>
          <a:p>
            <a:pPr lvl="1"/>
            <a:r>
              <a:rPr lang="en-US" dirty="0"/>
              <a:t>1 GHz instead of 1,000,000,000 Hz</a:t>
            </a:r>
          </a:p>
          <a:p>
            <a:pPr lvl="1"/>
            <a:r>
              <a:rPr lang="en-US" dirty="0"/>
              <a:t>10 microseconds rather than 0.00001 seconds</a:t>
            </a:r>
          </a:p>
          <a:p>
            <a:pPr lvl="1"/>
            <a:r>
              <a:rPr lang="en-US" dirty="0"/>
              <a:t>When comparing</a:t>
            </a:r>
            <a:r>
              <a:rPr lang="en-US" dirty="0" smtClean="0"/>
              <a:t> measurements, </a:t>
            </a:r>
            <a:r>
              <a:rPr lang="en-US" dirty="0"/>
              <a:t>convert units first! 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8" tIns="44450" rIns="90488" bIns="44450"/>
          <a:lstStyle/>
          <a:p>
            <a:r>
              <a:rPr lang="en-US"/>
              <a:t>Units of Frequency</a:t>
            </a:r>
          </a:p>
        </p:txBody>
      </p:sp>
      <p:graphicFrame>
        <p:nvGraphicFramePr>
          <p:cNvPr id="719909" name="Group 37"/>
          <p:cNvGraphicFramePr>
            <a:graphicFrameLocks noGrp="1"/>
          </p:cNvGraphicFramePr>
          <p:nvPr/>
        </p:nvGraphicFramePr>
        <p:xfrm>
          <a:off x="1066800" y="2220913"/>
          <a:ext cx="7239000" cy="1828800"/>
        </p:xfrm>
        <a:graphic>
          <a:graphicData uri="http://schemas.openxmlformats.org/drawingml/2006/table">
            <a:tbl>
              <a:tblPr/>
              <a:tblGrid>
                <a:gridCol w="1905000"/>
                <a:gridCol w="2209800"/>
                <a:gridCol w="3124200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Unit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Abbreviation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Cycles per second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hertz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kilohertz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KHz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3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= 1,000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megahertz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6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= 1,000,000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gigahertz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GHz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9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= 1,000,000,000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8" tIns="44450" rIns="90488" bIns="44450"/>
          <a:lstStyle/>
          <a:p>
            <a:r>
              <a:rPr lang="en-US">
                <a:solidFill>
                  <a:srgbClr val="000000"/>
                </a:solidFill>
              </a:rPr>
              <a:t>Units of Time</a:t>
            </a:r>
          </a:p>
        </p:txBody>
      </p:sp>
      <p:graphicFrame>
        <p:nvGraphicFramePr>
          <p:cNvPr id="685135" name="Group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459831"/>
              </p:ext>
            </p:extLst>
          </p:nvPr>
        </p:nvGraphicFramePr>
        <p:xfrm>
          <a:off x="990600" y="1935163"/>
          <a:ext cx="7239000" cy="2560320"/>
        </p:xfrm>
        <a:graphic>
          <a:graphicData uri="http://schemas.openxmlformats.org/drawingml/2006/table">
            <a:tbl>
              <a:tblPr/>
              <a:tblGrid>
                <a:gridCol w="1905000"/>
                <a:gridCol w="1905000"/>
                <a:gridCol w="3429000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Unit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Abbreviation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Duration (seconds)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second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sec/s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millisecond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-3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= 1/1,000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microsecond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Grande"/>
                          <a:ea typeface="Lucida Grande"/>
                          <a:cs typeface="Lucida Grande"/>
                        </a:rPr>
                        <a:t>μ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-6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= 1/1,000,000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nanosecond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-9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= 1/1,000,000,000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picosecond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-12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= 1/1,000,000,000,000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femtosecond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fs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-15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= 1/1,000,000,000,000,000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122989" y="5431939"/>
            <a:ext cx="11160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ill Sans"/>
                <a:cs typeface="Gill Sans"/>
              </a:rPr>
              <a:t>0.3048 </a:t>
            </a:r>
            <a:r>
              <a:rPr lang="en-US" dirty="0" err="1">
                <a:solidFill>
                  <a:srgbClr val="000000"/>
                </a:solidFill>
                <a:latin typeface="Gill Sans"/>
                <a:cs typeface="Gill Sans"/>
              </a:rPr>
              <a:t>m</a:t>
            </a:r>
            <a:endParaRPr lang="en-US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855789" y="5416550"/>
            <a:ext cx="44072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Gill Sans"/>
                <a:cs typeface="Gill Sans"/>
              </a:rPr>
              <a:t>How far does light travel in one nanosecond?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fast can we compute?</a:t>
            </a:r>
            <a:endParaRPr lang="en-US" dirty="0"/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Computation speed is limited by two factors:</a:t>
            </a:r>
          </a:p>
          <a:p>
            <a:pPr lvl="1"/>
            <a:r>
              <a:rPr lang="en-US" dirty="0" smtClean="0"/>
              <a:t>Getting data to the CPU</a:t>
            </a:r>
          </a:p>
          <a:p>
            <a:pPr lvl="1"/>
            <a:r>
              <a:rPr lang="en-US" dirty="0" smtClean="0"/>
              <a:t>Operating on the data in the CPU</a:t>
            </a:r>
          </a:p>
          <a:p>
            <a:r>
              <a:rPr lang="en-US" dirty="0" smtClean="0"/>
              <a:t>Two </a:t>
            </a:r>
            <a:r>
              <a:rPr lang="en-US" dirty="0"/>
              <a:t>parts of moving data from here to there:</a:t>
            </a:r>
            <a:endParaRPr lang="en-US" dirty="0" smtClean="0"/>
          </a:p>
          <a:p>
            <a:pPr lvl="1"/>
            <a:r>
              <a:rPr lang="en-US" dirty="0" smtClean="0"/>
              <a:t>The delay between two locations</a:t>
            </a:r>
          </a:p>
          <a:p>
            <a:pPr lvl="1"/>
            <a:r>
              <a:rPr lang="en-US" dirty="0" smtClean="0"/>
              <a:t>Amount of data you can move within a given amount of time</a:t>
            </a:r>
          </a:p>
          <a:p>
            <a:r>
              <a:rPr lang="en-US" dirty="0"/>
              <a:t>Fundamentally, there’s no difference:</a:t>
            </a:r>
          </a:p>
          <a:p>
            <a:pPr lvl="1"/>
            <a:r>
              <a:rPr lang="en-US" dirty="0"/>
              <a:t>Moving data from the processor to RAM</a:t>
            </a:r>
          </a:p>
          <a:p>
            <a:pPr lvl="1"/>
            <a:r>
              <a:rPr lang="en-US" dirty="0"/>
              <a:t>Saving a file to disk</a:t>
            </a:r>
            <a:endParaRPr lang="en-US" dirty="0" smtClean="0"/>
          </a:p>
          <a:p>
            <a:pPr lvl="1"/>
            <a:r>
              <a:rPr lang="en-US" dirty="0" smtClean="0"/>
              <a:t>Watching Netflix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extBox 2"/>
          <p:cNvSpPr txBox="1">
            <a:spLocks noChangeArrowheads="1"/>
          </p:cNvSpPr>
          <p:nvPr/>
        </p:nvSpPr>
        <p:spPr bwMode="auto">
          <a:xfrm>
            <a:off x="1119405" y="838200"/>
            <a:ext cx="145885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0" dirty="0">
                <a:solidFill>
                  <a:srgbClr val="000000"/>
                </a:solidFill>
                <a:latin typeface="Gill Sans"/>
                <a:cs typeface="Gill Sans"/>
              </a:rPr>
              <a:t>Latency</a:t>
            </a:r>
          </a:p>
        </p:txBody>
      </p:sp>
      <p:sp>
        <p:nvSpPr>
          <p:cNvPr id="59396" name="TextBox 3"/>
          <p:cNvSpPr txBox="1">
            <a:spLocks noChangeArrowheads="1"/>
          </p:cNvSpPr>
          <p:nvPr/>
        </p:nvSpPr>
        <p:spPr bwMode="auto">
          <a:xfrm>
            <a:off x="5907026" y="5257800"/>
            <a:ext cx="1941357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0" dirty="0">
                <a:solidFill>
                  <a:srgbClr val="000000"/>
                </a:solidFill>
                <a:latin typeface="Gill Sans"/>
                <a:cs typeface="Gill Sans"/>
              </a:rPr>
              <a:t>Bandwidth</a:t>
            </a:r>
          </a:p>
        </p:txBody>
      </p:sp>
      <p:pic>
        <p:nvPicPr>
          <p:cNvPr id="5" name="Picture 4" descr="MC900323161.WM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620829"/>
            <a:ext cx="2743200" cy="3713171"/>
          </a:xfrm>
          <a:prstGeom prst="rect">
            <a:avLst/>
          </a:prstGeom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09600" y="1276290"/>
            <a:ext cx="24784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0" dirty="0" smtClean="0">
                <a:solidFill>
                  <a:srgbClr val="000000"/>
                </a:solidFill>
                <a:latin typeface="Gill Sans"/>
                <a:cs typeface="Gill Sans"/>
              </a:rPr>
              <a:t>Units in terms of time</a:t>
            </a:r>
            <a:endParaRPr lang="en-US" sz="20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5198524" y="5715000"/>
            <a:ext cx="33583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0" dirty="0" smtClean="0">
                <a:solidFill>
                  <a:srgbClr val="000000"/>
                </a:solidFill>
                <a:latin typeface="Gill Sans"/>
                <a:cs typeface="Gill Sans"/>
              </a:rPr>
              <a:t>Units in terms of size per time</a:t>
            </a:r>
            <a:endParaRPr lang="en-US" sz="20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Point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What’s more important: latency or bandwidth?</a:t>
            </a:r>
          </a:p>
          <a:p>
            <a:pPr lvl="1"/>
            <a:r>
              <a:rPr lang="en-US"/>
              <a:t>Streaming audio (e.g., NPR broadcast over Web)</a:t>
            </a:r>
          </a:p>
          <a:p>
            <a:pPr lvl="1"/>
            <a:r>
              <a:rPr lang="en-US"/>
              <a:t>Streaming video (e.g., CNN broadcast over Web)</a:t>
            </a:r>
          </a:p>
          <a:p>
            <a:pPr lvl="1"/>
            <a:r>
              <a:rPr lang="en-US"/>
              <a:t>Audio chat</a:t>
            </a:r>
          </a:p>
          <a:p>
            <a:pPr lvl="1"/>
            <a:r>
              <a:rPr lang="en-US"/>
              <a:t>Video conferencing</a:t>
            </a:r>
          </a:p>
          <a:p>
            <a:pPr lvl="1"/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reliable?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8" tIns="44450" rIns="90488" bIns="44450"/>
          <a:lstStyle/>
          <a:p>
            <a:r>
              <a:rPr lang="en-US" dirty="0" smtClean="0">
                <a:solidFill>
                  <a:srgbClr val="000000"/>
                </a:solidFill>
              </a:rPr>
              <a:t>Characterizing Reliability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685135" name="Group 79"/>
          <p:cNvGraphicFramePr>
            <a:graphicFrameLocks noGrp="1"/>
          </p:cNvGraphicFramePr>
          <p:nvPr/>
        </p:nvGraphicFramePr>
        <p:xfrm>
          <a:off x="990600" y="1935163"/>
          <a:ext cx="7239000" cy="2560320"/>
        </p:xfrm>
        <a:graphic>
          <a:graphicData uri="http://schemas.openxmlformats.org/drawingml/2006/table">
            <a:tbl>
              <a:tblPr/>
              <a:tblGrid>
                <a:gridCol w="1905000"/>
                <a:gridCol w="1905000"/>
                <a:gridCol w="3429000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“Nines”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Availability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Downtime (per year)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One nine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90%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36.5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d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Two nines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99%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3.65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d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Three nines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99.9%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8.76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h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Four nines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99.99%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52.56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Five nines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99.999%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5.256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Six nines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99.9999%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31.536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to roll up your sleeves…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br>
              <a:rPr lang="en-US" dirty="0" smtClean="0"/>
            </a:br>
            <a:r>
              <a:rPr lang="en-US" sz="2000" dirty="0" smtClean="0"/>
              <a:t>(How you got here)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114404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waiter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7713" y="457200"/>
            <a:ext cx="3519487" cy="582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0" y="6629400"/>
            <a:ext cx="21256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0">
                <a:solidFill>
                  <a:srgbClr val="000000"/>
                </a:solidFill>
              </a:rPr>
              <a:t>Source: http://www.studyzone.org/</a:t>
            </a:r>
          </a:p>
        </p:txBody>
      </p:sp>
      <p:sp>
        <p:nvSpPr>
          <p:cNvPr id="10244" name="TextBox 6"/>
          <p:cNvSpPr txBox="1">
            <a:spLocks noChangeArrowheads="1"/>
          </p:cNvSpPr>
          <p:nvPr/>
        </p:nvSpPr>
        <p:spPr bwMode="auto">
          <a:xfrm>
            <a:off x="4777386" y="2438400"/>
            <a:ext cx="3454792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600" b="0" dirty="0">
                <a:solidFill>
                  <a:srgbClr val="000000"/>
                </a:solidFill>
                <a:latin typeface="Gill Sans"/>
                <a:cs typeface="Gill Sans"/>
              </a:rPr>
              <a:t>Server</a:t>
            </a:r>
            <a:br>
              <a:rPr lang="en-US" sz="9600" b="0" dirty="0">
                <a:solidFill>
                  <a:srgbClr val="000000"/>
                </a:solidFill>
                <a:latin typeface="Gill Sans"/>
                <a:cs typeface="Gill Sans"/>
              </a:rPr>
            </a:br>
            <a:r>
              <a:rPr lang="en-US" sz="1800" b="0" dirty="0">
                <a:solidFill>
                  <a:srgbClr val="000000"/>
                </a:solidFill>
                <a:latin typeface="Gill Sans"/>
                <a:cs typeface="Gill Sans"/>
              </a:rPr>
              <a:t>(Web? File?)</a:t>
            </a:r>
            <a:endParaRPr lang="en-US" sz="96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clie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0"/>
            <a:ext cx="7724775" cy="6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Box 2"/>
          <p:cNvSpPr txBox="1">
            <a:spLocks noChangeArrowheads="1"/>
          </p:cNvSpPr>
          <p:nvPr/>
        </p:nvSpPr>
        <p:spPr bwMode="auto">
          <a:xfrm>
            <a:off x="228600" y="4724400"/>
            <a:ext cx="8686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600" b="0" dirty="0">
                <a:solidFill>
                  <a:srgbClr val="000000"/>
                </a:solidFill>
                <a:latin typeface="Gill Sans"/>
                <a:cs typeface="Gill Sans"/>
              </a:rPr>
              <a:t>Clients</a:t>
            </a:r>
          </a:p>
        </p:txBody>
      </p:sp>
      <p:sp>
        <p:nvSpPr>
          <p:cNvPr id="11268" name="TextBox 2"/>
          <p:cNvSpPr txBox="1">
            <a:spLocks noChangeArrowheads="1"/>
          </p:cNvSpPr>
          <p:nvPr/>
        </p:nvSpPr>
        <p:spPr bwMode="auto">
          <a:xfrm>
            <a:off x="0" y="6629400"/>
            <a:ext cx="238918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0" dirty="0">
                <a:solidFill>
                  <a:srgbClr val="000000"/>
                </a:solidFill>
              </a:rPr>
              <a:t>Source: http://</a:t>
            </a:r>
            <a:r>
              <a:rPr lang="en-US" sz="1000" b="0" dirty="0" err="1">
                <a:solidFill>
                  <a:srgbClr val="000000"/>
                </a:solidFill>
              </a:rPr>
              <a:t>www.netofinancial.com</a:t>
            </a:r>
            <a:r>
              <a:rPr lang="en-US" sz="1000" b="0" dirty="0">
                <a:solidFill>
                  <a:srgbClr val="000000"/>
                </a:solidFill>
              </a:rPr>
              <a:t>/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Code HTML by Hand?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only way to learn is by doing</a:t>
            </a:r>
          </a:p>
          <a:p>
            <a:r>
              <a:rPr lang="en-US" dirty="0"/>
              <a:t>WSIWYG editors…</a:t>
            </a:r>
          </a:p>
          <a:p>
            <a:pPr lvl="1"/>
            <a:r>
              <a:rPr lang="en-US" dirty="0"/>
              <a:t>Often generate unreadable code</a:t>
            </a:r>
          </a:p>
          <a:p>
            <a:pPr lvl="1"/>
            <a:r>
              <a:rPr lang="en-US" dirty="0"/>
              <a:t>Ties you down to that particular editor</a:t>
            </a:r>
          </a:p>
          <a:p>
            <a:pPr lvl="1"/>
            <a:r>
              <a:rPr lang="en-US" dirty="0"/>
              <a:t>Cannot help you</a:t>
            </a:r>
            <a:r>
              <a:rPr lang="en-US" dirty="0" smtClean="0"/>
              <a:t> manipulate backend databases</a:t>
            </a:r>
          </a:p>
          <a:p>
            <a:pPr lvl="1"/>
            <a:r>
              <a:rPr lang="en-US" dirty="0" smtClean="0"/>
              <a:t>Little help when it comes to </a:t>
            </a:r>
            <a:r>
              <a:rPr lang="en-US" dirty="0" err="1" smtClean="0"/>
              <a:t>Javascript</a:t>
            </a:r>
            <a:endParaRPr lang="en-US" dirty="0" smtClean="0"/>
          </a:p>
          <a:p>
            <a:r>
              <a:rPr lang="en-US" dirty="0"/>
              <a:t>Hand coding HTML allows you to have finer-grained control</a:t>
            </a:r>
          </a:p>
          <a:p>
            <a:r>
              <a:rPr lang="en-US" dirty="0"/>
              <a:t>HTML </a:t>
            </a:r>
            <a:r>
              <a:rPr lang="en-US" dirty="0" smtClean="0"/>
              <a:t>is demonstrative </a:t>
            </a:r>
            <a:r>
              <a:rPr lang="en-US" dirty="0"/>
              <a:t>of other important concepts:</a:t>
            </a:r>
          </a:p>
          <a:p>
            <a:pPr lvl="1"/>
            <a:r>
              <a:rPr lang="en-US" dirty="0"/>
              <a:t>Structured </a:t>
            </a:r>
            <a:r>
              <a:rPr lang="en-US" dirty="0" smtClean="0"/>
              <a:t>documents</a:t>
            </a:r>
          </a:p>
          <a:p>
            <a:pPr lvl="1"/>
            <a:r>
              <a:rPr lang="en-US" dirty="0" smtClean="0"/>
              <a:t>Markup</a:t>
            </a:r>
          </a:p>
          <a:p>
            <a:pPr lvl="1"/>
            <a:r>
              <a:rPr lang="en-US" dirty="0" smtClean="0"/>
              <a:t>Metadata</a:t>
            </a:r>
          </a:p>
          <a:p>
            <a:pPr lvl="1"/>
            <a:r>
              <a:rPr lang="en-US" dirty="0" smtClean="0"/>
              <a:t>…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Tips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Edit files on your own machine, upload when you’re happy</a:t>
            </a:r>
          </a:p>
          <a:p>
            <a:r>
              <a:rPr lang="en-US" dirty="0"/>
              <a:t>Save early, save often, just save!</a:t>
            </a:r>
          </a:p>
          <a:p>
            <a:r>
              <a:rPr lang="en-US" dirty="0"/>
              <a:t>Reload browser</a:t>
            </a:r>
          </a:p>
          <a:p>
            <a:r>
              <a:rPr lang="en-US" dirty="0"/>
              <a:t>File naming</a:t>
            </a:r>
          </a:p>
          <a:p>
            <a:pPr lvl="1"/>
            <a:r>
              <a:rPr lang="en-US" dirty="0"/>
              <a:t>Don’t use spaces!</a:t>
            </a:r>
          </a:p>
          <a:p>
            <a:pPr lvl="1"/>
            <a:r>
              <a:rPr lang="en-US" dirty="0"/>
              <a:t>Punctuation matters</a:t>
            </a:r>
            <a:r>
              <a:rPr lang="en-US" dirty="0" smtClean="0"/>
              <a:t>!</a:t>
            </a:r>
          </a:p>
          <a:p>
            <a:pPr lvl="1"/>
            <a:r>
              <a:rPr lang="en-US" dirty="0" smtClean="0"/>
              <a:t>Case matters!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590800"/>
            <a:ext cx="9144000" cy="1028700"/>
          </a:xfrm>
        </p:spPr>
        <p:txBody>
          <a:bodyPr/>
          <a:lstStyle/>
          <a:p>
            <a:r>
              <a:rPr lang="en-US" b="0" dirty="0" smtClean="0"/>
              <a:t>This course is about programming</a:t>
            </a:r>
            <a:endParaRPr lang="en-US" sz="2000" b="0" dirty="0"/>
          </a:p>
        </p:txBody>
      </p:sp>
      <p:sp>
        <p:nvSpPr>
          <p:cNvPr id="3" name="Title 3"/>
          <p:cNvSpPr txBox="1">
            <a:spLocks/>
          </p:cNvSpPr>
          <p:nvPr/>
        </p:nvSpPr>
        <p:spPr bwMode="auto">
          <a:xfrm>
            <a:off x="0" y="3048000"/>
            <a:ext cx="91440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kern="0" dirty="0" smtClean="0">
                <a:solidFill>
                  <a:schemeClr val="bg1"/>
                </a:solidFill>
                <a:latin typeface="Gill Sans"/>
                <a:ea typeface="+mj-ea"/>
                <a:cs typeface="Gill Sans"/>
              </a:rPr>
              <a:t>(but the goal is not to make you into a programmer)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5674588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590800"/>
            <a:ext cx="9144000" cy="1028700"/>
          </a:xfrm>
        </p:spPr>
        <p:txBody>
          <a:bodyPr/>
          <a:lstStyle/>
          <a:p>
            <a:r>
              <a:rPr lang="en-US" b="0" dirty="0" smtClean="0"/>
              <a:t>The key to surviving technology?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19487111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eetah_taken_at_the_Maasai_Mara_National_Reserve_in_Keny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287001" cy="6886576"/>
          </a:xfrm>
          <a:prstGeom prst="rect">
            <a:avLst/>
          </a:prstGeom>
        </p:spPr>
      </p:pic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0" y="6629400"/>
            <a:ext cx="178134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(Cheetah</a:t>
            </a:r>
            <a:endParaRPr lang="en-US" sz="1000" b="0" dirty="0"/>
          </a:p>
        </p:txBody>
      </p:sp>
      <p:sp>
        <p:nvSpPr>
          <p:cNvPr id="4" name="Title 3"/>
          <p:cNvSpPr txBox="1">
            <a:spLocks/>
          </p:cNvSpPr>
          <p:nvPr/>
        </p:nvSpPr>
        <p:spPr bwMode="auto">
          <a:xfrm>
            <a:off x="381000" y="304800"/>
            <a:ext cx="24384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Agility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304132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My Theme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FF99"/>
      </a:accent1>
      <a:accent2>
        <a:srgbClr val="9999FF"/>
      </a:accent2>
      <a:accent3>
        <a:srgbClr val="CCFF99"/>
      </a:accent3>
      <a:accent4>
        <a:srgbClr val="FF99CC"/>
      </a:accent4>
      <a:accent5>
        <a:srgbClr val="99CCFF"/>
      </a:accent5>
      <a:accent6>
        <a:srgbClr val="FFCC99"/>
      </a:accent6>
      <a:hlink>
        <a:srgbClr val="FFFF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47068</TotalTime>
  <Words>1177</Words>
  <Application>Microsoft Macintosh PowerPoint</Application>
  <PresentationFormat>On-screen Show (4:3)</PresentationFormat>
  <Paragraphs>357</Paragraphs>
  <Slides>63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Default Design</vt:lpstr>
      <vt:lpstr>PowerPoint Presentation</vt:lpstr>
      <vt:lpstr>Introduction (How I got here)</vt:lpstr>
      <vt:lpstr>PowerPoint Presentation</vt:lpstr>
      <vt:lpstr>PowerPoint Presentation</vt:lpstr>
      <vt:lpstr>PowerPoint Presentation</vt:lpstr>
      <vt:lpstr>Introduction (How you got here)</vt:lpstr>
      <vt:lpstr>This course is about programming</vt:lpstr>
      <vt:lpstr>The key to surviving technology?</vt:lpstr>
      <vt:lpstr>PowerPoint Presentation</vt:lpstr>
      <vt:lpstr>A brief history… (How computing got here)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a computer?</vt:lpstr>
      <vt:lpstr>The Processing Cycle</vt:lpstr>
      <vt:lpstr>PowerPoint Presentation</vt:lpstr>
      <vt:lpstr>PowerPoint Presentation</vt:lpstr>
      <vt:lpstr>PowerPoint Presentation</vt:lpstr>
      <vt:lpstr>PowerPoint Presentation</vt:lpstr>
      <vt:lpstr>Networking</vt:lpstr>
      <vt:lpstr>Why Networking?</vt:lpstr>
      <vt:lpstr>PowerPoint Presentation</vt:lpstr>
      <vt:lpstr>Packet vs. Circuit Networks</vt:lpstr>
      <vt:lpstr>Packet Switching</vt:lpstr>
      <vt:lpstr>Different Networks Types</vt:lpstr>
      <vt:lpstr>The Internet</vt:lpstr>
      <vt:lpstr>Characterizing Computing</vt:lpstr>
      <vt:lpstr>Trends in Computing: #1</vt:lpstr>
      <vt:lpstr>Trends in Computing: #2</vt:lpstr>
      <vt:lpstr>Trends in Computing: #3</vt:lpstr>
      <vt:lpstr>Ways to characterize computing</vt:lpstr>
      <vt:lpstr>How big?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 is represented via an encoding</vt:lpstr>
      <vt:lpstr>Units of Size</vt:lpstr>
      <vt:lpstr>How small?</vt:lpstr>
      <vt:lpstr>Units of Distance</vt:lpstr>
      <vt:lpstr>Progression of Technology</vt:lpstr>
      <vt:lpstr>How fast?</vt:lpstr>
      <vt:lpstr>Thinking About Speed</vt:lpstr>
      <vt:lpstr>Units of Frequency</vt:lpstr>
      <vt:lpstr>Units of Time</vt:lpstr>
      <vt:lpstr>How fast can we compute?</vt:lpstr>
      <vt:lpstr>PowerPoint Presentation</vt:lpstr>
      <vt:lpstr>Discussion Point</vt:lpstr>
      <vt:lpstr>How reliable?</vt:lpstr>
      <vt:lpstr>Characterizing Reliability</vt:lpstr>
      <vt:lpstr>Time to roll up your sleeves…</vt:lpstr>
      <vt:lpstr>PowerPoint Presentation</vt:lpstr>
      <vt:lpstr>PowerPoint Presentation</vt:lpstr>
      <vt:lpstr>Why Code HTML by Hand?</vt:lpstr>
      <vt:lpstr>Tips</vt:lpstr>
    </vt:vector>
  </TitlesOfParts>
  <Manager/>
  <Company>University of Maryland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Jimmy Lin</dc:creator>
  <cp:keywords/>
  <dc:description/>
  <cp:lastModifiedBy>Jimmy Lin</cp:lastModifiedBy>
  <cp:revision>7860</cp:revision>
  <dcterms:created xsi:type="dcterms:W3CDTF">2012-09-03T21:07:03Z</dcterms:created>
  <dcterms:modified xsi:type="dcterms:W3CDTF">2014-01-27T14:49:35Z</dcterms:modified>
  <cp:category/>
</cp:coreProperties>
</file>