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616" r:id="rId2"/>
    <p:sldId id="686" r:id="rId3"/>
    <p:sldId id="626" r:id="rId4"/>
    <p:sldId id="627" r:id="rId5"/>
    <p:sldId id="618" r:id="rId6"/>
    <p:sldId id="619" r:id="rId7"/>
    <p:sldId id="620" r:id="rId8"/>
    <p:sldId id="621" r:id="rId9"/>
    <p:sldId id="622" r:id="rId10"/>
    <p:sldId id="623" r:id="rId11"/>
    <p:sldId id="643" r:id="rId12"/>
    <p:sldId id="629" r:id="rId13"/>
    <p:sldId id="691" r:id="rId14"/>
    <p:sldId id="631" r:id="rId15"/>
    <p:sldId id="632" r:id="rId16"/>
    <p:sldId id="636" r:id="rId17"/>
    <p:sldId id="638" r:id="rId18"/>
    <p:sldId id="639" r:id="rId19"/>
    <p:sldId id="637" r:id="rId20"/>
    <p:sldId id="633" r:id="rId21"/>
    <p:sldId id="640" r:id="rId22"/>
    <p:sldId id="628" r:id="rId23"/>
    <p:sldId id="634" r:id="rId24"/>
    <p:sldId id="648" r:id="rId25"/>
    <p:sldId id="644" r:id="rId26"/>
    <p:sldId id="645" r:id="rId27"/>
    <p:sldId id="646" r:id="rId28"/>
    <p:sldId id="647" r:id="rId29"/>
    <p:sldId id="649" r:id="rId30"/>
    <p:sldId id="650" r:id="rId31"/>
    <p:sldId id="642" r:id="rId32"/>
    <p:sldId id="667" r:id="rId33"/>
    <p:sldId id="653" r:id="rId34"/>
    <p:sldId id="662" r:id="rId35"/>
    <p:sldId id="657" r:id="rId36"/>
    <p:sldId id="664" r:id="rId37"/>
    <p:sldId id="665" r:id="rId38"/>
    <p:sldId id="689" r:id="rId39"/>
    <p:sldId id="690" r:id="rId40"/>
    <p:sldId id="688" r:id="rId41"/>
    <p:sldId id="658" r:id="rId42"/>
    <p:sldId id="659" r:id="rId43"/>
    <p:sldId id="661" r:id="rId44"/>
    <p:sldId id="669" r:id="rId45"/>
    <p:sldId id="670" r:id="rId46"/>
    <p:sldId id="684" r:id="rId47"/>
    <p:sldId id="668" r:id="rId48"/>
    <p:sldId id="666" r:id="rId49"/>
    <p:sldId id="652" r:id="rId50"/>
    <p:sldId id="671" r:id="rId51"/>
    <p:sldId id="672" r:id="rId52"/>
    <p:sldId id="674" r:id="rId53"/>
    <p:sldId id="675" r:id="rId54"/>
    <p:sldId id="676" r:id="rId55"/>
    <p:sldId id="677" r:id="rId56"/>
    <p:sldId id="681" r:id="rId57"/>
    <p:sldId id="683" r:id="rId58"/>
    <p:sldId id="685" r:id="rId59"/>
    <p:sldId id="687" r:id="rId6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4" autoAdjust="0"/>
    <p:restoredTop sz="75202" autoAdjust="0"/>
  </p:normalViewPr>
  <p:slideViewPr>
    <p:cSldViewPr>
      <p:cViewPr>
        <p:scale>
          <a:sx n="100" d="100"/>
          <a:sy n="100" d="100"/>
        </p:scale>
        <p:origin x="-42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93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7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time it shuts down in 2011, the CERN collider should have amassed about 20 times as much data as it now has. (</a:t>
            </a:r>
            <a:r>
              <a:rPr lang="en-US" dirty="0" err="1" smtClean="0"/>
              <a:t>NYTimes</a:t>
            </a:r>
            <a:r>
              <a:rPr lang="en-US" dirty="0" smtClean="0"/>
              <a:t> article, “Trillions of Reasons to Be Excited”,</a:t>
            </a:r>
            <a:r>
              <a:rPr lang="en-US" baseline="0" dirty="0" smtClean="0"/>
              <a:t> 11/1/2010)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/>
              <a:t>1608 NGS Sequencers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187DE6-4109-DB4E-8329-4EC76126797D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53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228600" y="12192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r" eaLnBrk="1" hangingPunct="1"/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INFM 603: Information Technology and Organizational Context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495800" y="3962400"/>
            <a:ext cx="441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Jimmy Lin</a:t>
            </a:r>
          </a:p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The </a:t>
            </a:r>
            <a:r>
              <a:rPr lang="en-US" sz="24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iSchool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/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Maryland</a:t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endParaRPr lang="en-US" sz="24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pPr>
              <a:tabLst>
                <a:tab pos="2225675" algn="l"/>
              </a:tabLst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Thursday, November 20, </a:t>
            </a: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2014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09600" y="1676400"/>
            <a:ext cx="830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Gill Sans"/>
                <a:cs typeface="Gill Sans"/>
              </a:rPr>
              <a:t>Session </a:t>
            </a:r>
            <a:r>
              <a:rPr lang="en-US" sz="3600" dirty="0" smtClean="0">
                <a:solidFill>
                  <a:schemeClr val="bg1"/>
                </a:solidFill>
                <a:latin typeface="Gill Sans"/>
                <a:cs typeface="Gill Sans"/>
              </a:rPr>
              <a:t>11: </a:t>
            </a:r>
            <a:r>
              <a:rPr lang="en-US" sz="3600" dirty="0" smtClean="0">
                <a:solidFill>
                  <a:schemeClr val="bg1"/>
                </a:solidFill>
                <a:latin typeface="Gill Sans"/>
                <a:cs typeface="Gill Sans"/>
              </a:rPr>
              <a:t>Cloud Computing and Big Data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7" name="Picture 6" descr="webglobel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114800"/>
            <a:ext cx="990600" cy="990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as a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Utility computing = Infrastructure as a Service (</a:t>
            </a:r>
            <a:r>
              <a:rPr lang="en-US" dirty="0" err="1" smtClean="0"/>
              <a:t>IaaS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Why buy machines when you can rent them?</a:t>
            </a:r>
          </a:p>
          <a:p>
            <a:pPr lvl="1"/>
            <a:r>
              <a:rPr lang="en-US" dirty="0" smtClean="0"/>
              <a:t>Examples: Amazon’s EC2, </a:t>
            </a:r>
            <a:r>
              <a:rPr lang="en-US" dirty="0" err="1" smtClean="0"/>
              <a:t>Rackspace</a:t>
            </a:r>
            <a:endParaRPr lang="en-US" dirty="0" smtClean="0"/>
          </a:p>
          <a:p>
            <a:r>
              <a:rPr lang="en-US" dirty="0" smtClean="0"/>
              <a:t>Platform as a Service (</a:t>
            </a:r>
            <a:r>
              <a:rPr lang="en-US" dirty="0" err="1" smtClean="0"/>
              <a:t>PaaS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Give me nice API and take care of the maintenance, upgrades, …</a:t>
            </a:r>
          </a:p>
          <a:p>
            <a:pPr lvl="1"/>
            <a:r>
              <a:rPr lang="en-US" dirty="0" smtClean="0"/>
              <a:t>Example: Google App Engine</a:t>
            </a:r>
          </a:p>
          <a:p>
            <a:r>
              <a:rPr lang="en-US" dirty="0" smtClean="0"/>
              <a:t>Software as a Service (</a:t>
            </a:r>
            <a:r>
              <a:rPr lang="en-US" dirty="0" err="1" smtClean="0"/>
              <a:t>SaaS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Just run it for me!</a:t>
            </a:r>
          </a:p>
          <a:p>
            <a:pPr lvl="1"/>
            <a:r>
              <a:rPr lang="en-US" dirty="0" smtClean="0"/>
              <a:t>Example: Gmail, </a:t>
            </a:r>
            <a:r>
              <a:rPr lang="en-US" dirty="0" err="1" smtClean="0"/>
              <a:t>Salesforce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023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Types of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clouds</a:t>
            </a:r>
          </a:p>
          <a:p>
            <a:r>
              <a:rPr lang="en-US" dirty="0" smtClean="0"/>
              <a:t>Private clouds</a:t>
            </a:r>
          </a:p>
          <a:p>
            <a:r>
              <a:rPr lang="en-US" dirty="0" smtClean="0"/>
              <a:t>Hybrid 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58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0px-Hard_disk_platters_and_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9430" y="0"/>
            <a:ext cx="102934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5600700"/>
            <a:ext cx="8686800" cy="10287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Our World: Large Data		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(Hard disk drive)</a:t>
            </a:r>
          </a:p>
        </p:txBody>
      </p:sp>
    </p:spTree>
    <p:extLst>
      <p:ext uri="{BB962C8B-B14F-4D97-AF65-F5344CB8AC3E}">
        <p14:creationId xmlns:p14="http://schemas.microsoft.com/office/powerpoint/2010/main" val="3786947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53100"/>
            <a:ext cx="8686800" cy="1028700"/>
          </a:xfrm>
        </p:spPr>
        <p:txBody>
          <a:bodyPr/>
          <a:lstStyle/>
          <a:p>
            <a:pPr algn="r"/>
            <a:r>
              <a:rPr lang="en-US" dirty="0" smtClean="0"/>
              <a:t>How much data?</a:t>
            </a:r>
            <a:endParaRPr lang="en-US" dirty="0"/>
          </a:p>
        </p:txBody>
      </p:sp>
      <p:grpSp>
        <p:nvGrpSpPr>
          <p:cNvPr id="3" name="Group 24"/>
          <p:cNvGrpSpPr/>
          <p:nvPr/>
        </p:nvGrpSpPr>
        <p:grpSpPr>
          <a:xfrm>
            <a:off x="381000" y="1447800"/>
            <a:ext cx="4114800" cy="792956"/>
            <a:chOff x="381000" y="1673662"/>
            <a:chExt cx="4114800" cy="792956"/>
          </a:xfrm>
        </p:grpSpPr>
        <p:pic>
          <p:nvPicPr>
            <p:cNvPr id="4" name="Picture 3" descr="ebay-log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673662"/>
              <a:ext cx="1905000" cy="79295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09800" y="1749862"/>
              <a:ext cx="22860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&gt;10 PB data, 75B DB calls per day (6/2012)</a:t>
              </a: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304800" y="76200"/>
            <a:ext cx="5257800" cy="1219200"/>
            <a:chOff x="304800" y="300335"/>
            <a:chExt cx="5257800" cy="1219200"/>
          </a:xfrm>
        </p:grpSpPr>
        <p:pic>
          <p:nvPicPr>
            <p:cNvPr id="8" name="Picture 7" descr="google-logo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300335"/>
              <a:ext cx="2381364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2057400" y="934759"/>
              <a:ext cx="35052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processes 20 PB a day (2008)</a:t>
              </a:r>
            </a:p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crawls 20B web pages a day (2012)</a:t>
              </a:r>
            </a:p>
          </p:txBody>
        </p:sp>
      </p:grpSp>
      <p:grpSp>
        <p:nvGrpSpPr>
          <p:cNvPr id="7" name="Group 28"/>
          <p:cNvGrpSpPr/>
          <p:nvPr/>
        </p:nvGrpSpPr>
        <p:grpSpPr>
          <a:xfrm>
            <a:off x="228600" y="2362200"/>
            <a:ext cx="4572000" cy="838200"/>
            <a:chOff x="533400" y="3200400"/>
            <a:chExt cx="4572000" cy="838200"/>
          </a:xfrm>
        </p:grpSpPr>
        <p:pic>
          <p:nvPicPr>
            <p:cNvPr id="10" name="Picture 9" descr="facebook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77627" y="3200400"/>
              <a:ext cx="2227773" cy="8382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33400" y="3276600"/>
              <a:ext cx="24384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&gt;300 PB data (10/2013)</a:t>
              </a:r>
            </a:p>
            <a:p>
              <a:pPr algn="ctr"/>
              <a:r>
                <a:rPr lang="en-US" b="0" dirty="0" smtClean="0">
                  <a:solidFill>
                    <a:srgbClr val="002060"/>
                  </a:solidFill>
                  <a:latin typeface="Gill Sans"/>
                  <a:cs typeface="Gill Sans"/>
                </a:rPr>
                <a:t>+500 TB/day (8/2012)</a:t>
              </a:r>
            </a:p>
          </p:txBody>
        </p:sp>
      </p:grpSp>
      <p:grpSp>
        <p:nvGrpSpPr>
          <p:cNvPr id="14" name="Group 25"/>
          <p:cNvGrpSpPr/>
          <p:nvPr/>
        </p:nvGrpSpPr>
        <p:grpSpPr>
          <a:xfrm>
            <a:off x="5105400" y="1625600"/>
            <a:ext cx="3810000" cy="889000"/>
            <a:chOff x="4724400" y="1219200"/>
            <a:chExt cx="3810000" cy="889000"/>
          </a:xfrm>
        </p:grpSpPr>
        <p:pic>
          <p:nvPicPr>
            <p:cNvPr id="12" name="Picture 11" descr="Ia_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4400" y="1219200"/>
              <a:ext cx="1066800" cy="889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867400" y="1295400"/>
              <a:ext cx="26670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err="1" smtClean="0">
                  <a:solidFill>
                    <a:schemeClr val="bg1"/>
                  </a:solidFill>
                  <a:latin typeface="Gill Sans"/>
                  <a:cs typeface="Gill Sans"/>
                </a:rPr>
                <a:t>Wayback</a:t>
              </a:r>
              <a:r>
                <a:rPr lang="en-US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 Machine: 240B web pages archived, 5 PB (</a:t>
              </a:r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1</a:t>
              </a:r>
              <a:r>
                <a:rPr lang="en-US" b="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/2013)</a:t>
              </a:r>
            </a:p>
          </p:txBody>
        </p:sp>
      </p:grpSp>
      <p:grpSp>
        <p:nvGrpSpPr>
          <p:cNvPr id="15" name="Group 26"/>
          <p:cNvGrpSpPr/>
          <p:nvPr/>
        </p:nvGrpSpPr>
        <p:grpSpPr>
          <a:xfrm>
            <a:off x="5376083" y="2743200"/>
            <a:ext cx="3539317" cy="1524000"/>
            <a:chOff x="5358560" y="2286000"/>
            <a:chExt cx="3539317" cy="1524000"/>
          </a:xfrm>
        </p:grpSpPr>
        <p:pic>
          <p:nvPicPr>
            <p:cNvPr id="18" name="Picture 17" descr="200px-CERN_logo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50669" y="2286000"/>
              <a:ext cx="1547208" cy="1524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358560" y="2492514"/>
              <a:ext cx="191590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LHC: ~15 PB a year</a:t>
              </a:r>
              <a:b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</a:br>
              <a:endParaRPr lang="en-US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16" name="Group 27"/>
          <p:cNvGrpSpPr/>
          <p:nvPr/>
        </p:nvGrpSpPr>
        <p:grpSpPr>
          <a:xfrm>
            <a:off x="5335270" y="3581400"/>
            <a:ext cx="3407950" cy="1371600"/>
            <a:chOff x="5557417" y="3748444"/>
            <a:chExt cx="3407950" cy="1371600"/>
          </a:xfrm>
        </p:grpSpPr>
        <p:pic>
          <p:nvPicPr>
            <p:cNvPr id="13" name="Picture 12" descr="670px-Telescope_Render_4_Aug_no_back_copy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57417" y="3748444"/>
              <a:ext cx="1446530" cy="12954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087229" y="4535268"/>
              <a:ext cx="187813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LSST: 6-10 PB a year </a:t>
              </a:r>
              <a:b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chemeClr val="tx2">
                      <a:lumMod val="50000"/>
                    </a:schemeClr>
                  </a:solidFill>
                  <a:latin typeface="Gill Sans"/>
                  <a:cs typeface="Gill Sans"/>
                </a:rPr>
                <a:t>(~2015)</a:t>
              </a:r>
              <a:endParaRPr lang="en-US" b="0" dirty="0">
                <a:solidFill>
                  <a:schemeClr val="tx2">
                    <a:lumMod val="50000"/>
                  </a:schemeClr>
                </a:solidFill>
                <a:latin typeface="Gill Sans"/>
                <a:cs typeface="Gill Sans"/>
              </a:endParaRPr>
            </a:p>
          </p:txBody>
        </p:sp>
      </p:grpSp>
      <p:pic>
        <p:nvPicPr>
          <p:cNvPr id="22" name="Picture 5" descr="bill_gates_0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648200"/>
            <a:ext cx="31400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ounded Rectangular Callout 4"/>
          <p:cNvSpPr>
            <a:spLocks noChangeArrowheads="1"/>
          </p:cNvSpPr>
          <p:nvPr/>
        </p:nvSpPr>
        <p:spPr bwMode="auto">
          <a:xfrm>
            <a:off x="2590800" y="4419600"/>
            <a:ext cx="2362200" cy="990600"/>
          </a:xfrm>
          <a:prstGeom prst="wedgeRoundRectCallout">
            <a:avLst>
              <a:gd name="adj1" fmla="val -76861"/>
              <a:gd name="adj2" fmla="val 55972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0" dirty="0">
                <a:solidFill>
                  <a:srgbClr val="FF0000"/>
                </a:solidFill>
                <a:latin typeface="Gill Sans"/>
                <a:cs typeface="Gill Sans"/>
              </a:rPr>
              <a:t>640K</a:t>
            </a:r>
            <a:r>
              <a:rPr lang="en-US" sz="2000" b="0" dirty="0">
                <a:latin typeface="Gill Sans"/>
                <a:cs typeface="Gill Sans"/>
              </a:rPr>
              <a:t> </a:t>
            </a:r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ought to be enough for anybody.</a:t>
            </a:r>
          </a:p>
        </p:txBody>
      </p:sp>
      <p:grpSp>
        <p:nvGrpSpPr>
          <p:cNvPr id="17" name="Group 29"/>
          <p:cNvGrpSpPr/>
          <p:nvPr/>
        </p:nvGrpSpPr>
        <p:grpSpPr>
          <a:xfrm>
            <a:off x="5181600" y="457200"/>
            <a:ext cx="3657600" cy="932022"/>
            <a:chOff x="5181600" y="439578"/>
            <a:chExt cx="3657600" cy="932022"/>
          </a:xfrm>
        </p:grpSpPr>
        <p:pic>
          <p:nvPicPr>
            <p:cNvPr id="25" name="Picture 24" descr="jpmc_logo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81600" y="439578"/>
              <a:ext cx="3581400" cy="38100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482966" y="786824"/>
              <a:ext cx="235623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150 PB on 50k+ servers </a:t>
              </a:r>
              <a:b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rgbClr val="0070C0"/>
                  </a:solidFill>
                  <a:latin typeface="Gill Sans"/>
                  <a:cs typeface="Gill Sans"/>
                </a:rPr>
                <a:t>running 15k apps (6/2011)</a:t>
              </a:r>
              <a:endParaRPr lang="en-US" b="0" dirty="0">
                <a:solidFill>
                  <a:srgbClr val="0070C0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381000" y="3276600"/>
            <a:ext cx="5105400" cy="850900"/>
            <a:chOff x="381000" y="3429000"/>
            <a:chExt cx="5105400" cy="850900"/>
          </a:xfrm>
        </p:grpSpPr>
        <p:pic>
          <p:nvPicPr>
            <p:cNvPr id="27" name="Picture 26" descr="aws-logo-1.jp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3429000"/>
              <a:ext cx="2092377" cy="85090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438400" y="3588603"/>
              <a:ext cx="30480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S3: 1.1M request/second,</a:t>
              </a:r>
            </a:p>
            <a:p>
              <a:r>
                <a:rPr lang="en-US" b="0" dirty="0" smtClean="0">
                  <a:solidFill>
                    <a:srgbClr val="FF6600"/>
                  </a:solidFill>
                  <a:latin typeface="Gill Sans"/>
                  <a:cs typeface="Gill Sans"/>
                </a:rPr>
                <a:t>2T objects (4/2013)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46510" y="5057775"/>
            <a:ext cx="3367290" cy="885825"/>
            <a:chOff x="5446510" y="5105400"/>
            <a:chExt cx="3367290" cy="885825"/>
          </a:xfrm>
        </p:grpSpPr>
        <p:pic>
          <p:nvPicPr>
            <p:cNvPr id="29" name="Picture 28" descr="320px-SKA_overview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9000" y="5105400"/>
              <a:ext cx="1574800" cy="88582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446510" y="5282624"/>
              <a:ext cx="1623562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SKA: 0.3 – 1.5 EB </a:t>
              </a:r>
              <a:b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</a:br>
              <a:r>
                <a:rPr lang="en-US" b="0" dirty="0" smtClean="0">
                  <a:solidFill>
                    <a:schemeClr val="accent6">
                      <a:lumMod val="25000"/>
                    </a:schemeClr>
                  </a:solidFill>
                  <a:latin typeface="Gill Sans"/>
                  <a:cs typeface="Gill Sans"/>
                </a:rPr>
                <a:t>per year (~2020)</a:t>
              </a:r>
              <a:endParaRPr lang="en-US" b="0" dirty="0">
                <a:solidFill>
                  <a:schemeClr val="accent6">
                    <a:lumMod val="25000"/>
                  </a:schemeClr>
                </a:solidFill>
                <a:latin typeface="Gill Sans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9514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2_0245e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41546" y="0"/>
            <a:ext cx="17204946" cy="6858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(Everest)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46482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Why large data?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76800" y="46482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76800" y="51816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76800" y="5715000"/>
            <a:ext cx="34290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58470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Science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Emergence of the 4</a:t>
            </a:r>
            <a:r>
              <a:rPr lang="en-US" sz="2400" b="0" kern="0" baseline="30000" dirty="0" smtClean="0">
                <a:solidFill>
                  <a:schemeClr val="bg1"/>
                </a:solidFill>
                <a:latin typeface="Gill Sans"/>
                <a:cs typeface="Gill Sans"/>
              </a:rPr>
              <a:t>th</a:t>
            </a: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 Paradigm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cs typeface="Gill Sans"/>
              </a:rPr>
              <a:t>Data-intensive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cs typeface="Gill Sans"/>
              </a:rPr>
              <a:t> e-Science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pic>
        <p:nvPicPr>
          <p:cNvPr id="7" name="Picture 2" descr="lhc2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19200"/>
            <a:ext cx="9144000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>
                <a:solidFill>
                  <a:schemeClr val="bg1"/>
                </a:solidFill>
              </a:rPr>
              <a:t>Maximilien</a:t>
            </a:r>
            <a:r>
              <a:rPr lang="en-US" sz="1000" b="0" dirty="0" smtClean="0">
                <a:solidFill>
                  <a:schemeClr val="bg1"/>
                </a:solidFill>
              </a:rPr>
              <a:t> Brice, © CERN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961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hc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-24630"/>
            <a:ext cx="10667999" cy="690726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 err="1" smtClean="0">
                <a:solidFill>
                  <a:schemeClr val="bg1"/>
                </a:solidFill>
              </a:rPr>
              <a:t>Maximilien</a:t>
            </a:r>
            <a:r>
              <a:rPr lang="en-US" sz="1000" b="0" dirty="0" smtClean="0">
                <a:solidFill>
                  <a:schemeClr val="bg1"/>
                </a:solidFill>
              </a:rPr>
              <a:t> Brice, © CERN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70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Wikipedia (DNA)</a:t>
            </a:r>
            <a:endParaRPr lang="en-US" sz="1000" b="0" dirty="0">
              <a:solidFill>
                <a:schemeClr val="bg1"/>
              </a:solidFill>
            </a:endParaRPr>
          </a:p>
        </p:txBody>
      </p:sp>
      <p:pic>
        <p:nvPicPr>
          <p:cNvPr id="7" name="Picture 6" descr="Benzopyrene_DNA_adduct_1JD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433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enzopyrene_DNA_adduct_1JD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1871133" cy="2590800"/>
          </a:xfrm>
          <a:prstGeom prst="rect">
            <a:avLst/>
          </a:prstGeom>
        </p:spPr>
      </p:pic>
      <p:pic>
        <p:nvPicPr>
          <p:cNvPr id="3" name="Picture 8" descr="enlrg-figur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0" y="2057400"/>
            <a:ext cx="21463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42999"/>
              </a:srgbClr>
            </a:outerShdw>
          </a:effectLst>
        </p:spPr>
      </p:pic>
      <p:sp>
        <p:nvSpPr>
          <p:cNvPr id="5" name="Right Arrow 4"/>
          <p:cNvSpPr>
            <a:spLocks noChangeArrowheads="1"/>
          </p:cNvSpPr>
          <p:nvPr/>
        </p:nvSpPr>
        <p:spPr bwMode="auto">
          <a:xfrm>
            <a:off x="2147888" y="2620963"/>
            <a:ext cx="595312" cy="593725"/>
          </a:xfrm>
          <a:prstGeom prst="rightArrow">
            <a:avLst>
              <a:gd name="adj1" fmla="val 50000"/>
              <a:gd name="adj2" fmla="val 50134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0913" y="1600200"/>
            <a:ext cx="240828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7113" y="1795463"/>
            <a:ext cx="229525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7738" y="2024063"/>
            <a:ext cx="230862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2313" y="2209800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0275" y="2405063"/>
            <a:ext cx="176202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5713" y="2590800"/>
            <a:ext cx="221928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0275" y="27987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9513" y="30019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91275" y="3230563"/>
            <a:ext cx="240394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5713" y="3459163"/>
            <a:ext cx="262980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11913" y="3687763"/>
            <a:ext cx="240794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endParaRPr lang="en-US" sz="110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0275" y="3883025"/>
            <a:ext cx="251229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</a:t>
            </a:r>
            <a:r>
              <a:rPr lang="en-US" sz="1100">
                <a:solidFill>
                  <a:srgbClr val="008000"/>
                </a:solidFill>
                <a:latin typeface="Gill Sans"/>
                <a:cs typeface="Gill Sans"/>
              </a:rPr>
              <a:t>GGG</a:t>
            </a:r>
            <a:r>
              <a:rPr lang="en-US" sz="1100">
                <a:solidFill>
                  <a:srgbClr val="0D0DFF"/>
                </a:solidFill>
                <a:latin typeface="Gill Sans"/>
                <a:cs typeface="Gill Sans"/>
              </a:rPr>
              <a:t>CCCC</a:t>
            </a:r>
            <a:r>
              <a:rPr lang="en-US" sz="1100">
                <a:solidFill>
                  <a:srgbClr val="FF6600"/>
                </a:solidFill>
                <a:latin typeface="Gill Sans"/>
                <a:cs typeface="Gill Sans"/>
              </a:rPr>
              <a:t>TT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51693" y="2305050"/>
            <a:ext cx="763588" cy="1200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n-US" sz="7200" dirty="0">
                <a:solidFill>
                  <a:srgbClr val="E6F3F6"/>
                </a:solidFill>
                <a:latin typeface="Gill Sans"/>
                <a:cs typeface="Gill Sans"/>
              </a:rPr>
              <a:t>?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5230813" y="2620963"/>
            <a:ext cx="593725" cy="593725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atin typeface="Gill Sans"/>
              <a:cs typeface="Gill Sans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661987" y="4830763"/>
            <a:ext cx="114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ill Sans"/>
                <a:cs typeface="Gill Sans"/>
              </a:rPr>
              <a:t>Subject genome</a:t>
            </a:r>
          </a:p>
        </p:txBody>
      </p:sp>
      <p:sp>
        <p:nvSpPr>
          <p:cNvPr id="21" name="TextBox 26"/>
          <p:cNvSpPr txBox="1">
            <a:spLocks noChangeArrowheads="1"/>
          </p:cNvSpPr>
          <p:nvPr/>
        </p:nvSpPr>
        <p:spPr bwMode="auto">
          <a:xfrm>
            <a:off x="3308350" y="5878513"/>
            <a:ext cx="137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Sequencer</a:t>
            </a:r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7021513" y="4419600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ill Sans"/>
                <a:cs typeface="Gill Sans"/>
              </a:rPr>
              <a:t>Reads</a:t>
            </a:r>
          </a:p>
        </p:txBody>
      </p:sp>
      <p:pic>
        <p:nvPicPr>
          <p:cNvPr id="23" name="Picture 10" descr="sole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5681" y="609600"/>
            <a:ext cx="199693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 descr="PR0037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5450" y="3867150"/>
            <a:ext cx="2057400" cy="190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166688" y="4800600"/>
            <a:ext cx="2531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Human genome: 3 </a:t>
            </a:r>
            <a:r>
              <a:rPr lang="en-US" b="0" dirty="0" err="1" smtClean="0">
                <a:solidFill>
                  <a:schemeClr val="bg1"/>
                </a:solidFill>
                <a:latin typeface="Gill Sans"/>
                <a:cs typeface="Gill Sans"/>
              </a:rPr>
              <a:t>gbp</a:t>
            </a:r>
            <a:endParaRPr lang="en-US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A few billion short reads </a:t>
            </a:r>
            <a:b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(~100 GB compressed data)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499016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/>
      <p:bldP spid="21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DNA Data Tsunami</a:t>
            </a:r>
            <a:endParaRPr lang="en-US" dirty="0"/>
          </a:p>
        </p:txBody>
      </p:sp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76200" y="6172200"/>
            <a:ext cx="5638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 defTabSz="457200" eaLnBrk="1" hangingPunct="1"/>
            <a:r>
              <a:rPr lang="en-US" sz="1800" b="0" i="1" dirty="0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“Will </a:t>
            </a:r>
            <a:r>
              <a:rPr lang="en-US" sz="1800" b="0" i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Computers Crash Genomics</a:t>
            </a:r>
            <a:r>
              <a:rPr lang="en-US" sz="1800" b="0" i="1" dirty="0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?” </a:t>
            </a:r>
            <a:endParaRPr lang="en-US" sz="1800" b="0" i="1" dirty="0">
              <a:solidFill>
                <a:prstClr val="black"/>
              </a:solidFill>
              <a:latin typeface="Gill Sans"/>
              <a:ea typeface="ＭＳ Ｐゴシック" charset="-128"/>
              <a:cs typeface="Gill Sans"/>
            </a:endParaRPr>
          </a:p>
          <a:p>
            <a:pPr algn="just" defTabSz="457200" eaLnBrk="1" hangingPunct="1"/>
            <a:r>
              <a:rPr lang="en-US" sz="18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Elizabeth </a:t>
            </a:r>
            <a:r>
              <a:rPr lang="en-US" sz="1800" b="0" dirty="0" err="1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Pennisi</a:t>
            </a:r>
            <a:r>
              <a:rPr lang="en-US" sz="18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 (2011) </a:t>
            </a:r>
            <a:r>
              <a:rPr lang="en-US" sz="1800" b="0" i="1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Science.</a:t>
            </a:r>
            <a:r>
              <a:rPr lang="en-US" sz="18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 331(6018): 666-668.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244" y="990600"/>
            <a:ext cx="818272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eaLnBrk="1" hangingPunct="1">
              <a:defRPr/>
            </a:pPr>
            <a:r>
              <a:rPr lang="en-US" sz="24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Current world-wide sequencing capacity exceeds </a:t>
            </a:r>
            <a:r>
              <a:rPr lang="en-US" sz="2400" b="0" dirty="0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13 </a:t>
            </a:r>
            <a:r>
              <a:rPr lang="en-US" sz="2400" b="0" dirty="0" err="1" smtClean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Pbp</a:t>
            </a:r>
            <a:r>
              <a:rPr lang="en-US" sz="24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/year</a:t>
            </a:r>
          </a:p>
          <a:p>
            <a:pPr algn="ctr" defTabSz="457200" eaLnBrk="1" hangingPunct="1">
              <a:defRPr/>
            </a:pPr>
            <a:r>
              <a:rPr lang="en-US" sz="2400" b="0" dirty="0">
                <a:solidFill>
                  <a:prstClr val="black"/>
                </a:solidFill>
                <a:latin typeface="Gill Sans"/>
                <a:ea typeface="ＭＳ Ｐゴシック" charset="-128"/>
                <a:cs typeface="Gill Sans"/>
              </a:rPr>
              <a:t>and is growing at 5x per year!</a:t>
            </a:r>
          </a:p>
        </p:txBody>
      </p:sp>
      <p:pic>
        <p:nvPicPr>
          <p:cNvPr id="30724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89138"/>
            <a:ext cx="8305800" cy="380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071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r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648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 smtClean="0">
                <a:latin typeface="Gill Sans"/>
                <a:cs typeface="Gill Sans"/>
              </a:rPr>
              <a:t>What is the Matrix?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60551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hreeGorgesDam-China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75138"/>
            <a:ext cx="9144000" cy="5423338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Engineering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The unreasonable effectiveness of data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Count and normalize!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477000" y="6611938"/>
            <a:ext cx="2667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Wikipedia (Three Gorges Dam)</a:t>
            </a:r>
          </a:p>
        </p:txBody>
      </p:sp>
      <p:cxnSp>
        <p:nvCxnSpPr>
          <p:cNvPr id="22" name="Straight Arrow Connector 10"/>
          <p:cNvCxnSpPr>
            <a:cxnSpLocks noChangeShapeType="1"/>
          </p:cNvCxnSpPr>
          <p:nvPr/>
        </p:nvCxnSpPr>
        <p:spPr bwMode="auto">
          <a:xfrm flipV="1">
            <a:off x="1066800" y="457200"/>
            <a:ext cx="6858000" cy="3505200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lg" len="lg"/>
          </a:ln>
        </p:spPr>
      </p:cxnSp>
    </p:spTree>
    <p:extLst>
      <p:ext uri="{BB962C8B-B14F-4D97-AF65-F5344CB8AC3E}">
        <p14:creationId xmlns:p14="http://schemas.microsoft.com/office/powerpoint/2010/main" val="1134985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data like more data!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1506538"/>
            <a:ext cx="5181600" cy="5199062"/>
            <a:chOff x="864" y="1257"/>
            <a:chExt cx="3264" cy="3275"/>
          </a:xfrm>
        </p:grpSpPr>
        <p:pic>
          <p:nvPicPr>
            <p:cNvPr id="12298" name="Picture 4" descr="BankoBrillDataGraph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00" y="1257"/>
              <a:ext cx="2928" cy="274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299" name="Text Box 6"/>
            <p:cNvSpPr txBox="1">
              <a:spLocks noChangeArrowheads="1"/>
            </p:cNvSpPr>
            <p:nvPr/>
          </p:nvSpPr>
          <p:spPr bwMode="auto">
            <a:xfrm>
              <a:off x="864" y="4377"/>
              <a:ext cx="1112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(</a:t>
              </a:r>
              <a:r>
                <a:rPr lang="en-US" sz="1000" b="0" dirty="0" err="1">
                  <a:solidFill>
                    <a:schemeClr val="bg1"/>
                  </a:solidFill>
                </a:rPr>
                <a:t>Banko</a:t>
              </a:r>
              <a:r>
                <a:rPr lang="en-US" sz="1000" b="0" dirty="0">
                  <a:solidFill>
                    <a:schemeClr val="bg1"/>
                  </a:solidFill>
                </a:rPr>
                <a:t> and Brill, ACL 2001)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1905000"/>
            <a:ext cx="8705850" cy="4953000"/>
            <a:chOff x="0" y="1508"/>
            <a:chExt cx="5484" cy="3120"/>
          </a:xfrm>
        </p:grpSpPr>
        <p:pic>
          <p:nvPicPr>
            <p:cNvPr id="12296" name="Picture 5" descr="MT-LM-siz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508"/>
              <a:ext cx="3324" cy="23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2297" name="Text Box 7"/>
            <p:cNvSpPr txBox="1">
              <a:spLocks noChangeArrowheads="1"/>
            </p:cNvSpPr>
            <p:nvPr/>
          </p:nvSpPr>
          <p:spPr bwMode="auto">
            <a:xfrm>
              <a:off x="0" y="4473"/>
              <a:ext cx="1121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(</a:t>
              </a:r>
              <a:r>
                <a:rPr lang="en-US" sz="1000" b="0" dirty="0" err="1">
                  <a:solidFill>
                    <a:schemeClr val="bg1"/>
                  </a:solidFill>
                </a:rPr>
                <a:t>Brants</a:t>
              </a:r>
              <a:r>
                <a:rPr lang="en-US" sz="1000" b="0" dirty="0">
                  <a:solidFill>
                    <a:schemeClr val="bg1"/>
                  </a:solidFill>
                </a:rPr>
                <a:t> et al., EMNLP 2007)</a:t>
              </a:r>
              <a:endParaRPr lang="en-US" sz="1800" b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3496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to do with more data?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Answering factoid questions</a:t>
            </a:r>
          </a:p>
          <a:p>
            <a:pPr lvl="1"/>
            <a:r>
              <a:rPr lang="en-US" dirty="0" smtClean="0"/>
              <a:t>Pattern matching on the Web</a:t>
            </a:r>
          </a:p>
          <a:p>
            <a:pPr lvl="1"/>
            <a:r>
              <a:rPr lang="en-US" dirty="0" smtClean="0"/>
              <a:t>Works amazingly well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Learning relations</a:t>
            </a:r>
          </a:p>
          <a:p>
            <a:pPr lvl="1"/>
            <a:r>
              <a:rPr lang="en-US" dirty="0" smtClean="0"/>
              <a:t>Start with seed instances</a:t>
            </a:r>
          </a:p>
          <a:p>
            <a:pPr lvl="1"/>
            <a:r>
              <a:rPr lang="en-US" dirty="0" smtClean="0"/>
              <a:t>Search for patterns on the Web</a:t>
            </a:r>
          </a:p>
          <a:p>
            <a:pPr lvl="1"/>
            <a:r>
              <a:rPr lang="en-US" dirty="0" smtClean="0"/>
              <a:t>Using patterns to find more instances</a:t>
            </a: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1417638" y="2362200"/>
            <a:ext cx="54695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Who shot Abraham Lincoln?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  <a:sym typeface="Symbol" pitchFamily="18" charset="2"/>
              </a:rPr>
              <a:t> </a:t>
            </a:r>
            <a:r>
              <a:rPr lang="en-US" sz="1800" b="0" dirty="0">
                <a:solidFill>
                  <a:srgbClr val="FF0000"/>
                </a:solidFill>
                <a:latin typeface="Gill Sans"/>
                <a:cs typeface="Gill Sans"/>
                <a:sym typeface="Symbol" pitchFamily="18" charset="2"/>
              </a:rPr>
              <a:t>X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  <a:sym typeface="Symbol" pitchFamily="18" charset="2"/>
              </a:rPr>
              <a:t>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shot Abraham Lincoln</a:t>
            </a:r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914400" y="5130800"/>
            <a:ext cx="26475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Birthday-of(Mozart, 1756)</a:t>
            </a:r>
          </a:p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Birthday-of(Einstein, 1879)</a:t>
            </a:r>
          </a:p>
        </p:txBody>
      </p:sp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3684588" y="4419600"/>
            <a:ext cx="40339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0">
                <a:solidFill>
                  <a:schemeClr val="bg1"/>
                </a:solidFill>
                <a:latin typeface="Gill Sans"/>
                <a:cs typeface="Gill Sans"/>
              </a:rPr>
              <a:t>Wolfgang Amadeus Mozart (1756 - 1791)</a:t>
            </a:r>
            <a:endParaRPr lang="en-US" sz="1800" b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1" name="TextBox 8"/>
          <p:cNvSpPr txBox="1">
            <a:spLocks noChangeArrowheads="1"/>
          </p:cNvSpPr>
          <p:nvPr/>
        </p:nvSpPr>
        <p:spPr bwMode="auto">
          <a:xfrm>
            <a:off x="3684588" y="4691063"/>
            <a:ext cx="2595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800" b="0">
                <a:solidFill>
                  <a:schemeClr val="bg1"/>
                </a:solidFill>
                <a:latin typeface="Gill Sans"/>
                <a:cs typeface="Gill Sans"/>
              </a:rPr>
              <a:t>Einstein was born in 1879</a:t>
            </a:r>
            <a:endParaRPr lang="en-US" sz="1800" b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2" name="TextBox 9"/>
          <p:cNvSpPr txBox="1">
            <a:spLocks noChangeArrowheads="1"/>
          </p:cNvSpPr>
          <p:nvPr/>
        </p:nvSpPr>
        <p:spPr bwMode="auto">
          <a:xfrm>
            <a:off x="4114800" y="5562600"/>
            <a:ext cx="28047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PERSON (DATE –</a:t>
            </a:r>
          </a:p>
          <a:p>
            <a:r>
              <a:rPr lang="en-US" sz="1800" b="0">
                <a:solidFill>
                  <a:schemeClr val="bg1"/>
                </a:solidFill>
                <a:latin typeface="Gill Sans"/>
                <a:cs typeface="Gill Sans"/>
              </a:rPr>
              <a:t>PERSON was born in DATE</a:t>
            </a:r>
          </a:p>
        </p:txBody>
      </p:sp>
      <p:sp>
        <p:nvSpPr>
          <p:cNvPr id="11273" name="Right Arrow 10"/>
          <p:cNvSpPr>
            <a:spLocks noChangeArrowheads="1"/>
          </p:cNvSpPr>
          <p:nvPr/>
        </p:nvSpPr>
        <p:spPr bwMode="auto">
          <a:xfrm rot="-1886155">
            <a:off x="3352800" y="48006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4" name="Right Arrow 11"/>
          <p:cNvSpPr>
            <a:spLocks noChangeArrowheads="1"/>
          </p:cNvSpPr>
          <p:nvPr/>
        </p:nvSpPr>
        <p:spPr bwMode="auto">
          <a:xfrm rot="5400000">
            <a:off x="4343400" y="51054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275" name="Right Arrow 12"/>
          <p:cNvSpPr>
            <a:spLocks noChangeArrowheads="1"/>
          </p:cNvSpPr>
          <p:nvPr/>
        </p:nvSpPr>
        <p:spPr bwMode="auto">
          <a:xfrm rot="-9953443">
            <a:off x="3676650" y="54864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 sz="180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324" name="TextBox 13"/>
          <p:cNvSpPr txBox="1">
            <a:spLocks noChangeArrowheads="1"/>
          </p:cNvSpPr>
          <p:nvPr/>
        </p:nvSpPr>
        <p:spPr bwMode="auto">
          <a:xfrm>
            <a:off x="0" y="6442075"/>
            <a:ext cx="47244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(Brill et al., TREC 2001; Lin, ACM TOIS 2007)</a:t>
            </a:r>
          </a:p>
          <a:p>
            <a:r>
              <a:rPr lang="en-US" sz="1000" b="0" dirty="0">
                <a:solidFill>
                  <a:schemeClr val="bg1"/>
                </a:solidFill>
              </a:rPr>
              <a:t>(</a:t>
            </a:r>
            <a:r>
              <a:rPr lang="en-US" sz="1000" b="0" dirty="0" err="1">
                <a:solidFill>
                  <a:schemeClr val="bg1"/>
                </a:solidFill>
              </a:rPr>
              <a:t>Agichtein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Gravano</a:t>
            </a:r>
            <a:r>
              <a:rPr lang="en-US" sz="1000" b="0" dirty="0">
                <a:solidFill>
                  <a:schemeClr val="bg1"/>
                </a:solidFill>
              </a:rPr>
              <a:t>, DL 2000; </a:t>
            </a:r>
            <a:r>
              <a:rPr lang="en-US" sz="1000" b="0" dirty="0" err="1">
                <a:solidFill>
                  <a:schemeClr val="bg1"/>
                </a:solidFill>
              </a:rPr>
              <a:t>Ravichandran</a:t>
            </a:r>
            <a:r>
              <a:rPr lang="en-US" sz="1000" b="0" dirty="0">
                <a:solidFill>
                  <a:schemeClr val="bg1"/>
                </a:solidFill>
              </a:rPr>
              <a:t> and </a:t>
            </a:r>
            <a:r>
              <a:rPr lang="en-US" sz="1000" b="0" dirty="0" err="1">
                <a:solidFill>
                  <a:schemeClr val="bg1"/>
                </a:solidFill>
              </a:rPr>
              <a:t>Hovy</a:t>
            </a:r>
            <a:r>
              <a:rPr lang="en-US" sz="1000" b="0" dirty="0">
                <a:solidFill>
                  <a:schemeClr val="bg1"/>
                </a:solidFill>
              </a:rPr>
              <a:t>, ACL 2002; … )</a:t>
            </a:r>
            <a:endParaRPr 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65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11270" grpId="0"/>
      <p:bldP spid="11271" grpId="0"/>
      <p:bldP spid="11272" grpId="0"/>
      <p:bldP spid="11273" grpId="0" animBg="1"/>
      <p:bldP spid="11274" grpId="0" animBg="1"/>
      <p:bldP spid="112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nset_over_Shinju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0"/>
            <a:ext cx="9144000" cy="615255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Commerce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Know thy customers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Data </a:t>
            </a: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  <a:sym typeface="Symbol"/>
              </a:rPr>
              <a:t> Insights  Competitive advantages 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Wikiedia</a:t>
            </a:r>
            <a:r>
              <a:rPr lang="en-US" sz="1000" b="0" dirty="0" smtClean="0">
                <a:solidFill>
                  <a:schemeClr val="bg1"/>
                </a:solidFill>
              </a:rPr>
              <a:t> (Shinjuku, Tokyo)</a:t>
            </a:r>
          </a:p>
        </p:txBody>
      </p:sp>
    </p:spTree>
    <p:extLst>
      <p:ext uri="{BB962C8B-B14F-4D97-AF65-F5344CB8AC3E}">
        <p14:creationId xmlns:p14="http://schemas.microsoft.com/office/powerpoint/2010/main" val="3600355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Intelligence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Premise: more data leads to better business decisions</a:t>
            </a:r>
          </a:p>
          <a:p>
            <a:pPr lvl="1"/>
            <a:r>
              <a:rPr lang="en-US" dirty="0" smtClean="0"/>
              <a:t>Periodic reporting as well as ad hoc queries</a:t>
            </a:r>
          </a:p>
          <a:p>
            <a:pPr lvl="1"/>
            <a:r>
              <a:rPr lang="en-US" dirty="0" smtClean="0"/>
              <a:t>Rise of the data scientist</a:t>
            </a:r>
          </a:p>
          <a:p>
            <a:pPr lvl="1"/>
            <a:r>
              <a:rPr lang="en-US" dirty="0" smtClean="0"/>
              <a:t>Listen to your customers, not the </a:t>
            </a:r>
            <a:r>
              <a:rPr lang="en-US" dirty="0" err="1" smtClean="0"/>
              <a:t>HiPPO</a:t>
            </a:r>
            <a:endParaRPr lang="en-US" dirty="0" smtClean="0"/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Slicing-and-dicing activity by different dimensions to better understand the marketplace</a:t>
            </a:r>
          </a:p>
          <a:p>
            <a:pPr lvl="1"/>
            <a:r>
              <a:rPr lang="en-US" dirty="0" smtClean="0"/>
              <a:t>Analyzing log data to improve front-end experience</a:t>
            </a:r>
          </a:p>
          <a:p>
            <a:pPr lvl="1"/>
            <a:r>
              <a:rPr lang="en-US" dirty="0" smtClean="0"/>
              <a:t>Analyzing log data to better optimize ad placement</a:t>
            </a:r>
          </a:p>
          <a:p>
            <a:pPr lvl="1"/>
            <a:r>
              <a:rPr lang="en-US" dirty="0" smtClean="0"/>
              <a:t>Analyzing purchasing trends for better supply-chain management</a:t>
            </a:r>
          </a:p>
          <a:p>
            <a:pPr lvl="1"/>
            <a:r>
              <a:rPr lang="en-US" dirty="0" smtClean="0"/>
              <a:t>Mining for correlations between otherwise unrelated activities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18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Workloads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OLTP (online transaction processing)</a:t>
            </a:r>
          </a:p>
          <a:p>
            <a:pPr lvl="1"/>
            <a:r>
              <a:rPr lang="en-US" dirty="0" smtClean="0"/>
              <a:t>Typical applications: e-commerce, banking, airline reservations</a:t>
            </a:r>
          </a:p>
          <a:p>
            <a:pPr lvl="1"/>
            <a:r>
              <a:rPr lang="en-US" dirty="0" smtClean="0"/>
              <a:t>User facing: real-time, low latency, highly-concurrent</a:t>
            </a:r>
          </a:p>
          <a:p>
            <a:pPr lvl="1"/>
            <a:r>
              <a:rPr lang="en-US" dirty="0" smtClean="0"/>
              <a:t>Tasks: relatively small set of “standard” transactional queries</a:t>
            </a:r>
          </a:p>
          <a:p>
            <a:pPr lvl="1"/>
            <a:r>
              <a:rPr lang="en-US" dirty="0" smtClean="0"/>
              <a:t>Data access pattern: random reads, updates, writes (involving relatively small amounts of data)</a:t>
            </a:r>
          </a:p>
          <a:p>
            <a:r>
              <a:rPr lang="en-US" dirty="0" smtClean="0"/>
              <a:t>OLAP (online analytical processing)</a:t>
            </a:r>
          </a:p>
          <a:p>
            <a:pPr lvl="1"/>
            <a:r>
              <a:rPr lang="en-US" dirty="0" smtClean="0"/>
              <a:t>Typical applications: business intelligence, data mining</a:t>
            </a:r>
          </a:p>
          <a:p>
            <a:pPr lvl="1"/>
            <a:r>
              <a:rPr lang="en-US" dirty="0" smtClean="0"/>
              <a:t>Back-end processing: batch workloads, less concurrency</a:t>
            </a:r>
          </a:p>
          <a:p>
            <a:pPr lvl="1"/>
            <a:r>
              <a:rPr lang="en-US" dirty="0" smtClean="0"/>
              <a:t>Tasks: complex analytical queries, often ad hoc</a:t>
            </a:r>
          </a:p>
          <a:p>
            <a:pPr lvl="1"/>
            <a:r>
              <a:rPr lang="en-US" dirty="0" smtClean="0"/>
              <a:t>Data access pattern: table scans (involving large amounts of data)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4880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One Database or Two?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Downsides of co-existing OLTP and OLAP workloads</a:t>
            </a:r>
          </a:p>
          <a:p>
            <a:pPr lvl="1"/>
            <a:r>
              <a:rPr lang="en-US" dirty="0" smtClean="0"/>
              <a:t>Poor memory management</a:t>
            </a:r>
          </a:p>
          <a:p>
            <a:pPr lvl="1"/>
            <a:r>
              <a:rPr lang="en-US" dirty="0" smtClean="0"/>
              <a:t>Conflicting data access patterns</a:t>
            </a:r>
          </a:p>
          <a:p>
            <a:pPr lvl="1"/>
            <a:r>
              <a:rPr lang="en-US" dirty="0" smtClean="0"/>
              <a:t>Variable latency</a:t>
            </a:r>
          </a:p>
          <a:p>
            <a:r>
              <a:rPr lang="en-US" dirty="0" smtClean="0"/>
              <a:t>Solution: separate databases</a:t>
            </a:r>
          </a:p>
          <a:p>
            <a:pPr lvl="1"/>
            <a:r>
              <a:rPr lang="en-US" dirty="0" smtClean="0"/>
              <a:t>User-facing OLTP database for high-volume transactions</a:t>
            </a:r>
          </a:p>
          <a:p>
            <a:pPr lvl="1"/>
            <a:r>
              <a:rPr lang="en-US" dirty="0" smtClean="0"/>
              <a:t>Data warehouse for OLAP workloads</a:t>
            </a:r>
          </a:p>
          <a:p>
            <a:pPr lvl="1"/>
            <a:r>
              <a:rPr lang="en-US" dirty="0" smtClean="0"/>
              <a:t>How do we connect the two?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082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OLTP/OLAP Architecture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219200" y="2438400"/>
            <a:ext cx="2057400" cy="2057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OLTP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791200" y="2438400"/>
            <a:ext cx="2057400" cy="2057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OLAP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 bwMode="auto">
          <a:xfrm>
            <a:off x="3276600" y="3467100"/>
            <a:ext cx="25146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24201" y="2667000"/>
            <a:ext cx="2819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solidFill>
                  <a:schemeClr val="bg2"/>
                </a:solidFill>
                <a:latin typeface="Gill Sans"/>
                <a:cs typeface="Gill Sans"/>
              </a:rPr>
              <a:t>ETL</a:t>
            </a:r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/>
            </a:r>
            <a:b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chemeClr val="bg2"/>
                </a:solidFill>
                <a:latin typeface="Gill Sans"/>
                <a:cs typeface="Gill Sans"/>
              </a:rPr>
              <a:t>(Extract, Transform, and Load)</a:t>
            </a:r>
            <a:endParaRPr lang="en-US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9821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OLTP/OLAP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OLTP database for user-facing transactions</a:t>
            </a:r>
          </a:p>
          <a:p>
            <a:pPr lvl="1"/>
            <a:r>
              <a:rPr lang="en-US" dirty="0" smtClean="0"/>
              <a:t>Retain records of all activity</a:t>
            </a:r>
          </a:p>
          <a:p>
            <a:pPr lvl="1"/>
            <a:r>
              <a:rPr lang="en-US" dirty="0" smtClean="0"/>
              <a:t>Periodic ETL (e.g., nightly)</a:t>
            </a:r>
          </a:p>
          <a:p>
            <a:r>
              <a:rPr lang="en-US" dirty="0" smtClean="0"/>
              <a:t>Extract-Transform-Load (ETL)</a:t>
            </a:r>
          </a:p>
          <a:p>
            <a:pPr lvl="1"/>
            <a:r>
              <a:rPr lang="en-US" dirty="0" smtClean="0"/>
              <a:t>Extract records from source</a:t>
            </a:r>
          </a:p>
          <a:p>
            <a:pPr lvl="1"/>
            <a:r>
              <a:rPr lang="en-US" dirty="0" smtClean="0"/>
              <a:t>Transform: clean data, check integrity, aggregate, etc.</a:t>
            </a:r>
          </a:p>
          <a:p>
            <a:pPr lvl="1"/>
            <a:r>
              <a:rPr lang="en-US" dirty="0" smtClean="0"/>
              <a:t>Load into OLAP database</a:t>
            </a:r>
          </a:p>
          <a:p>
            <a:r>
              <a:rPr lang="en-US" dirty="0" smtClean="0"/>
              <a:t>OLAP database for data warehousing</a:t>
            </a:r>
          </a:p>
          <a:p>
            <a:pPr lvl="1"/>
            <a:r>
              <a:rPr lang="en-US" dirty="0" smtClean="0"/>
              <a:t>Business intelligence: reporting, ad hoc queries, data mining, etc.</a:t>
            </a:r>
          </a:p>
          <a:p>
            <a:pPr lvl="1"/>
            <a:r>
              <a:rPr lang="en-US" dirty="0" smtClean="0"/>
              <a:t>Feedback to improve OLTP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14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of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Volume</a:t>
            </a:r>
          </a:p>
          <a:p>
            <a:r>
              <a:rPr lang="en-US" dirty="0" smtClean="0"/>
              <a:t>Cost</a:t>
            </a:r>
          </a:p>
          <a:p>
            <a:r>
              <a:rPr lang="en-US" dirty="0" smtClean="0"/>
              <a:t>ETL Latency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6009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4648200"/>
            <a:ext cx="5586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What is cloud computing?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1093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318" y="4648200"/>
            <a:ext cx="691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cloud computing</a:t>
            </a:r>
            <a:r>
              <a:rPr lang="en-US" sz="4000" b="0" dirty="0">
                <a:latin typeface="Gill Sans"/>
                <a:cs typeface="Gill Sans"/>
              </a:rPr>
              <a:t> </a:t>
            </a:r>
            <a:r>
              <a:rPr lang="en-US" sz="4000" b="0" dirty="0" smtClean="0">
                <a:latin typeface="Gill Sans"/>
                <a:cs typeface="Gill Sans"/>
              </a:rPr>
              <a:t>meets big data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94510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Computing Meets Big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Rise of social media and user-generated content</a:t>
            </a:r>
          </a:p>
          <a:p>
            <a:pPr lvl="1"/>
            <a:r>
              <a:rPr lang="en-US" dirty="0" smtClean="0"/>
              <a:t>Cloud services exacerbates big data problems</a:t>
            </a:r>
          </a:p>
          <a:p>
            <a:r>
              <a:rPr lang="en-US" dirty="0" smtClean="0"/>
              <a:t>Utility computing democratizes big data capabilities</a:t>
            </a:r>
          </a:p>
          <a:p>
            <a:pPr lvl="1"/>
            <a:r>
              <a:rPr lang="en-US" dirty="0" smtClean="0"/>
              <a:t>Efficient dynamic allocation of large-scale computing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908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318" y="4648200"/>
            <a:ext cx="5329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What </a:t>
            </a:r>
            <a:r>
              <a:rPr lang="en-US" sz="4000" b="0" i="1" dirty="0" smtClean="0">
                <a:latin typeface="Gill Sans"/>
                <a:cs typeface="Gill Sans"/>
              </a:rPr>
              <a:t>really</a:t>
            </a:r>
            <a:r>
              <a:rPr lang="en-US" sz="4000" b="0" dirty="0" smtClean="0">
                <a:latin typeface="Gill Sans"/>
                <a:cs typeface="Gill Sans"/>
              </a:rPr>
              <a:t> is the cloud?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559481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DViewpoi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85800" y="0"/>
            <a:ext cx="10598727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25346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(The </a:t>
            </a:r>
            <a:r>
              <a:rPr lang="en-US" sz="1000" b="0" dirty="0" err="1" smtClean="0">
                <a:solidFill>
                  <a:srgbClr val="FFFFFF"/>
                </a:solidFill>
              </a:rPr>
              <a:t>Dalles</a:t>
            </a:r>
            <a:r>
              <a:rPr lang="en-US" sz="1000" b="0" dirty="0" smtClean="0">
                <a:solidFill>
                  <a:srgbClr val="FFFFFF"/>
                </a:solidFill>
              </a:rPr>
              <a:t>, Oregon)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3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S_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599833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-Dal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3000" y="-1524"/>
            <a:ext cx="10287000" cy="6871716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6611938"/>
            <a:ext cx="24897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Bonneville Power Administration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19644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Y_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1714"/>
            <a:ext cx="10287000" cy="6856286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Google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200247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451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12606618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080635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480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731468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38247189_5acd912b9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</a:t>
            </a:r>
            <a:r>
              <a:rPr lang="en-US" sz="1000" b="0" dirty="0" err="1" smtClean="0">
                <a:solidFill>
                  <a:srgbClr val="000000"/>
                </a:solidFill>
              </a:rPr>
              <a:t>flickr</a:t>
            </a:r>
            <a:r>
              <a:rPr lang="en-US" sz="1000" b="0" dirty="0" smtClean="0">
                <a:solidFill>
                  <a:srgbClr val="000000"/>
                </a:solidFill>
              </a:rPr>
              <a:t> (60in3/2338247189)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cebook-prineville-data-center-026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1382573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2254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Facebook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50057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</a:t>
            </a:r>
            <a:endParaRPr lang="en-US" dirty="0"/>
          </a:p>
        </p:txBody>
      </p:sp>
      <p:pic>
        <p:nvPicPr>
          <p:cNvPr id="4" name="Content Placeholder 3" descr="Barroso-serv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200400"/>
            <a:ext cx="2123361" cy="838003"/>
          </a:xfrm>
        </p:spPr>
      </p:pic>
      <p:pic>
        <p:nvPicPr>
          <p:cNvPr id="5" name="Picture 4" descr="Barroso-clus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286000"/>
            <a:ext cx="3654448" cy="2438399"/>
          </a:xfrm>
          <a:prstGeom prst="rect">
            <a:avLst/>
          </a:prstGeom>
        </p:spPr>
      </p:pic>
      <p:pic>
        <p:nvPicPr>
          <p:cNvPr id="6" name="Picture 5" descr="Barroso-ra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2057400"/>
            <a:ext cx="1247553" cy="3471726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9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Hierarchy</a:t>
            </a:r>
            <a:endParaRPr lang="en-US" dirty="0"/>
          </a:p>
        </p:txBody>
      </p:sp>
      <p:pic>
        <p:nvPicPr>
          <p:cNvPr id="5" name="Picture 4" descr="Barroso-stor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600" y="891867"/>
            <a:ext cx="8074800" cy="520413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6091535"/>
            <a:ext cx="45515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Funny story about sense of scale…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648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a Datacenter</a:t>
            </a:r>
            <a:endParaRPr lang="en-US" dirty="0"/>
          </a:p>
        </p:txBody>
      </p:sp>
      <p:pic>
        <p:nvPicPr>
          <p:cNvPr id="4" name="Content Placeholder 3" descr="datacent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125114"/>
            <a:ext cx="8458200" cy="4988772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23839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Barroso</a:t>
            </a:r>
            <a:r>
              <a:rPr lang="en-US" sz="1000" b="0" dirty="0" smtClean="0">
                <a:solidFill>
                  <a:schemeClr val="bg1"/>
                </a:solidFill>
              </a:rPr>
              <a:t> and </a:t>
            </a:r>
            <a:r>
              <a:rPr lang="en-US" sz="1000" b="0" dirty="0" err="1" smtClean="0">
                <a:solidFill>
                  <a:schemeClr val="bg1"/>
                </a:solidFill>
              </a:rPr>
              <a:t>Urs</a:t>
            </a:r>
            <a:r>
              <a:rPr lang="en-US" sz="1000" b="0" dirty="0" smtClean="0">
                <a:solidFill>
                  <a:schemeClr val="bg1"/>
                </a:solidFill>
              </a:rPr>
              <a:t> </a:t>
            </a:r>
            <a:r>
              <a:rPr lang="en-US" sz="1000" b="0" dirty="0" err="1" smtClean="0">
                <a:solidFill>
                  <a:schemeClr val="bg1"/>
                </a:solidFill>
              </a:rPr>
              <a:t>Hölzle</a:t>
            </a:r>
            <a:r>
              <a:rPr lang="en-US" sz="1000" b="0" dirty="0" smtClean="0">
                <a:solidFill>
                  <a:schemeClr val="bg1"/>
                </a:solidFill>
              </a:rPr>
              <a:t> (2009)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242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LS_0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429" y="0"/>
            <a:ext cx="10288429" cy="685723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84506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center-gener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701"/>
            <a:ext cx="10287000" cy="6859702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15672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err="1" smtClean="0"/>
              <a:t>CumminsPower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386295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5215"/>
            <a:ext cx="10312400" cy="6873215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0338624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2_0245e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41546" y="0"/>
            <a:ext cx="17204946" cy="6858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(Everest)</a:t>
            </a:r>
            <a:endParaRPr lang="en-US" sz="1000" b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4648200"/>
            <a:ext cx="4495800" cy="10287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How</a:t>
            </a: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 large data?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90466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552661" y="5763883"/>
            <a:ext cx="1749502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>
                <a:solidFill>
                  <a:schemeClr val="bg2"/>
                </a:solidFill>
                <a:latin typeface="Gill Sans"/>
                <a:cs typeface="Gill Sans"/>
              </a:rPr>
              <a:t>“Result”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4800600"/>
            <a:ext cx="4495800" cy="1028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320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Divide et </a:t>
            </a:r>
            <a:r>
              <a:rPr lang="en-US" sz="3200" kern="0" dirty="0" err="1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impera</a:t>
            </a:r>
            <a:endParaRPr kumimoji="0" lang="en-US" sz="32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62000" y="5410200"/>
            <a:ext cx="7543800" cy="1143000"/>
          </a:xfrm>
          <a:prstGeom prst="rect">
            <a:avLst/>
          </a:prstGeom>
        </p:spPr>
        <p:txBody>
          <a:bodyPr/>
          <a:lstStyle/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Chop problem into smaller parts</a:t>
            </a:r>
          </a:p>
          <a:p>
            <a:pPr marL="342848" lvl="0" indent="-342848" eaLnBrk="1" hangingPunct="1">
              <a:spcBef>
                <a:spcPct val="25000"/>
              </a:spcBef>
              <a:spcAft>
                <a:spcPct val="25000"/>
              </a:spcAft>
              <a:buClr>
                <a:srgbClr val="5675A9"/>
              </a:buClr>
              <a:buSzPct val="75000"/>
              <a:buFont typeface="Wingdings" charset="2"/>
              <a:buChar char="¢"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Combine partial results</a:t>
            </a:r>
            <a:endParaRPr lang="en-US" sz="2000" b="0" kern="0" dirty="0" smtClean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8180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Wikiedia</a:t>
            </a:r>
            <a:r>
              <a:rPr lang="en-US" sz="1000" b="0" dirty="0" smtClean="0">
                <a:solidFill>
                  <a:schemeClr val="bg1"/>
                </a:solidFill>
              </a:rPr>
              <a:t> (Forest)</a:t>
            </a:r>
          </a:p>
        </p:txBody>
      </p:sp>
      <p:pic>
        <p:nvPicPr>
          <p:cNvPr id="7" name="Picture 6" descr="Biogradska_su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44980"/>
            <a:ext cx="9144000" cy="635508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552661" y="5410200"/>
            <a:ext cx="1749502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>
                <a:solidFill>
                  <a:schemeClr val="bg2"/>
                </a:solidFill>
                <a:latin typeface="Gill Sans"/>
                <a:cs typeface="Gill Sans"/>
              </a:rPr>
              <a:t>“Work”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248400" y="5410200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 dirty="0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05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123151" y="5410200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050" b="0" i="1" baseline="-2500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959870" y="5410200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>
                <a:solidFill>
                  <a:schemeClr val="bg2"/>
                </a:solidFill>
                <a:latin typeface="Gill Sans"/>
                <a:cs typeface="Gill Sans"/>
              </a:rPr>
              <a:t>w</a:t>
            </a:r>
            <a:r>
              <a:rPr lang="en-US" sz="1050" b="0" i="1" baseline="-2500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248400" y="5762445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05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1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7123151" y="5762445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 dirty="0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050" b="0" i="1" baseline="-25000" dirty="0">
                <a:solidFill>
                  <a:schemeClr val="bg2"/>
                </a:solidFill>
                <a:latin typeface="Gill Sans"/>
                <a:cs typeface="Gill Sans"/>
              </a:rPr>
              <a:t>2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959870" y="5762445"/>
            <a:ext cx="608523" cy="179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050" b="0" i="1">
                <a:solidFill>
                  <a:schemeClr val="bg2"/>
                </a:solidFill>
                <a:latin typeface="Gill Sans"/>
                <a:cs typeface="Gill Sans"/>
              </a:rPr>
              <a:t>r</a:t>
            </a:r>
            <a:r>
              <a:rPr lang="en-US" sz="1050" b="0" i="1" baseline="-25000">
                <a:solidFill>
                  <a:schemeClr val="bg2"/>
                </a:solidFill>
                <a:latin typeface="Gill Sans"/>
                <a:cs typeface="Gill Sans"/>
              </a:rPr>
              <a:t>3</a:t>
            </a:r>
          </a:p>
        </p:txBody>
      </p:sp>
      <p:cxnSp>
        <p:nvCxnSpPr>
          <p:cNvPr id="23" name="Straight Arrow Connector 22"/>
          <p:cNvCxnSpPr>
            <a:cxnSpLocks noChangeShapeType="1"/>
            <a:stCxn id="10" idx="2"/>
            <a:endCxn id="18" idx="0"/>
          </p:cNvCxnSpPr>
          <p:nvPr/>
        </p:nvCxnSpPr>
        <p:spPr bwMode="auto">
          <a:xfrm rot="5400000">
            <a:off x="6466398" y="5676181"/>
            <a:ext cx="172528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 noChangeShapeType="1"/>
            <a:stCxn id="17" idx="2"/>
            <a:endCxn id="20" idx="0"/>
          </p:cNvCxnSpPr>
          <p:nvPr/>
        </p:nvCxnSpPr>
        <p:spPr bwMode="auto">
          <a:xfrm rot="5400000">
            <a:off x="8177868" y="5676181"/>
            <a:ext cx="172528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  <a:stCxn id="16" idx="2"/>
            <a:endCxn id="19" idx="0"/>
          </p:cNvCxnSpPr>
          <p:nvPr/>
        </p:nvCxnSpPr>
        <p:spPr bwMode="auto">
          <a:xfrm rot="5400000">
            <a:off x="7341149" y="5676181"/>
            <a:ext cx="172528" cy="1588"/>
          </a:xfrm>
          <a:prstGeom prst="straightConnector1">
            <a:avLst/>
          </a:prstGeom>
          <a:ln w="15875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140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9" grpId="1" animBg="1"/>
      <p:bldP spid="9" grpId="2" animBg="1"/>
      <p:bldP spid="10" grpId="0" animBg="1"/>
      <p:bldP spid="10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Synchronization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split large chunks up into smaller ones</a:t>
            </a:r>
          </a:p>
          <a:p>
            <a:r>
              <a:rPr lang="en-US" dirty="0" smtClean="0"/>
              <a:t>How to integrate results from each chunk</a:t>
            </a:r>
          </a:p>
          <a:p>
            <a:r>
              <a:rPr lang="en-US" dirty="0" smtClean="0"/>
              <a:t>How to distribute shared data</a:t>
            </a:r>
          </a:p>
          <a:p>
            <a:r>
              <a:rPr lang="en-US" dirty="0" smtClean="0"/>
              <a:t>How to update shared data</a:t>
            </a:r>
          </a:p>
          <a:p>
            <a:r>
              <a:rPr lang="en-US" dirty="0" smtClean="0"/>
              <a:t>How to coordinate access to shared resources</a:t>
            </a:r>
          </a:p>
          <a:p>
            <a:r>
              <a:rPr lang="en-US" dirty="0" smtClean="0"/>
              <a:t>How to schedule different processing chunks</a:t>
            </a:r>
          </a:p>
          <a:p>
            <a:r>
              <a:rPr lang="en-US" dirty="0" smtClean="0"/>
              <a:t>How to cope of machine failure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21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best thing since sliced bread?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 clouds…</a:t>
            </a:r>
          </a:p>
          <a:p>
            <a:pPr lvl="1"/>
            <a:r>
              <a:rPr lang="en-US" dirty="0" smtClean="0"/>
              <a:t>Grids</a:t>
            </a:r>
          </a:p>
          <a:p>
            <a:pPr lvl="1"/>
            <a:r>
              <a:rPr lang="en-US" dirty="0" smtClean="0"/>
              <a:t>Connection machines</a:t>
            </a:r>
          </a:p>
          <a:p>
            <a:pPr lvl="1"/>
            <a:r>
              <a:rPr lang="en-US" dirty="0" smtClean="0"/>
              <a:t>Vector supercomputers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Cloud computing means many different things:</a:t>
            </a:r>
          </a:p>
          <a:p>
            <a:pPr lvl="1"/>
            <a:r>
              <a:rPr lang="en-US" dirty="0" smtClean="0"/>
              <a:t>Large-data processing</a:t>
            </a:r>
          </a:p>
          <a:p>
            <a:pPr lvl="1"/>
            <a:r>
              <a:rPr lang="en-US" dirty="0" smtClean="0"/>
              <a:t>Rebranding of web 2.0</a:t>
            </a:r>
          </a:p>
          <a:p>
            <a:pPr lvl="1"/>
            <a:r>
              <a:rPr lang="en-US" dirty="0" smtClean="0"/>
              <a:t>Utility computing</a:t>
            </a:r>
          </a:p>
          <a:p>
            <a:pPr lvl="1"/>
            <a:r>
              <a:rPr lang="en-US" dirty="0" smtClean="0"/>
              <a:t>Everything as a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92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deadlo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b="0"/>
              <a:t>Source: Ricardo Guimarães Herrmann</a:t>
            </a:r>
          </a:p>
        </p:txBody>
      </p:sp>
    </p:spTree>
    <p:extLst>
      <p:ext uri="{BB962C8B-B14F-4D97-AF65-F5344CB8AC3E}">
        <p14:creationId xmlns:p14="http://schemas.microsoft.com/office/powerpoint/2010/main" val="3440451824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Large-Data Problem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Iterate over a large number of records</a:t>
            </a:r>
          </a:p>
          <a:p>
            <a:r>
              <a:rPr lang="en-US" dirty="0" smtClean="0"/>
              <a:t>Extract something of interest from each</a:t>
            </a:r>
          </a:p>
          <a:p>
            <a:r>
              <a:rPr lang="en-US" dirty="0" smtClean="0"/>
              <a:t>Shuffle and sort intermediate results</a:t>
            </a:r>
          </a:p>
          <a:p>
            <a:r>
              <a:rPr lang="en-US" dirty="0" smtClean="0"/>
              <a:t>Aggregate intermediate results</a:t>
            </a:r>
          </a:p>
          <a:p>
            <a:r>
              <a:rPr lang="en-US" dirty="0" smtClean="0"/>
              <a:t>Generate final output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816188">
            <a:off x="169503" y="1546552"/>
            <a:ext cx="9675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Map</a:t>
            </a:r>
            <a:endParaRPr lang="en-US" sz="36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rot="-811533">
            <a:off x="4368251" y="2757022"/>
            <a:ext cx="1517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ill Sans"/>
                <a:cs typeface="Gill Sans"/>
              </a:rPr>
              <a:t>Reduce</a:t>
            </a:r>
            <a:endParaRPr lang="en-US" sz="360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0" y="6611938"/>
            <a:ext cx="3124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(Dean </a:t>
            </a:r>
            <a:r>
              <a:rPr lang="en-US" sz="1000" b="0" dirty="0">
                <a:solidFill>
                  <a:schemeClr val="bg1"/>
                </a:solidFill>
              </a:rPr>
              <a:t>and </a:t>
            </a:r>
            <a:r>
              <a:rPr lang="en-US" sz="1000" b="0" dirty="0" err="1" smtClean="0">
                <a:solidFill>
                  <a:schemeClr val="bg1"/>
                </a:solidFill>
              </a:rPr>
              <a:t>Ghemawat</a:t>
            </a:r>
            <a:r>
              <a:rPr lang="en-US" sz="1000" b="0" dirty="0" smtClean="0">
                <a:solidFill>
                  <a:schemeClr val="bg1"/>
                </a:solidFill>
              </a:rPr>
              <a:t>, OSDI </a:t>
            </a:r>
            <a:r>
              <a:rPr lang="en-US" sz="1000" b="0" dirty="0">
                <a:solidFill>
                  <a:schemeClr val="bg1"/>
                </a:solidFill>
              </a:rPr>
              <a:t>2004)</a:t>
            </a:r>
          </a:p>
        </p:txBody>
      </p:sp>
    </p:spTree>
    <p:extLst>
      <p:ext uri="{BB962C8B-B14F-4D97-AF65-F5344CB8AC3E}">
        <p14:creationId xmlns:p14="http://schemas.microsoft.com/office/powerpoint/2010/main" val="34121251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(k, v) </a:t>
            </a:r>
            <a:r>
              <a:rPr lang="en-US" dirty="0" smtClean="0">
                <a:cs typeface="Arial" charset="0"/>
              </a:rPr>
              <a:t>→ &lt;k’, v’&gt;*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sent to the same reducer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</p:txBody>
      </p:sp>
    </p:spTree>
    <p:extLst>
      <p:ext uri="{BB962C8B-B14F-4D97-AF65-F5344CB8AC3E}">
        <p14:creationId xmlns:p14="http://schemas.microsoft.com/office/powerpoint/2010/main" val="2070274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5400000">
            <a:off x="2644776" y="3032125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 noChangeShapeType="1"/>
          </p:cNvCxnSpPr>
          <p:nvPr/>
        </p:nvCxnSpPr>
        <p:spPr bwMode="auto">
          <a:xfrm rot="5400000">
            <a:off x="3938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rot="5400000">
            <a:off x="52339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5400000">
            <a:off x="6605588" y="3032125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 rot="5400000">
            <a:off x="3047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 rot="5400000">
            <a:off x="3178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 rot="5400000">
            <a:off x="4419601" y="44561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 noChangeShapeType="1"/>
          </p:cNvCxnSpPr>
          <p:nvPr/>
        </p:nvCxnSpPr>
        <p:spPr bwMode="auto">
          <a:xfrm rot="5400000">
            <a:off x="45497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rot="5400000">
            <a:off x="5714207" y="44569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 noChangeShapeType="1"/>
          </p:cNvCxnSpPr>
          <p:nvPr/>
        </p:nvCxnSpPr>
        <p:spPr bwMode="auto">
          <a:xfrm rot="5400000">
            <a:off x="5845175" y="55006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30" name="Rectangle 7"/>
          <p:cNvSpPr>
            <a:spLocks noChangeArrowheads="1"/>
          </p:cNvSpPr>
          <p:nvPr/>
        </p:nvSpPr>
        <p:spPr bwMode="auto">
          <a:xfrm>
            <a:off x="6324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31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6" name="Rectangle 4"/>
          <p:cNvSpPr>
            <a:spLocks noChangeArrowheads="1"/>
          </p:cNvSpPr>
          <p:nvPr/>
        </p:nvSpPr>
        <p:spPr bwMode="auto">
          <a:xfrm>
            <a:off x="23622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7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1600200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3" name="Rectangle 5"/>
          <p:cNvSpPr>
            <a:spLocks noChangeArrowheads="1"/>
          </p:cNvSpPr>
          <p:nvPr/>
        </p:nvSpPr>
        <p:spPr bwMode="auto">
          <a:xfrm>
            <a:off x="36576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620" name="Rectangle 6"/>
          <p:cNvSpPr>
            <a:spLocks noChangeArrowheads="1"/>
          </p:cNvSpPr>
          <p:nvPr/>
        </p:nvSpPr>
        <p:spPr bwMode="auto">
          <a:xfrm>
            <a:off x="4953000" y="2286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4621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1866900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1981200" y="35052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Shuffle and Sort:</a:t>
            </a:r>
            <a:r>
              <a:rPr lang="en-US" b="0" dirty="0">
                <a:solidFill>
                  <a:schemeClr val="bg2"/>
                </a:solidFill>
              </a:rPr>
              <a:t> aggregate values by keys</a:t>
            </a: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2895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2672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562600" y="47244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3033713" y="1219200"/>
            <a:ext cx="3214687" cy="276225"/>
            <a:chOff x="3033713" y="1219200"/>
            <a:chExt cx="3214687" cy="276225"/>
          </a:xfrm>
        </p:grpSpPr>
        <p:sp>
          <p:nvSpPr>
            <p:cNvPr id="24677" name="Rectangle 56"/>
            <p:cNvSpPr>
              <a:spLocks noChangeArrowheads="1"/>
            </p:cNvSpPr>
            <p:nvPr/>
          </p:nvSpPr>
          <p:spPr bwMode="auto">
            <a:xfrm>
              <a:off x="3079069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8" name="Rectangle 102"/>
            <p:cNvSpPr>
              <a:spLocks noChangeArrowheads="1"/>
            </p:cNvSpPr>
            <p:nvPr/>
          </p:nvSpPr>
          <p:spPr bwMode="auto">
            <a:xfrm>
              <a:off x="3612430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9" name="Rectangle 109"/>
            <p:cNvSpPr>
              <a:spLocks noChangeArrowheads="1"/>
            </p:cNvSpPr>
            <p:nvPr/>
          </p:nvSpPr>
          <p:spPr bwMode="auto">
            <a:xfrm>
              <a:off x="4145792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" name="Rectangle 116"/>
            <p:cNvSpPr>
              <a:spLocks noChangeArrowheads="1"/>
            </p:cNvSpPr>
            <p:nvPr/>
          </p:nvSpPr>
          <p:spPr bwMode="auto">
            <a:xfrm>
              <a:off x="4679154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1" name="Rectangle 123"/>
            <p:cNvSpPr>
              <a:spLocks noChangeArrowheads="1"/>
            </p:cNvSpPr>
            <p:nvPr/>
          </p:nvSpPr>
          <p:spPr bwMode="auto">
            <a:xfrm>
              <a:off x="5212515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2" name="Rectangle 130"/>
            <p:cNvSpPr>
              <a:spLocks noChangeArrowheads="1"/>
            </p:cNvSpPr>
            <p:nvPr/>
          </p:nvSpPr>
          <p:spPr bwMode="auto">
            <a:xfrm>
              <a:off x="5745877" y="1243331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3" name="TextBox 57"/>
            <p:cNvSpPr txBox="1">
              <a:spLocks noChangeArrowheads="1"/>
            </p:cNvSpPr>
            <p:nvPr/>
          </p:nvSpPr>
          <p:spPr bwMode="auto">
            <a:xfrm>
              <a:off x="303371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4684" name="TextBox 103"/>
            <p:cNvSpPr txBox="1">
              <a:spLocks noChangeArrowheads="1"/>
            </p:cNvSpPr>
            <p:nvPr/>
          </p:nvSpPr>
          <p:spPr bwMode="auto">
            <a:xfrm>
              <a:off x="356707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4685" name="TextBox 110"/>
            <p:cNvSpPr txBox="1">
              <a:spLocks noChangeArrowheads="1"/>
            </p:cNvSpPr>
            <p:nvPr/>
          </p:nvSpPr>
          <p:spPr bwMode="auto">
            <a:xfrm>
              <a:off x="4100436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86" name="TextBox 117"/>
            <p:cNvSpPr txBox="1">
              <a:spLocks noChangeArrowheads="1"/>
            </p:cNvSpPr>
            <p:nvPr/>
          </p:nvSpPr>
          <p:spPr bwMode="auto">
            <a:xfrm>
              <a:off x="463379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4687" name="TextBox 124"/>
            <p:cNvSpPr txBox="1">
              <a:spLocks noChangeArrowheads="1"/>
            </p:cNvSpPr>
            <p:nvPr/>
          </p:nvSpPr>
          <p:spPr bwMode="auto">
            <a:xfrm>
              <a:off x="516716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4688" name="TextBox 131"/>
            <p:cNvSpPr txBox="1">
              <a:spLocks noChangeArrowheads="1"/>
            </p:cNvSpPr>
            <p:nvPr/>
          </p:nvSpPr>
          <p:spPr bwMode="auto">
            <a:xfrm>
              <a:off x="5700521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4689" name="Rectangle 58"/>
            <p:cNvSpPr>
              <a:spLocks noChangeArrowheads="1"/>
            </p:cNvSpPr>
            <p:nvPr/>
          </p:nvSpPr>
          <p:spPr bwMode="auto">
            <a:xfrm>
              <a:off x="3307652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0" name="TextBox 59"/>
            <p:cNvSpPr txBox="1">
              <a:spLocks noChangeArrowheads="1"/>
            </p:cNvSpPr>
            <p:nvPr/>
          </p:nvSpPr>
          <p:spPr bwMode="auto">
            <a:xfrm>
              <a:off x="3262297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91" name="Rectangle 100"/>
            <p:cNvSpPr>
              <a:spLocks noChangeArrowheads="1"/>
            </p:cNvSpPr>
            <p:nvPr/>
          </p:nvSpPr>
          <p:spPr bwMode="auto">
            <a:xfrm>
              <a:off x="3841014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2" name="TextBox 101"/>
            <p:cNvSpPr txBox="1">
              <a:spLocks noChangeArrowheads="1"/>
            </p:cNvSpPr>
            <p:nvPr/>
          </p:nvSpPr>
          <p:spPr bwMode="auto">
            <a:xfrm>
              <a:off x="3795658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3" name="Rectangle 107"/>
            <p:cNvSpPr>
              <a:spLocks noChangeArrowheads="1"/>
            </p:cNvSpPr>
            <p:nvPr/>
          </p:nvSpPr>
          <p:spPr bwMode="auto">
            <a:xfrm>
              <a:off x="4374376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4" name="TextBox 108"/>
            <p:cNvSpPr txBox="1">
              <a:spLocks noChangeArrowheads="1"/>
            </p:cNvSpPr>
            <p:nvPr/>
          </p:nvSpPr>
          <p:spPr bwMode="auto">
            <a:xfrm>
              <a:off x="4329020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5" name="Rectangle 114"/>
            <p:cNvSpPr>
              <a:spLocks noChangeArrowheads="1"/>
            </p:cNvSpPr>
            <p:nvPr/>
          </p:nvSpPr>
          <p:spPr bwMode="auto">
            <a:xfrm>
              <a:off x="4907737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6" name="TextBox 115"/>
            <p:cNvSpPr txBox="1">
              <a:spLocks noChangeArrowheads="1"/>
            </p:cNvSpPr>
            <p:nvPr/>
          </p:nvSpPr>
          <p:spPr bwMode="auto">
            <a:xfrm>
              <a:off x="4862382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7" name="Rectangle 121"/>
            <p:cNvSpPr>
              <a:spLocks noChangeArrowheads="1"/>
            </p:cNvSpPr>
            <p:nvPr/>
          </p:nvSpPr>
          <p:spPr bwMode="auto">
            <a:xfrm>
              <a:off x="5441099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98" name="TextBox 122"/>
            <p:cNvSpPr txBox="1">
              <a:spLocks noChangeArrowheads="1"/>
            </p:cNvSpPr>
            <p:nvPr/>
          </p:nvSpPr>
          <p:spPr bwMode="auto">
            <a:xfrm>
              <a:off x="5395743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99" name="Rectangle 128"/>
            <p:cNvSpPr>
              <a:spLocks noChangeArrowheads="1"/>
            </p:cNvSpPr>
            <p:nvPr/>
          </p:nvSpPr>
          <p:spPr bwMode="auto">
            <a:xfrm>
              <a:off x="5974461" y="1243331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700" name="TextBox 129"/>
            <p:cNvSpPr txBox="1">
              <a:spLocks noChangeArrowheads="1"/>
            </p:cNvSpPr>
            <p:nvPr/>
          </p:nvSpPr>
          <p:spPr bwMode="auto">
            <a:xfrm>
              <a:off x="5929105" y="1219200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2286000" y="3200400"/>
            <a:ext cx="996950" cy="276225"/>
            <a:chOff x="2286000" y="3200400"/>
            <a:chExt cx="996950" cy="276225"/>
          </a:xfrm>
        </p:grpSpPr>
        <p:sp>
          <p:nvSpPr>
            <p:cNvPr id="24669" name="Rectangle 144"/>
            <p:cNvSpPr>
              <a:spLocks noChangeArrowheads="1"/>
            </p:cNvSpPr>
            <p:nvPr/>
          </p:nvSpPr>
          <p:spPr bwMode="auto">
            <a:xfrm>
              <a:off x="27946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0" name="TextBox 145"/>
            <p:cNvSpPr txBox="1">
              <a:spLocks noChangeArrowheads="1"/>
            </p:cNvSpPr>
            <p:nvPr/>
          </p:nvSpPr>
          <p:spPr bwMode="auto">
            <a:xfrm>
              <a:off x="27844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671" name="Rectangle 137"/>
            <p:cNvSpPr>
              <a:spLocks noChangeArrowheads="1"/>
            </p:cNvSpPr>
            <p:nvPr/>
          </p:nvSpPr>
          <p:spPr bwMode="auto">
            <a:xfrm>
              <a:off x="22961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72" name="TextBox 138"/>
            <p:cNvSpPr txBox="1">
              <a:spLocks noChangeArrowheads="1"/>
            </p:cNvSpPr>
            <p:nvPr/>
          </p:nvSpPr>
          <p:spPr bwMode="auto">
            <a:xfrm>
              <a:off x="22860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673" name="Rectangle 135"/>
            <p:cNvSpPr>
              <a:spLocks noChangeArrowheads="1"/>
            </p:cNvSpPr>
            <p:nvPr/>
          </p:nvSpPr>
          <p:spPr bwMode="auto">
            <a:xfrm>
              <a:off x="25249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4" name="TextBox 136"/>
            <p:cNvSpPr txBox="1">
              <a:spLocks noChangeArrowheads="1"/>
            </p:cNvSpPr>
            <p:nvPr/>
          </p:nvSpPr>
          <p:spPr bwMode="auto">
            <a:xfrm>
              <a:off x="25147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675" name="Rectangle 142"/>
            <p:cNvSpPr>
              <a:spLocks noChangeArrowheads="1"/>
            </p:cNvSpPr>
            <p:nvPr/>
          </p:nvSpPr>
          <p:spPr bwMode="auto">
            <a:xfrm>
              <a:off x="30233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76" name="TextBox 143"/>
            <p:cNvSpPr txBox="1">
              <a:spLocks noChangeArrowheads="1"/>
            </p:cNvSpPr>
            <p:nvPr/>
          </p:nvSpPr>
          <p:spPr bwMode="auto">
            <a:xfrm>
              <a:off x="30131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581400" y="3200400"/>
            <a:ext cx="996950" cy="276225"/>
            <a:chOff x="3581400" y="3200400"/>
            <a:chExt cx="996950" cy="276225"/>
          </a:xfrm>
        </p:grpSpPr>
        <p:sp>
          <p:nvSpPr>
            <p:cNvPr id="24661" name="Rectangle 151"/>
            <p:cNvSpPr>
              <a:spLocks noChangeArrowheads="1"/>
            </p:cNvSpPr>
            <p:nvPr/>
          </p:nvSpPr>
          <p:spPr bwMode="auto">
            <a:xfrm>
              <a:off x="3591590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2" name="Rectangle 158"/>
            <p:cNvSpPr>
              <a:spLocks noChangeArrowheads="1"/>
            </p:cNvSpPr>
            <p:nvPr/>
          </p:nvSpPr>
          <p:spPr bwMode="auto">
            <a:xfrm>
              <a:off x="4090065" y="3224531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63" name="TextBox 152"/>
            <p:cNvSpPr txBox="1">
              <a:spLocks noChangeArrowheads="1"/>
            </p:cNvSpPr>
            <p:nvPr/>
          </p:nvSpPr>
          <p:spPr bwMode="auto">
            <a:xfrm>
              <a:off x="3581400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4" name="TextBox 159"/>
            <p:cNvSpPr txBox="1">
              <a:spLocks noChangeArrowheads="1"/>
            </p:cNvSpPr>
            <p:nvPr/>
          </p:nvSpPr>
          <p:spPr bwMode="auto">
            <a:xfrm>
              <a:off x="4079875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65" name="Rectangle 149"/>
            <p:cNvSpPr>
              <a:spLocks noChangeArrowheads="1"/>
            </p:cNvSpPr>
            <p:nvPr/>
          </p:nvSpPr>
          <p:spPr bwMode="auto">
            <a:xfrm>
              <a:off x="3820304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6" name="TextBox 150"/>
            <p:cNvSpPr txBox="1">
              <a:spLocks noChangeArrowheads="1"/>
            </p:cNvSpPr>
            <p:nvPr/>
          </p:nvSpPr>
          <p:spPr bwMode="auto">
            <a:xfrm>
              <a:off x="3810114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67" name="Rectangle 156"/>
            <p:cNvSpPr>
              <a:spLocks noChangeArrowheads="1"/>
            </p:cNvSpPr>
            <p:nvPr/>
          </p:nvSpPr>
          <p:spPr bwMode="auto">
            <a:xfrm>
              <a:off x="4318779" y="3224531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8" name="TextBox 157"/>
            <p:cNvSpPr txBox="1">
              <a:spLocks noChangeArrowheads="1"/>
            </p:cNvSpPr>
            <p:nvPr/>
          </p:nvSpPr>
          <p:spPr bwMode="auto">
            <a:xfrm>
              <a:off x="4308589" y="3200400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4876800" y="3200400"/>
            <a:ext cx="990600" cy="276225"/>
            <a:chOff x="4876800" y="3200400"/>
            <a:chExt cx="990600" cy="276225"/>
          </a:xfrm>
        </p:grpSpPr>
        <p:sp>
          <p:nvSpPr>
            <p:cNvPr id="24653" name="Rectangle 165"/>
            <p:cNvSpPr>
              <a:spLocks noChangeArrowheads="1"/>
            </p:cNvSpPr>
            <p:nvPr/>
          </p:nvSpPr>
          <p:spPr bwMode="auto">
            <a:xfrm>
              <a:off x="48869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Rectangle 172"/>
            <p:cNvSpPr>
              <a:spLocks noChangeArrowheads="1"/>
            </p:cNvSpPr>
            <p:nvPr/>
          </p:nvSpPr>
          <p:spPr bwMode="auto">
            <a:xfrm>
              <a:off x="53793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TextBox 166"/>
            <p:cNvSpPr txBox="1">
              <a:spLocks noChangeArrowheads="1"/>
            </p:cNvSpPr>
            <p:nvPr/>
          </p:nvSpPr>
          <p:spPr bwMode="auto">
            <a:xfrm>
              <a:off x="48768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56" name="TextBox 173"/>
            <p:cNvSpPr txBox="1">
              <a:spLocks noChangeArrowheads="1"/>
            </p:cNvSpPr>
            <p:nvPr/>
          </p:nvSpPr>
          <p:spPr bwMode="auto">
            <a:xfrm>
              <a:off x="53691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57" name="Rectangle 163"/>
            <p:cNvSpPr>
              <a:spLocks noChangeArrowheads="1"/>
            </p:cNvSpPr>
            <p:nvPr/>
          </p:nvSpPr>
          <p:spPr bwMode="auto">
            <a:xfrm>
              <a:off x="51155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8" name="TextBox 164"/>
            <p:cNvSpPr txBox="1">
              <a:spLocks noChangeArrowheads="1"/>
            </p:cNvSpPr>
            <p:nvPr/>
          </p:nvSpPr>
          <p:spPr bwMode="auto">
            <a:xfrm>
              <a:off x="5105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9" name="Rectangle 170"/>
            <p:cNvSpPr>
              <a:spLocks noChangeArrowheads="1"/>
            </p:cNvSpPr>
            <p:nvPr/>
          </p:nvSpPr>
          <p:spPr bwMode="auto">
            <a:xfrm>
              <a:off x="56079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60" name="TextBox 171"/>
            <p:cNvSpPr txBox="1">
              <a:spLocks noChangeArrowheads="1"/>
            </p:cNvSpPr>
            <p:nvPr/>
          </p:nvSpPr>
          <p:spPr bwMode="auto">
            <a:xfrm>
              <a:off x="55977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6248400" y="3200400"/>
            <a:ext cx="990600" cy="276225"/>
            <a:chOff x="6248400" y="3200400"/>
            <a:chExt cx="990600" cy="276225"/>
          </a:xfrm>
        </p:grpSpPr>
        <p:sp>
          <p:nvSpPr>
            <p:cNvPr id="24645" name="Rectangle 179"/>
            <p:cNvSpPr>
              <a:spLocks noChangeArrowheads="1"/>
            </p:cNvSpPr>
            <p:nvPr/>
          </p:nvSpPr>
          <p:spPr bwMode="auto">
            <a:xfrm>
              <a:off x="6258585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6" name="Rectangle 186"/>
            <p:cNvSpPr>
              <a:spLocks noChangeArrowheads="1"/>
            </p:cNvSpPr>
            <p:nvPr/>
          </p:nvSpPr>
          <p:spPr bwMode="auto">
            <a:xfrm>
              <a:off x="6750959" y="3224531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TextBox 180"/>
            <p:cNvSpPr txBox="1">
              <a:spLocks noChangeArrowheads="1"/>
            </p:cNvSpPr>
            <p:nvPr/>
          </p:nvSpPr>
          <p:spPr bwMode="auto">
            <a:xfrm>
              <a:off x="62484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48" name="TextBox 187"/>
            <p:cNvSpPr txBox="1">
              <a:spLocks noChangeArrowheads="1"/>
            </p:cNvSpPr>
            <p:nvPr/>
          </p:nvSpPr>
          <p:spPr bwMode="auto">
            <a:xfrm>
              <a:off x="6740774" y="3200400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49" name="Rectangle 177"/>
            <p:cNvSpPr>
              <a:spLocks noChangeArrowheads="1"/>
            </p:cNvSpPr>
            <p:nvPr/>
          </p:nvSpPr>
          <p:spPr bwMode="auto">
            <a:xfrm>
              <a:off x="6487185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0" name="TextBox 178"/>
            <p:cNvSpPr txBox="1">
              <a:spLocks noChangeArrowheads="1"/>
            </p:cNvSpPr>
            <p:nvPr/>
          </p:nvSpPr>
          <p:spPr bwMode="auto">
            <a:xfrm>
              <a:off x="6477000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51" name="Rectangle 184"/>
            <p:cNvSpPr>
              <a:spLocks noChangeArrowheads="1"/>
            </p:cNvSpPr>
            <p:nvPr/>
          </p:nvSpPr>
          <p:spPr bwMode="auto">
            <a:xfrm>
              <a:off x="6979559" y="3224531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52" name="TextBox 185"/>
            <p:cNvSpPr txBox="1">
              <a:spLocks noChangeArrowheads="1"/>
            </p:cNvSpPr>
            <p:nvPr/>
          </p:nvSpPr>
          <p:spPr bwMode="auto">
            <a:xfrm>
              <a:off x="6969374" y="3200400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200400" y="3838575"/>
            <a:ext cx="803275" cy="276225"/>
            <a:chOff x="3200400" y="3838575"/>
            <a:chExt cx="803275" cy="276225"/>
          </a:xfrm>
        </p:grpSpPr>
        <p:sp>
          <p:nvSpPr>
            <p:cNvPr id="24639" name="Rectangle 193"/>
            <p:cNvSpPr>
              <a:spLocks noChangeArrowheads="1"/>
            </p:cNvSpPr>
            <p:nvPr/>
          </p:nvSpPr>
          <p:spPr bwMode="auto">
            <a:xfrm>
              <a:off x="32105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TextBox 194"/>
            <p:cNvSpPr txBox="1">
              <a:spLocks noChangeArrowheads="1"/>
            </p:cNvSpPr>
            <p:nvPr/>
          </p:nvSpPr>
          <p:spPr bwMode="auto">
            <a:xfrm>
              <a:off x="32004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4641" name="Rectangle 191"/>
            <p:cNvSpPr>
              <a:spLocks noChangeArrowheads="1"/>
            </p:cNvSpPr>
            <p:nvPr/>
          </p:nvSpPr>
          <p:spPr bwMode="auto">
            <a:xfrm>
              <a:off x="35154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2" name="TextBox 192"/>
            <p:cNvSpPr txBox="1">
              <a:spLocks noChangeArrowheads="1"/>
            </p:cNvSpPr>
            <p:nvPr/>
          </p:nvSpPr>
          <p:spPr bwMode="auto">
            <a:xfrm>
              <a:off x="35052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43" name="Rectangle 196"/>
            <p:cNvSpPr>
              <a:spLocks noChangeArrowheads="1"/>
            </p:cNvSpPr>
            <p:nvPr/>
          </p:nvSpPr>
          <p:spPr bwMode="auto">
            <a:xfrm>
              <a:off x="37441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44" name="TextBox 197"/>
            <p:cNvSpPr txBox="1">
              <a:spLocks noChangeArrowheads="1"/>
            </p:cNvSpPr>
            <p:nvPr/>
          </p:nvSpPr>
          <p:spPr bwMode="auto">
            <a:xfrm>
              <a:off x="37339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572000" y="3838575"/>
            <a:ext cx="803275" cy="276225"/>
            <a:chOff x="4572000" y="3838575"/>
            <a:chExt cx="803275" cy="276225"/>
          </a:xfrm>
        </p:grpSpPr>
        <p:sp>
          <p:nvSpPr>
            <p:cNvPr id="24633" name="Rectangle 199"/>
            <p:cNvSpPr>
              <a:spLocks noChangeArrowheads="1"/>
            </p:cNvSpPr>
            <p:nvPr/>
          </p:nvSpPr>
          <p:spPr bwMode="auto">
            <a:xfrm>
              <a:off x="4582188" y="38627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TextBox 200"/>
            <p:cNvSpPr txBox="1">
              <a:spLocks noChangeArrowheads="1"/>
            </p:cNvSpPr>
            <p:nvPr/>
          </p:nvSpPr>
          <p:spPr bwMode="auto">
            <a:xfrm>
              <a:off x="4572000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4635" name="Rectangle 202"/>
            <p:cNvSpPr>
              <a:spLocks noChangeArrowheads="1"/>
            </p:cNvSpPr>
            <p:nvPr/>
          </p:nvSpPr>
          <p:spPr bwMode="auto">
            <a:xfrm>
              <a:off x="4887083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6" name="TextBox 203"/>
            <p:cNvSpPr txBox="1">
              <a:spLocks noChangeArrowheads="1"/>
            </p:cNvSpPr>
            <p:nvPr/>
          </p:nvSpPr>
          <p:spPr bwMode="auto">
            <a:xfrm>
              <a:off x="487689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37" name="Rectangle 205"/>
            <p:cNvSpPr>
              <a:spLocks noChangeArrowheads="1"/>
            </p:cNvSpPr>
            <p:nvPr/>
          </p:nvSpPr>
          <p:spPr bwMode="auto">
            <a:xfrm>
              <a:off x="5115754" y="38627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8" name="TextBox 206"/>
            <p:cNvSpPr txBox="1">
              <a:spLocks noChangeArrowheads="1"/>
            </p:cNvSpPr>
            <p:nvPr/>
          </p:nvSpPr>
          <p:spPr bwMode="auto">
            <a:xfrm>
              <a:off x="5105565" y="38385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5867400" y="3838575"/>
            <a:ext cx="1260475" cy="276225"/>
            <a:chOff x="5867400" y="3838575"/>
            <a:chExt cx="1260475" cy="276225"/>
          </a:xfrm>
        </p:grpSpPr>
        <p:sp>
          <p:nvSpPr>
            <p:cNvPr id="13" name="Rectangle 208"/>
            <p:cNvSpPr>
              <a:spLocks noChangeArrowheads="1"/>
            </p:cNvSpPr>
            <p:nvPr/>
          </p:nvSpPr>
          <p:spPr bwMode="auto">
            <a:xfrm>
              <a:off x="5877587" y="38627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9"/>
            <p:cNvSpPr txBox="1">
              <a:spLocks noChangeArrowheads="1"/>
            </p:cNvSpPr>
            <p:nvPr/>
          </p:nvSpPr>
          <p:spPr bwMode="auto">
            <a:xfrm>
              <a:off x="586740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4625" name="Rectangle 211"/>
            <p:cNvSpPr>
              <a:spLocks noChangeArrowheads="1"/>
            </p:cNvSpPr>
            <p:nvPr/>
          </p:nvSpPr>
          <p:spPr bwMode="auto">
            <a:xfrm>
              <a:off x="6182447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212"/>
            <p:cNvSpPr txBox="1">
              <a:spLocks noChangeArrowheads="1"/>
            </p:cNvSpPr>
            <p:nvPr/>
          </p:nvSpPr>
          <p:spPr bwMode="auto">
            <a:xfrm>
              <a:off x="6172260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6411092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8" name="TextBox 215"/>
            <p:cNvSpPr txBox="1">
              <a:spLocks noChangeArrowheads="1"/>
            </p:cNvSpPr>
            <p:nvPr/>
          </p:nvSpPr>
          <p:spPr bwMode="auto">
            <a:xfrm>
              <a:off x="6400905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629" name="Rectangle 217"/>
            <p:cNvSpPr>
              <a:spLocks noChangeArrowheads="1"/>
            </p:cNvSpPr>
            <p:nvPr/>
          </p:nvSpPr>
          <p:spPr bwMode="auto">
            <a:xfrm>
              <a:off x="6639738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218"/>
            <p:cNvSpPr txBox="1">
              <a:spLocks noChangeArrowheads="1"/>
            </p:cNvSpPr>
            <p:nvPr/>
          </p:nvSpPr>
          <p:spPr bwMode="auto">
            <a:xfrm>
              <a:off x="6629551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" name="Rectangle 220"/>
            <p:cNvSpPr>
              <a:spLocks noChangeArrowheads="1"/>
            </p:cNvSpPr>
            <p:nvPr/>
          </p:nvSpPr>
          <p:spPr bwMode="auto">
            <a:xfrm>
              <a:off x="6868383" y="38627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32" name="TextBox 221"/>
            <p:cNvSpPr txBox="1">
              <a:spLocks noChangeArrowheads="1"/>
            </p:cNvSpPr>
            <p:nvPr/>
          </p:nvSpPr>
          <p:spPr bwMode="auto">
            <a:xfrm>
              <a:off x="6858196" y="38385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0" y="5667375"/>
            <a:ext cx="547688" cy="276225"/>
            <a:chOff x="3048000" y="5667375"/>
            <a:chExt cx="547688" cy="276225"/>
          </a:xfrm>
        </p:grpSpPr>
        <p:sp>
          <p:nvSpPr>
            <p:cNvPr id="24619" name="Rectangle 148"/>
            <p:cNvSpPr>
              <a:spLocks noChangeArrowheads="1"/>
            </p:cNvSpPr>
            <p:nvPr/>
          </p:nvSpPr>
          <p:spPr bwMode="auto">
            <a:xfrm>
              <a:off x="3093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55"/>
            <p:cNvSpPr txBox="1">
              <a:spLocks noChangeArrowheads="1"/>
            </p:cNvSpPr>
            <p:nvPr/>
          </p:nvSpPr>
          <p:spPr bwMode="auto">
            <a:xfrm>
              <a:off x="3048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20" name="Rectangle 162"/>
            <p:cNvSpPr>
              <a:spLocks noChangeArrowheads="1"/>
            </p:cNvSpPr>
            <p:nvPr/>
          </p:nvSpPr>
          <p:spPr bwMode="auto">
            <a:xfrm>
              <a:off x="3321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22" name="TextBox 167"/>
            <p:cNvSpPr txBox="1">
              <a:spLocks noChangeArrowheads="1"/>
            </p:cNvSpPr>
            <p:nvPr/>
          </p:nvSpPr>
          <p:spPr bwMode="auto">
            <a:xfrm>
              <a:off x="3276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405313" y="5667375"/>
            <a:ext cx="547687" cy="276225"/>
            <a:chOff x="4405313" y="5667375"/>
            <a:chExt cx="547687" cy="276225"/>
          </a:xfrm>
        </p:grpSpPr>
        <p:sp>
          <p:nvSpPr>
            <p:cNvPr id="24615" name="Rectangle 183"/>
            <p:cNvSpPr>
              <a:spLocks noChangeArrowheads="1"/>
            </p:cNvSpPr>
            <p:nvPr/>
          </p:nvSpPr>
          <p:spPr bwMode="auto">
            <a:xfrm>
              <a:off x="4450653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TextBox 188"/>
            <p:cNvSpPr txBox="1">
              <a:spLocks noChangeArrowheads="1"/>
            </p:cNvSpPr>
            <p:nvPr/>
          </p:nvSpPr>
          <p:spPr bwMode="auto">
            <a:xfrm>
              <a:off x="4405313" y="56673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24617" name="Rectangle 189"/>
            <p:cNvSpPr>
              <a:spLocks noChangeArrowheads="1"/>
            </p:cNvSpPr>
            <p:nvPr/>
          </p:nvSpPr>
          <p:spPr bwMode="auto">
            <a:xfrm>
              <a:off x="4679157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8" name="TextBox 190"/>
            <p:cNvSpPr txBox="1">
              <a:spLocks noChangeArrowheads="1"/>
            </p:cNvSpPr>
            <p:nvPr/>
          </p:nvSpPr>
          <p:spPr bwMode="auto">
            <a:xfrm>
              <a:off x="4633817" y="56673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715000" y="5667375"/>
            <a:ext cx="547688" cy="276225"/>
            <a:chOff x="5715000" y="5667375"/>
            <a:chExt cx="547688" cy="276225"/>
          </a:xfrm>
        </p:grpSpPr>
        <p:sp>
          <p:nvSpPr>
            <p:cNvPr id="24611" name="Rectangle 195"/>
            <p:cNvSpPr>
              <a:spLocks noChangeArrowheads="1"/>
            </p:cNvSpPr>
            <p:nvPr/>
          </p:nvSpPr>
          <p:spPr bwMode="auto">
            <a:xfrm>
              <a:off x="5760340" y="56915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TextBox 198"/>
            <p:cNvSpPr txBox="1">
              <a:spLocks noChangeArrowheads="1"/>
            </p:cNvSpPr>
            <p:nvPr/>
          </p:nvSpPr>
          <p:spPr bwMode="auto">
            <a:xfrm>
              <a:off x="5715000" y="56673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4613" name="Rectangle 201"/>
            <p:cNvSpPr>
              <a:spLocks noChangeArrowheads="1"/>
            </p:cNvSpPr>
            <p:nvPr/>
          </p:nvSpPr>
          <p:spPr bwMode="auto">
            <a:xfrm>
              <a:off x="5988844" y="56915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614" name="TextBox 204"/>
            <p:cNvSpPr txBox="1">
              <a:spLocks noChangeArrowheads="1"/>
            </p:cNvSpPr>
            <p:nvPr/>
          </p:nvSpPr>
          <p:spPr bwMode="auto">
            <a:xfrm>
              <a:off x="5943504" y="56673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4461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30" grpId="0" animBg="1"/>
      <p:bldP spid="24626" grpId="0" animBg="1"/>
      <p:bldP spid="24623" grpId="0" animBg="1"/>
      <p:bldP spid="24620" grpId="0" animBg="1"/>
      <p:bldP spid="69" grpId="0" animBg="1"/>
      <p:bldP spid="70" grpId="0" animBg="1"/>
      <p:bldP spid="76" grpId="0" animBg="1"/>
      <p:bldP spid="8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specify two functions: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(k, v) </a:t>
            </a:r>
            <a:r>
              <a:rPr lang="en-US" dirty="0" smtClean="0">
                <a:cs typeface="Arial" charset="0"/>
              </a:rPr>
              <a:t>→ &lt;k’, v’&gt;*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sent to the same reducer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76800" y="6019800"/>
            <a:ext cx="403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  <a:latin typeface="Gill Sans"/>
                <a:cs typeface="Gill Sans"/>
              </a:rPr>
              <a:t>What’s “everything else”?</a:t>
            </a:r>
            <a:endParaRPr lang="en-US" sz="28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93654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“Runtime”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scheduling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Assigns workers to map and reduce tasks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“data distribution”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Moves processes to data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synchronization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Gathers, sorts, and shuffles intermediate data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Handles errors and faults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Detects worker failures and restarts</a:t>
            </a:r>
          </a:p>
        </p:txBody>
      </p:sp>
    </p:spTree>
    <p:extLst>
      <p:ext uri="{BB962C8B-B14F-4D97-AF65-F5344CB8AC3E}">
        <p14:creationId xmlns:p14="http://schemas.microsoft.com/office/powerpoint/2010/main" val="2052380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Word Count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1660525" y="1905000"/>
            <a:ext cx="61118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Map(String 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docid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String 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text):</a:t>
            </a:r>
            <a:endParaRPr lang="en-US" sz="18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i="1" dirty="0" smtClean="0">
                <a:solidFill>
                  <a:schemeClr val="bg1"/>
                </a:solidFill>
                <a:latin typeface="Gill Sans"/>
                <a:cs typeface="Gill Sans"/>
              </a:rPr>
              <a:t>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for each word w in text:</a:t>
            </a:r>
          </a:p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          Emit(w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,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1);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dirty="0">
                <a:solidFill>
                  <a:schemeClr val="bg1"/>
                </a:solidFill>
                <a:latin typeface="Gill Sans"/>
                <a:cs typeface="Gill Sans"/>
              </a:rPr>
              <a:t>Reduce(String 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term, 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Iterator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&lt;</a:t>
            </a:r>
            <a:r>
              <a:rPr lang="en-US" sz="1800" dirty="0" err="1" smtClean="0">
                <a:solidFill>
                  <a:schemeClr val="bg1"/>
                </a:solidFill>
                <a:latin typeface="Gill Sans"/>
                <a:cs typeface="Gill Sans"/>
              </a:rPr>
              <a:t>Int</a:t>
            </a:r>
            <a:r>
              <a:rPr lang="en-US" sz="1800" dirty="0" smtClean="0">
                <a:solidFill>
                  <a:schemeClr val="bg1"/>
                </a:solidFill>
                <a:latin typeface="Gill Sans"/>
                <a:cs typeface="Gill Sans"/>
              </a:rPr>
              <a:t>&gt; values):</a:t>
            </a:r>
            <a:endParaRPr lang="en-US" sz="180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i="1" dirty="0">
                <a:solidFill>
                  <a:schemeClr val="bg1"/>
                </a:solidFill>
                <a:latin typeface="Gill Sans"/>
                <a:cs typeface="Gill Sans"/>
              </a:rPr>
              <a:t>    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int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 sum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= 0;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for each v in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values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:</a:t>
            </a: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sum 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+=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v;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          </a:t>
            </a: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Emit(term, value);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032094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 Implementations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has a proprietary implementation</a:t>
            </a:r>
          </a:p>
          <a:p>
            <a:r>
              <a:rPr lang="en-US" dirty="0" smtClean="0"/>
              <a:t>Hadoop is an open-source implementation in Java</a:t>
            </a:r>
          </a:p>
          <a:p>
            <a:pPr lvl="1"/>
            <a:r>
              <a:rPr lang="en-US" dirty="0" smtClean="0"/>
              <a:t>Originally developed by Yahoo, now an Apache project</a:t>
            </a:r>
          </a:p>
          <a:p>
            <a:pPr lvl="1"/>
            <a:r>
              <a:rPr lang="en-US" dirty="0" smtClean="0"/>
              <a:t>Center of a rapidly expanding software ecosystem</a:t>
            </a:r>
          </a:p>
        </p:txBody>
      </p:sp>
      <p:pic>
        <p:nvPicPr>
          <p:cNvPr id="4" name="Picture 3" descr="ed3d1_hadoop-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3" y="4622800"/>
            <a:ext cx="2777067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43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you know…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 computing</a:t>
            </a:r>
          </a:p>
          <a:p>
            <a:r>
              <a:rPr lang="en-US" dirty="0" smtClean="0"/>
              <a:t>Big data</a:t>
            </a:r>
          </a:p>
          <a:p>
            <a:r>
              <a:rPr lang="en-US" dirty="0" smtClean="0"/>
              <a:t>Relationship between the two</a:t>
            </a:r>
          </a:p>
          <a:p>
            <a:r>
              <a:rPr lang="en-US" dirty="0" smtClean="0"/>
              <a:t>Challenges with big data processing</a:t>
            </a:r>
          </a:p>
          <a:p>
            <a:r>
              <a:rPr lang="en-US" dirty="0" smtClean="0"/>
              <a:t>MapReduce/Hadoop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143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louds_over_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200" y="-76200"/>
            <a:ext cx="10439400" cy="6961572"/>
          </a:xfrm>
          <a:prstGeom prst="rect">
            <a:avLst/>
          </a:prstGeom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611938"/>
            <a:ext cx="2971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Wikipedia (Clouds)</a:t>
            </a:r>
            <a:endParaRPr lang="en-US" sz="1000" b="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0318" y="4648200"/>
            <a:ext cx="2497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latin typeface="Gill Sans"/>
                <a:cs typeface="Gill Sans"/>
              </a:rPr>
              <a:t>Questions?</a:t>
            </a:r>
            <a:endParaRPr lang="en-US" sz="40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328176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Rebranding of web 2.0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Rich, interactive web applications</a:t>
            </a:r>
          </a:p>
          <a:p>
            <a:pPr lvl="1"/>
            <a:r>
              <a:rPr lang="en-US" dirty="0" smtClean="0"/>
              <a:t>Clouds refer to the servers that run them</a:t>
            </a:r>
          </a:p>
          <a:p>
            <a:pPr lvl="1"/>
            <a:r>
              <a:rPr lang="en-US" dirty="0" smtClean="0"/>
              <a:t>AJAX as the de facto standard (for better or worse)</a:t>
            </a:r>
          </a:p>
          <a:p>
            <a:pPr lvl="1"/>
            <a:r>
              <a:rPr lang="en-US" dirty="0" smtClean="0"/>
              <a:t>Examples: Facebook, YouTube, Gmail, …</a:t>
            </a:r>
          </a:p>
          <a:p>
            <a:r>
              <a:rPr lang="en-US" dirty="0" smtClean="0"/>
              <a:t>“The network is the computer”: take two</a:t>
            </a:r>
          </a:p>
          <a:p>
            <a:pPr lvl="1"/>
            <a:r>
              <a:rPr lang="en-US" dirty="0" smtClean="0"/>
              <a:t>User data is stored “in the clouds”</a:t>
            </a:r>
          </a:p>
          <a:p>
            <a:pPr lvl="1"/>
            <a:r>
              <a:rPr lang="en-US" dirty="0" smtClean="0"/>
              <a:t>Rise of the tablets, smartphones, etc.</a:t>
            </a:r>
          </a:p>
          <a:p>
            <a:pPr lvl="1"/>
            <a:r>
              <a:rPr lang="en-US" dirty="0" smtClean="0"/>
              <a:t>Browser is the OS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904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ctrical_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81000"/>
            <a:ext cx="9143999" cy="8172804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solidFill>
                  <a:schemeClr val="bg2"/>
                </a:solidFill>
              </a:rPr>
              <a:t>Source: </a:t>
            </a:r>
            <a:r>
              <a:rPr lang="en-US" sz="1000" b="0" dirty="0" smtClean="0">
                <a:solidFill>
                  <a:schemeClr val="bg2"/>
                </a:solidFill>
              </a:rPr>
              <a:t>Wikipedia (Electricity meter)</a:t>
            </a:r>
            <a:endParaRPr lang="en-US" sz="10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4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omas_J_Watson_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2043" y="4267200"/>
            <a:ext cx="2423357" cy="2369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Utility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What?</a:t>
            </a:r>
          </a:p>
          <a:p>
            <a:pPr lvl="1"/>
            <a:r>
              <a:rPr lang="en-US" dirty="0" smtClean="0"/>
              <a:t>Computing resources as a metered service (“pay as you go”)</a:t>
            </a:r>
          </a:p>
          <a:p>
            <a:pPr lvl="1"/>
            <a:r>
              <a:rPr lang="en-US" dirty="0" smtClean="0"/>
              <a:t>Ability to dynamically provision virtual machines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Cost: capital vs. operating expenses</a:t>
            </a:r>
          </a:p>
          <a:p>
            <a:pPr lvl="1"/>
            <a:r>
              <a:rPr lang="en-US" dirty="0" smtClean="0"/>
              <a:t>Scalability: “infinite” capacity</a:t>
            </a:r>
          </a:p>
          <a:p>
            <a:pPr lvl="1"/>
            <a:r>
              <a:rPr lang="en-US" dirty="0" smtClean="0"/>
              <a:t>Elasticity: scale up or down on demand</a:t>
            </a:r>
          </a:p>
          <a:p>
            <a:r>
              <a:rPr lang="en-US" dirty="0" smtClean="0"/>
              <a:t>Does it make sense?</a:t>
            </a:r>
          </a:p>
          <a:p>
            <a:pPr lvl="1"/>
            <a:r>
              <a:rPr lang="en-US" dirty="0" smtClean="0"/>
              <a:t>Benefits to cloud users</a:t>
            </a:r>
          </a:p>
          <a:p>
            <a:pPr lvl="1"/>
            <a:r>
              <a:rPr lang="en-US" dirty="0" smtClean="0"/>
              <a:t>Business case for cloud providers</a:t>
            </a:r>
          </a:p>
          <a:p>
            <a:pPr lvl="1"/>
            <a:endParaRPr lang="en-US" dirty="0"/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3810000" y="5715000"/>
            <a:ext cx="2438400" cy="914400"/>
          </a:xfrm>
          <a:prstGeom prst="wedgeRoundRectCallout">
            <a:avLst>
              <a:gd name="adj1" fmla="val 85832"/>
              <a:gd name="adj2" fmla="val -50181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I think there is a world market for about five computers.</a:t>
            </a:r>
          </a:p>
        </p:txBody>
      </p:sp>
    </p:spTree>
    <p:extLst>
      <p:ext uri="{BB962C8B-B14F-4D97-AF65-F5344CB8AC3E}">
        <p14:creationId xmlns:p14="http://schemas.microsoft.com/office/powerpoint/2010/main" val="2646319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Technology: Virtualization</a:t>
            </a:r>
            <a:endParaRPr lang="en-US" dirty="0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990600" y="2819400"/>
            <a:ext cx="2895600" cy="2061817"/>
            <a:chOff x="2057400" y="2209800"/>
            <a:chExt cx="2895600" cy="2061879"/>
          </a:xfrm>
        </p:grpSpPr>
        <p:sp>
          <p:nvSpPr>
            <p:cNvPr id="5" name="Rounded Rectangle 5"/>
            <p:cNvSpPr>
              <a:spLocks noChangeArrowheads="1"/>
            </p:cNvSpPr>
            <p:nvPr/>
          </p:nvSpPr>
          <p:spPr bwMode="auto">
            <a:xfrm>
              <a:off x="20574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6" name="Rounded Rectangle 6"/>
            <p:cNvSpPr>
              <a:spLocks noChangeArrowheads="1"/>
            </p:cNvSpPr>
            <p:nvPr/>
          </p:nvSpPr>
          <p:spPr bwMode="auto">
            <a:xfrm>
              <a:off x="20574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Operating System</a:t>
              </a:r>
            </a:p>
          </p:txBody>
        </p:sp>
        <p:sp>
          <p:nvSpPr>
            <p:cNvPr id="7" name="Rounded Rectangle 7"/>
            <p:cNvSpPr>
              <a:spLocks noChangeArrowheads="1"/>
            </p:cNvSpPr>
            <p:nvPr/>
          </p:nvSpPr>
          <p:spPr bwMode="auto">
            <a:xfrm>
              <a:off x="2057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8" name="Rounded Rectangle 9"/>
            <p:cNvSpPr>
              <a:spLocks noChangeArrowheads="1"/>
            </p:cNvSpPr>
            <p:nvPr/>
          </p:nvSpPr>
          <p:spPr bwMode="auto">
            <a:xfrm>
              <a:off x="3048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9" name="Rounded Rectangle 11"/>
            <p:cNvSpPr>
              <a:spLocks noChangeArrowheads="1"/>
            </p:cNvSpPr>
            <p:nvPr/>
          </p:nvSpPr>
          <p:spPr bwMode="auto">
            <a:xfrm>
              <a:off x="40386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>
              <a:off x="2439584" y="3810000"/>
              <a:ext cx="2249334" cy="46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>
                  <a:solidFill>
                    <a:schemeClr val="bg1"/>
                  </a:solidFill>
                  <a:latin typeface="Gill Sans"/>
                  <a:cs typeface="Gill Sans"/>
                </a:rPr>
                <a:t>Traditional Stack</a:t>
              </a:r>
            </a:p>
          </p:txBody>
        </p:sp>
      </p:grpSp>
      <p:grpSp>
        <p:nvGrpSpPr>
          <p:cNvPr id="11" name="Group 23"/>
          <p:cNvGrpSpPr>
            <a:grpSpLocks/>
          </p:cNvGrpSpPr>
          <p:nvPr/>
        </p:nvGrpSpPr>
        <p:grpSpPr bwMode="auto">
          <a:xfrm>
            <a:off x="5029200" y="2286000"/>
            <a:ext cx="2895600" cy="2595215"/>
            <a:chOff x="5638800" y="1676400"/>
            <a:chExt cx="2895600" cy="2595276"/>
          </a:xfrm>
        </p:grpSpPr>
        <p:sp>
          <p:nvSpPr>
            <p:cNvPr id="12" name="Rounded Rectangle 12"/>
            <p:cNvSpPr>
              <a:spLocks noChangeArrowheads="1"/>
            </p:cNvSpPr>
            <p:nvPr/>
          </p:nvSpPr>
          <p:spPr bwMode="auto">
            <a:xfrm>
              <a:off x="5638800" y="32766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Hardware</a:t>
              </a:r>
            </a:p>
          </p:txBody>
        </p:sp>
        <p:sp>
          <p:nvSpPr>
            <p:cNvPr id="13" name="Rounded Rectangle 13"/>
            <p:cNvSpPr>
              <a:spLocks noChangeArrowheads="1"/>
            </p:cNvSpPr>
            <p:nvPr/>
          </p:nvSpPr>
          <p:spPr bwMode="auto">
            <a:xfrm>
              <a:off x="56388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4" name="Rounded Rectangle 14"/>
            <p:cNvSpPr>
              <a:spLocks noChangeArrowheads="1"/>
            </p:cNvSpPr>
            <p:nvPr/>
          </p:nvSpPr>
          <p:spPr bwMode="auto">
            <a:xfrm>
              <a:off x="56388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5" name="Rounded Rectangle 15"/>
            <p:cNvSpPr>
              <a:spLocks noChangeArrowheads="1"/>
            </p:cNvSpPr>
            <p:nvPr/>
          </p:nvSpPr>
          <p:spPr bwMode="auto">
            <a:xfrm>
              <a:off x="66294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6" name="Rounded Rectangle 16"/>
            <p:cNvSpPr>
              <a:spLocks noChangeArrowheads="1"/>
            </p:cNvSpPr>
            <p:nvPr/>
          </p:nvSpPr>
          <p:spPr bwMode="auto">
            <a:xfrm>
              <a:off x="7620000" y="16764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App</a:t>
              </a:r>
            </a:p>
          </p:txBody>
        </p:sp>
        <p:sp>
          <p:nvSpPr>
            <p:cNvPr id="17" name="Rounded Rectangle 17"/>
            <p:cNvSpPr>
              <a:spLocks noChangeArrowheads="1"/>
            </p:cNvSpPr>
            <p:nvPr/>
          </p:nvSpPr>
          <p:spPr bwMode="auto">
            <a:xfrm>
              <a:off x="5638800" y="2743200"/>
              <a:ext cx="28956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 dirty="0">
                  <a:solidFill>
                    <a:schemeClr val="bg2"/>
                  </a:solidFill>
                  <a:latin typeface="Gill Sans"/>
                  <a:cs typeface="Gill Sans"/>
                </a:rPr>
                <a:t>Hypervisor</a:t>
              </a:r>
            </a:p>
          </p:txBody>
        </p:sp>
        <p:sp>
          <p:nvSpPr>
            <p:cNvPr id="18" name="Rounded Rectangle 18"/>
            <p:cNvSpPr>
              <a:spLocks noChangeArrowheads="1"/>
            </p:cNvSpPr>
            <p:nvPr/>
          </p:nvSpPr>
          <p:spPr bwMode="auto">
            <a:xfrm>
              <a:off x="66294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19" name="Rounded Rectangle 19"/>
            <p:cNvSpPr>
              <a:spLocks noChangeArrowheads="1"/>
            </p:cNvSpPr>
            <p:nvPr/>
          </p:nvSpPr>
          <p:spPr bwMode="auto">
            <a:xfrm>
              <a:off x="7620000" y="2209800"/>
              <a:ext cx="914400" cy="45720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1800" b="0">
                  <a:solidFill>
                    <a:schemeClr val="bg2"/>
                  </a:solidFill>
                  <a:latin typeface="Gill Sans"/>
                  <a:cs typeface="Gill Sans"/>
                </a:rPr>
                <a:t>OS</a:t>
              </a:r>
            </a:p>
          </p:txBody>
        </p:sp>
        <p:sp>
          <p:nvSpPr>
            <p:cNvPr id="20" name="TextBox 21"/>
            <p:cNvSpPr txBox="1">
              <a:spLocks noChangeArrowheads="1"/>
            </p:cNvSpPr>
            <p:nvPr/>
          </p:nvSpPr>
          <p:spPr bwMode="auto">
            <a:xfrm>
              <a:off x="5999309" y="3810000"/>
              <a:ext cx="2274982" cy="46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>
                  <a:solidFill>
                    <a:schemeClr val="bg1"/>
                  </a:solidFill>
                  <a:latin typeface="Gill Sans"/>
                  <a:cs typeface="Gill Sans"/>
                </a:rPr>
                <a:t>Virtualized Stack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8904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56285</TotalTime>
  <Words>1801</Words>
  <Application>Microsoft Macintosh PowerPoint</Application>
  <PresentationFormat>On-screen Show (4:3)</PresentationFormat>
  <Paragraphs>366</Paragraphs>
  <Slides>59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The best thing since sliced bread?</vt:lpstr>
      <vt:lpstr>Rebranding of web 2.0</vt:lpstr>
      <vt:lpstr>PowerPoint Presentation</vt:lpstr>
      <vt:lpstr>Utility Computing</vt:lpstr>
      <vt:lpstr>Enabling Technology: Virtualization</vt:lpstr>
      <vt:lpstr>Everything as a Service</vt:lpstr>
      <vt:lpstr>Different Types of Clouds</vt:lpstr>
      <vt:lpstr>Our World: Large Data  </vt:lpstr>
      <vt:lpstr>How much data?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 Data Tsunami</vt:lpstr>
      <vt:lpstr>PowerPoint Presentation</vt:lpstr>
      <vt:lpstr>No data like more data!</vt:lpstr>
      <vt:lpstr>What to do with more data?</vt:lpstr>
      <vt:lpstr>PowerPoint Presentation</vt:lpstr>
      <vt:lpstr>Business Intelligence</vt:lpstr>
      <vt:lpstr>Database Workloads</vt:lpstr>
      <vt:lpstr>One Database or Two?</vt:lpstr>
      <vt:lpstr>OLTP/OLAP Architecture</vt:lpstr>
      <vt:lpstr>OLTP/OLAP Integration</vt:lpstr>
      <vt:lpstr>Challenge of Big Data</vt:lpstr>
      <vt:lpstr>PowerPoint Presentation</vt:lpstr>
      <vt:lpstr>Cloud Computing Meets Big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Blocks</vt:lpstr>
      <vt:lpstr>Storage Hierarchy</vt:lpstr>
      <vt:lpstr>Anatomy of a Datacenter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Synchronization Challenges</vt:lpstr>
      <vt:lpstr>PowerPoint Presentation</vt:lpstr>
      <vt:lpstr>Typical Large-Data Problem</vt:lpstr>
      <vt:lpstr>MapReduce</vt:lpstr>
      <vt:lpstr>PowerPoint Presentation</vt:lpstr>
      <vt:lpstr>MapReduce</vt:lpstr>
      <vt:lpstr>MapReduce “Runtime”</vt:lpstr>
      <vt:lpstr>MapReduce Word Count</vt:lpstr>
      <vt:lpstr>MapReduce Implementations</vt:lpstr>
      <vt:lpstr>Now you know…</vt:lpstr>
      <vt:lpstr>PowerPoint Presentation</vt:lpstr>
    </vt:vector>
  </TitlesOfParts>
  <Manager/>
  <Company>University of Maryland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Jimmy Lin</dc:creator>
  <cp:keywords/>
  <dc:description/>
  <cp:lastModifiedBy>Jimmy Lin</cp:lastModifiedBy>
  <cp:revision>8673</cp:revision>
  <dcterms:created xsi:type="dcterms:W3CDTF">2012-09-06T21:39:14Z</dcterms:created>
  <dcterms:modified xsi:type="dcterms:W3CDTF">2014-11-20T21:56:19Z</dcterms:modified>
  <cp:category/>
</cp:coreProperties>
</file>