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616" r:id="rId2"/>
    <p:sldId id="686" r:id="rId3"/>
    <p:sldId id="626" r:id="rId4"/>
    <p:sldId id="627" r:id="rId5"/>
    <p:sldId id="618" r:id="rId6"/>
    <p:sldId id="619" r:id="rId7"/>
    <p:sldId id="620" r:id="rId8"/>
    <p:sldId id="621" r:id="rId9"/>
    <p:sldId id="622" r:id="rId10"/>
    <p:sldId id="623" r:id="rId11"/>
    <p:sldId id="643" r:id="rId12"/>
    <p:sldId id="629" r:id="rId13"/>
    <p:sldId id="630" r:id="rId14"/>
    <p:sldId id="631" r:id="rId15"/>
    <p:sldId id="632" r:id="rId16"/>
    <p:sldId id="636" r:id="rId17"/>
    <p:sldId id="638" r:id="rId18"/>
    <p:sldId id="639" r:id="rId19"/>
    <p:sldId id="637" r:id="rId20"/>
    <p:sldId id="633" r:id="rId21"/>
    <p:sldId id="640" r:id="rId22"/>
    <p:sldId id="628" r:id="rId23"/>
    <p:sldId id="634" r:id="rId24"/>
    <p:sldId id="648" r:id="rId25"/>
    <p:sldId id="644" r:id="rId26"/>
    <p:sldId id="645" r:id="rId27"/>
    <p:sldId id="646" r:id="rId28"/>
    <p:sldId id="647" r:id="rId29"/>
    <p:sldId id="649" r:id="rId30"/>
    <p:sldId id="650" r:id="rId31"/>
    <p:sldId id="642" r:id="rId32"/>
    <p:sldId id="667" r:id="rId33"/>
    <p:sldId id="653" r:id="rId34"/>
    <p:sldId id="662" r:id="rId35"/>
    <p:sldId id="657" r:id="rId36"/>
    <p:sldId id="664" r:id="rId37"/>
    <p:sldId id="665" r:id="rId38"/>
    <p:sldId id="689" r:id="rId39"/>
    <p:sldId id="690" r:id="rId40"/>
    <p:sldId id="688" r:id="rId41"/>
    <p:sldId id="658" r:id="rId42"/>
    <p:sldId id="659" r:id="rId43"/>
    <p:sldId id="661" r:id="rId44"/>
    <p:sldId id="669" r:id="rId45"/>
    <p:sldId id="670" r:id="rId46"/>
    <p:sldId id="684" r:id="rId47"/>
    <p:sldId id="668" r:id="rId48"/>
    <p:sldId id="666" r:id="rId49"/>
    <p:sldId id="652" r:id="rId50"/>
    <p:sldId id="671" r:id="rId51"/>
    <p:sldId id="672" r:id="rId52"/>
    <p:sldId id="674" r:id="rId53"/>
    <p:sldId id="675" r:id="rId54"/>
    <p:sldId id="676" r:id="rId55"/>
    <p:sldId id="677" r:id="rId56"/>
    <p:sldId id="681" r:id="rId57"/>
    <p:sldId id="683" r:id="rId58"/>
    <p:sldId id="685" r:id="rId59"/>
    <p:sldId id="687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75202" autoAdjust="0"/>
  </p:normalViewPr>
  <p:slideViewPr>
    <p:cSldViewPr>
      <p:cViewPr>
        <p:scale>
          <a:sx n="100" d="100"/>
          <a:sy n="100" d="100"/>
        </p:scale>
        <p:origin x="-800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93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7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1608 NGS Sequencers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187DE6-4109-DB4E-8329-4EC76126797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53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Thursday, November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14, 2013</a:t>
            </a:r>
            <a:endParaRPr lang="en-US" sz="24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Session 11: Cloud Computing and Big Data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Utility computing = Infrastructure as a Service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Why buy machines when you can rent them?</a:t>
            </a:r>
          </a:p>
          <a:p>
            <a:pPr lvl="1"/>
            <a:r>
              <a:rPr lang="en-US" dirty="0" smtClean="0"/>
              <a:t>Examples: Amazon’s EC2, </a:t>
            </a:r>
            <a:r>
              <a:rPr lang="en-US" dirty="0" err="1" smtClean="0"/>
              <a:t>Rackspace</a:t>
            </a:r>
            <a:endParaRPr lang="en-US" dirty="0" smtClean="0"/>
          </a:p>
          <a:p>
            <a:r>
              <a:rPr lang="en-US" dirty="0" smtClean="0"/>
              <a:t>Platform as a 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Give me nice API and take care of the maintenance, upgrades, …</a:t>
            </a:r>
          </a:p>
          <a:p>
            <a:pPr lvl="1"/>
            <a:r>
              <a:rPr lang="en-US" dirty="0" smtClean="0"/>
              <a:t>Example: Google App Engine</a:t>
            </a:r>
          </a:p>
          <a:p>
            <a:r>
              <a:rPr lang="en-US" dirty="0" smtClean="0"/>
              <a:t>Software as a Service (</a:t>
            </a:r>
            <a:r>
              <a:rPr lang="en-US" dirty="0" err="1" smtClean="0"/>
              <a:t>SaaS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Just run it for me!</a:t>
            </a:r>
          </a:p>
          <a:p>
            <a:pPr lvl="1"/>
            <a:r>
              <a:rPr lang="en-US" dirty="0" smtClean="0"/>
              <a:t>Example: Gmail, </a:t>
            </a:r>
            <a:r>
              <a:rPr lang="en-US" dirty="0" err="1" smtClean="0"/>
              <a:t>Salesforce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23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clouds</a:t>
            </a:r>
          </a:p>
          <a:p>
            <a:r>
              <a:rPr lang="en-US" dirty="0" smtClean="0"/>
              <a:t>Private clouds</a:t>
            </a:r>
          </a:p>
          <a:p>
            <a:r>
              <a:rPr lang="en-US" dirty="0" smtClean="0"/>
              <a:t>Hybrid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8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Hard_disk_platters_and_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5600700"/>
            <a:ext cx="8686800" cy="10287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Our World: Large Data	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</p:spTree>
    <p:extLst>
      <p:ext uri="{BB962C8B-B14F-4D97-AF65-F5344CB8AC3E}">
        <p14:creationId xmlns:p14="http://schemas.microsoft.com/office/powerpoint/2010/main" val="3786947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/>
              <a:t>How much data?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81000" y="1524000"/>
            <a:ext cx="4648200" cy="1447800"/>
            <a:chOff x="381000" y="1524000"/>
            <a:chExt cx="4648200" cy="1447800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524000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95400" y="2263914"/>
              <a:ext cx="3733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10 PB data in Hadoop/Teradata</a:t>
              </a:r>
            </a:p>
            <a:p>
              <a:r>
                <a:rPr lang="en-US" sz="2000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75B DB calls/day (6/2012)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228600"/>
            <a:ext cx="6934200" cy="990600"/>
            <a:chOff x="304800" y="300335"/>
            <a:chExt cx="6934200" cy="990600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300335"/>
              <a:ext cx="2381364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667000" y="609600"/>
              <a:ext cx="4572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 smtClean="0">
                  <a:solidFill>
                    <a:srgbClr val="FFC000"/>
                  </a:solidFill>
                  <a:latin typeface="Gill Sans"/>
                  <a:cs typeface="Gill Sans"/>
                </a:rPr>
                <a:t>processes 20 PB a day (2008)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3200400"/>
            <a:ext cx="5105400" cy="838200"/>
            <a:chOff x="0" y="3200400"/>
            <a:chExt cx="51054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3276600"/>
              <a:ext cx="2971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100+ PB user data </a:t>
              </a:r>
              <a:b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+500 TB/day (8/2012)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19600" y="1143000"/>
            <a:ext cx="4343400" cy="889000"/>
            <a:chOff x="4724400" y="1219200"/>
            <a:chExt cx="43434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867400" y="1295400"/>
              <a:ext cx="3200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Wayback</a:t>
              </a:r>
              <a: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Machine:</a:t>
              </a:r>
              <a:b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</a:br>
              <a: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10 PB web archive (10/2012)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91848" y="2286000"/>
            <a:ext cx="3706029" cy="1524000"/>
            <a:chOff x="5191848" y="2286000"/>
            <a:chExt cx="3706029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191848" y="2492514"/>
              <a:ext cx="20826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15 PB a year</a:t>
              </a:r>
              <a:endParaRPr lang="en-US" sz="2000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57800" y="3562290"/>
            <a:ext cx="3201067" cy="1771710"/>
            <a:chOff x="5257800" y="3562290"/>
            <a:chExt cx="3201067" cy="177171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8800" y="3562290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257800" y="4933890"/>
              <a:ext cx="3201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(~2015)</a:t>
              </a:r>
              <a:endParaRPr lang="en-US" sz="2000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1800" b="0" dirty="0">
                <a:latin typeface="Gill Sans"/>
                <a:cs typeface="Gill Sans"/>
              </a:rPr>
              <a:t> </a:t>
            </a:r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</p:spTree>
    <p:extLst>
      <p:ext uri="{BB962C8B-B14F-4D97-AF65-F5344CB8AC3E}">
        <p14:creationId xmlns:p14="http://schemas.microsoft.com/office/powerpoint/2010/main" val="3889563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76800" y="4648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51816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76800" y="5715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5847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 smtClean="0">
                <a:solidFill>
                  <a:schemeClr val="bg1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pic>
        <p:nvPicPr>
          <p:cNvPr id="7" name="Picture 2" descr="lhc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19200"/>
            <a:ext cx="91440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96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70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(DNA)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3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1871133" cy="2590800"/>
          </a:xfrm>
          <a:prstGeom prst="rect">
            <a:avLst/>
          </a:prstGeom>
        </p:spPr>
      </p:pic>
      <p:pic>
        <p:nvPicPr>
          <p:cNvPr id="3" name="Picture 8" descr="enlrg-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2057400"/>
            <a:ext cx="214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147888" y="2620963"/>
            <a:ext cx="595312" cy="593725"/>
          </a:xfrm>
          <a:prstGeom prst="rightArrow">
            <a:avLst>
              <a:gd name="adj1" fmla="val 50000"/>
              <a:gd name="adj2" fmla="val 50134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0913" y="1600200"/>
            <a:ext cx="2408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113" y="1795463"/>
            <a:ext cx="229525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7738" y="2024063"/>
            <a:ext cx="23086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313" y="2209800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275" y="2405063"/>
            <a:ext cx="17620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713" y="2590800"/>
            <a:ext cx="22192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275" y="27987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9513" y="30019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1275" y="3230563"/>
            <a:ext cx="24039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5713" y="34591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1913" y="3687763"/>
            <a:ext cx="240794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275" y="3883025"/>
            <a:ext cx="251229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1693" y="2305050"/>
            <a:ext cx="763588" cy="1200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7200" dirty="0">
                <a:solidFill>
                  <a:srgbClr val="E6F3F6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5230813" y="2620963"/>
            <a:ext cx="593725" cy="593725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1987" y="4830763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Subject genome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308350" y="58785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Sequencer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021513" y="4419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Reads</a:t>
            </a:r>
          </a:p>
        </p:txBody>
      </p:sp>
      <p:pic>
        <p:nvPicPr>
          <p:cNvPr id="23" name="Picture 10" descr="sole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81" y="609600"/>
            <a:ext cx="199693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PR0037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450" y="3867150"/>
            <a:ext cx="2057400" cy="19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66688" y="4800600"/>
            <a:ext cx="253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Human genome: 3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gbp</a:t>
            </a:r>
            <a:endParaRPr lang="en-US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 few billion short reads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(~100 GB compressed data)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49901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Tsunami</a:t>
            </a:r>
            <a:endParaRPr lang="en-US" dirty="0"/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76200" y="61722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457200" eaLnBrk="1" hangingPunct="1"/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“Will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Computers Crash Genomics</a:t>
            </a:r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?” </a:t>
            </a:r>
            <a:endParaRPr lang="en-US" sz="1800" b="0" i="1" dirty="0">
              <a:solidFill>
                <a:prstClr val="black"/>
              </a:solidFill>
              <a:latin typeface="Gill Sans"/>
              <a:ea typeface="ＭＳ Ｐゴシック" charset="-128"/>
              <a:cs typeface="Gill Sans"/>
            </a:endParaRPr>
          </a:p>
          <a:p>
            <a:pPr algn="just" defTabSz="457200" eaLnBrk="1" hangingPunct="1"/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Elizabeth </a:t>
            </a:r>
            <a:r>
              <a:rPr lang="en-US" sz="1800" b="0" dirty="0" err="1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Pennisi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(2011)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Science.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331(6018): 666-668.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44" y="990600"/>
            <a:ext cx="81827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Current world-wide sequencing capacity exceeds </a:t>
            </a:r>
            <a:r>
              <a:rPr lang="en-US" sz="2400" b="0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13 </a:t>
            </a:r>
            <a:r>
              <a:rPr lang="en-US" sz="2400" b="0" dirty="0" err="1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Pbp</a:t>
            </a: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/year</a:t>
            </a:r>
          </a:p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and is growing at 5x per year!</a:t>
            </a:r>
          </a:p>
        </p:txBody>
      </p:sp>
      <p:pic>
        <p:nvPicPr>
          <p:cNvPr id="3072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9138"/>
            <a:ext cx="8305800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1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latin typeface="Gill Sans"/>
                <a:cs typeface="Gill Sans"/>
              </a:rPr>
              <a:t>What is the Matrix?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60551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5138"/>
            <a:ext cx="9144000" cy="542333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Count and normalize!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(Three Gorges Dam)</a:t>
            </a:r>
          </a:p>
        </p:txBody>
      </p:sp>
      <p:cxnSp>
        <p:nvCxnSpPr>
          <p:cNvPr id="22" name="Straight Arrow Connector 10"/>
          <p:cNvCxnSpPr>
            <a:cxnSpLocks noChangeShapeType="1"/>
          </p:cNvCxnSpPr>
          <p:nvPr/>
        </p:nvCxnSpPr>
        <p:spPr bwMode="auto">
          <a:xfrm flipV="1">
            <a:off x="1066800" y="457200"/>
            <a:ext cx="6858000" cy="35052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1134985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data like more data!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506538"/>
            <a:ext cx="5181600" cy="5199062"/>
            <a:chOff x="864" y="1257"/>
            <a:chExt cx="3264" cy="3275"/>
          </a:xfrm>
        </p:grpSpPr>
        <p:pic>
          <p:nvPicPr>
            <p:cNvPr id="12298" name="Picture 4" descr="BankoBrillDataGrap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257"/>
              <a:ext cx="2928" cy="2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864" y="4377"/>
              <a:ext cx="111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Banko</a:t>
              </a:r>
              <a:r>
                <a:rPr lang="en-US" sz="1000" b="0" dirty="0">
                  <a:solidFill>
                    <a:schemeClr val="bg1"/>
                  </a:solidFill>
                </a:rPr>
                <a:t> and Brill, ACL 2001)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05000"/>
            <a:ext cx="8705850" cy="4953000"/>
            <a:chOff x="0" y="1508"/>
            <a:chExt cx="5484" cy="3120"/>
          </a:xfrm>
        </p:grpSpPr>
        <p:pic>
          <p:nvPicPr>
            <p:cNvPr id="12296" name="Picture 5" descr="MT-LM-siz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508"/>
              <a:ext cx="3324" cy="2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7" name="Text Box 7"/>
            <p:cNvSpPr txBox="1">
              <a:spLocks noChangeArrowheads="1"/>
            </p:cNvSpPr>
            <p:nvPr/>
          </p:nvSpPr>
          <p:spPr bwMode="auto">
            <a:xfrm>
              <a:off x="0" y="4473"/>
              <a:ext cx="11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Brants</a:t>
              </a:r>
              <a:r>
                <a:rPr lang="en-US" sz="1000" b="0" dirty="0">
                  <a:solidFill>
                    <a:schemeClr val="bg1"/>
                  </a:solidFill>
                </a:rPr>
                <a:t> et al., EMNLP 2007)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349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to do with more data?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Answering factoid questions</a:t>
            </a:r>
          </a:p>
          <a:p>
            <a:pPr lvl="1"/>
            <a:r>
              <a:rPr lang="en-US" dirty="0" smtClean="0"/>
              <a:t>Pattern matching on the Web</a:t>
            </a:r>
          </a:p>
          <a:p>
            <a:pPr lvl="1"/>
            <a:r>
              <a:rPr lang="en-US" dirty="0" smtClean="0"/>
              <a:t>Works amazingly well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Learning relations</a:t>
            </a:r>
          </a:p>
          <a:p>
            <a:pPr lvl="1"/>
            <a:r>
              <a:rPr lang="en-US" dirty="0" smtClean="0"/>
              <a:t>Start with seed instances</a:t>
            </a:r>
          </a:p>
          <a:p>
            <a:pPr lvl="1"/>
            <a:r>
              <a:rPr lang="en-US" dirty="0" smtClean="0"/>
              <a:t>Search for patterns on the Web</a:t>
            </a:r>
          </a:p>
          <a:p>
            <a:pPr lvl="1"/>
            <a:r>
              <a:rPr lang="en-US" dirty="0" smtClean="0"/>
              <a:t>Using patterns to find more instances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417638" y="2362200"/>
            <a:ext cx="5469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Who shot Abraham Lincoln?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 </a:t>
            </a:r>
            <a:r>
              <a:rPr lang="en-US" sz="1800" b="0" dirty="0">
                <a:solidFill>
                  <a:srgbClr val="FF0000"/>
                </a:solidFill>
                <a:latin typeface="Gill Sans"/>
                <a:cs typeface="Gill Sans"/>
                <a:sym typeface="Symbol" pitchFamily="18" charset="2"/>
              </a:rPr>
              <a:t>X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shot Abraham Lincoln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914400" y="5130800"/>
            <a:ext cx="26475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Birthday-of(Mozart, 1756)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Birthday-of(Einstein, 1879)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3684588" y="4419600"/>
            <a:ext cx="4033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Wolfgang Amadeus Mozart (1756 - 1791)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3684588" y="4691063"/>
            <a:ext cx="259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Einstein was born in 1879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4114800" y="5562600"/>
            <a:ext cx="2804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(DATE –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was born in DATE</a:t>
            </a:r>
          </a:p>
        </p:txBody>
      </p:sp>
      <p:sp>
        <p:nvSpPr>
          <p:cNvPr id="11273" name="Right Arrow 10"/>
          <p:cNvSpPr>
            <a:spLocks noChangeArrowheads="1"/>
          </p:cNvSpPr>
          <p:nvPr/>
        </p:nvSpPr>
        <p:spPr bwMode="auto">
          <a:xfrm rot="-1886155">
            <a:off x="3352800" y="48006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4" name="Right Arrow 11"/>
          <p:cNvSpPr>
            <a:spLocks noChangeArrowheads="1"/>
          </p:cNvSpPr>
          <p:nvPr/>
        </p:nvSpPr>
        <p:spPr bwMode="auto">
          <a:xfrm rot="5400000">
            <a:off x="4343400" y="5105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5" name="Right Arrow 12"/>
          <p:cNvSpPr>
            <a:spLocks noChangeArrowheads="1"/>
          </p:cNvSpPr>
          <p:nvPr/>
        </p:nvSpPr>
        <p:spPr bwMode="auto">
          <a:xfrm rot="-9953443">
            <a:off x="3676650" y="5486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324" name="TextBox 13"/>
          <p:cNvSpPr txBox="1">
            <a:spLocks noChangeArrowheads="1"/>
          </p:cNvSpPr>
          <p:nvPr/>
        </p:nvSpPr>
        <p:spPr bwMode="auto">
          <a:xfrm>
            <a:off x="0" y="6442075"/>
            <a:ext cx="4724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(Brill et al., TREC 2001; Lin, ACM TOIS 2007)</a:t>
            </a:r>
          </a:p>
          <a:p>
            <a:r>
              <a:rPr lang="en-US" sz="1000" b="0" dirty="0">
                <a:solidFill>
                  <a:schemeClr val="bg1"/>
                </a:solidFill>
              </a:rPr>
              <a:t>(</a:t>
            </a:r>
            <a:r>
              <a:rPr lang="en-US" sz="1000" b="0" dirty="0" err="1">
                <a:solidFill>
                  <a:schemeClr val="bg1"/>
                </a:solidFill>
              </a:rPr>
              <a:t>Agichtein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Gravano</a:t>
            </a:r>
            <a:r>
              <a:rPr lang="en-US" sz="1000" b="0" dirty="0">
                <a:solidFill>
                  <a:schemeClr val="bg1"/>
                </a:solidFill>
              </a:rPr>
              <a:t>, DL 2000; </a:t>
            </a:r>
            <a:r>
              <a:rPr lang="en-US" sz="1000" b="0" dirty="0" err="1">
                <a:solidFill>
                  <a:schemeClr val="bg1"/>
                </a:solidFill>
              </a:rPr>
              <a:t>Ravichandran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Hovy</a:t>
            </a:r>
            <a:r>
              <a:rPr lang="en-US" sz="1000" b="0" dirty="0">
                <a:solidFill>
                  <a:schemeClr val="bg1"/>
                </a:solidFill>
              </a:rPr>
              <a:t>, ACL 2002; … )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65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 animBg="1"/>
      <p:bldP spid="11274" grpId="0" animBg="1"/>
      <p:bldP spid="112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0"/>
            <a:ext cx="9144000" cy="61525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360035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Premise: more data leads to better business decisions</a:t>
            </a:r>
          </a:p>
          <a:p>
            <a:pPr lvl="1"/>
            <a:r>
              <a:rPr lang="en-US" dirty="0" smtClean="0"/>
              <a:t>Periodic reporting as well as ad hoc queries</a:t>
            </a:r>
          </a:p>
          <a:p>
            <a:pPr lvl="1"/>
            <a:r>
              <a:rPr lang="en-US" dirty="0" smtClean="0"/>
              <a:t>Rise of the data scientist</a:t>
            </a:r>
          </a:p>
          <a:p>
            <a:pPr lvl="1"/>
            <a:r>
              <a:rPr lang="en-US" dirty="0" smtClean="0"/>
              <a:t>Listen to your customers, not the </a:t>
            </a:r>
            <a:r>
              <a:rPr lang="en-US" dirty="0" err="1" smtClean="0"/>
              <a:t>HiPPO</a:t>
            </a:r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Slicing-and-dicing activity by different dimensions to better understand the marketplace</a:t>
            </a:r>
          </a:p>
          <a:p>
            <a:pPr lvl="1"/>
            <a:r>
              <a:rPr lang="en-US" dirty="0" smtClean="0"/>
              <a:t>Analyzing log data to improve front-end experience</a:t>
            </a:r>
          </a:p>
          <a:p>
            <a:pPr lvl="1"/>
            <a:r>
              <a:rPr lang="en-US" dirty="0" smtClean="0"/>
              <a:t>Analyzing log data to better optimize ad placement</a:t>
            </a:r>
          </a:p>
          <a:p>
            <a:pPr lvl="1"/>
            <a:r>
              <a:rPr lang="en-US" dirty="0" smtClean="0"/>
              <a:t>Analyzing purchasing trends for better supply-chain management</a:t>
            </a:r>
          </a:p>
          <a:p>
            <a:pPr lvl="1"/>
            <a:r>
              <a:rPr lang="en-US" dirty="0" smtClean="0"/>
              <a:t>Mining for correlations between otherwise unrelated activities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8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Workloads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(online transaction processing)</a:t>
            </a:r>
          </a:p>
          <a:p>
            <a:pPr lvl="1"/>
            <a:r>
              <a:rPr lang="en-US" dirty="0" smtClean="0"/>
              <a:t>Typical applications: e-commerce, banking, airline reservations</a:t>
            </a:r>
          </a:p>
          <a:p>
            <a:pPr lvl="1"/>
            <a:r>
              <a:rPr lang="en-US" dirty="0" smtClean="0"/>
              <a:t>User facing: real-time, low latency, highly-concurrent</a:t>
            </a:r>
          </a:p>
          <a:p>
            <a:pPr lvl="1"/>
            <a:r>
              <a:rPr lang="en-US" dirty="0" smtClean="0"/>
              <a:t>Tasks: relatively small set of “standard” transactional queries</a:t>
            </a:r>
          </a:p>
          <a:p>
            <a:pPr lvl="1"/>
            <a:r>
              <a:rPr lang="en-US" dirty="0" smtClean="0"/>
              <a:t>Data access pattern: random reads, updates, writes (involving relatively small amounts of data)</a:t>
            </a:r>
          </a:p>
          <a:p>
            <a:r>
              <a:rPr lang="en-US" dirty="0" smtClean="0"/>
              <a:t>OLAP (online analytical processing)</a:t>
            </a:r>
          </a:p>
          <a:p>
            <a:pPr lvl="1"/>
            <a:r>
              <a:rPr lang="en-US" dirty="0" smtClean="0"/>
              <a:t>Typical applications: business intelligence, data mining</a:t>
            </a:r>
          </a:p>
          <a:p>
            <a:pPr lvl="1"/>
            <a:r>
              <a:rPr lang="en-US" dirty="0" smtClean="0"/>
              <a:t>Back-end processing: batch workloads, less concurrency</a:t>
            </a:r>
          </a:p>
          <a:p>
            <a:pPr lvl="1"/>
            <a:r>
              <a:rPr lang="en-US" dirty="0" smtClean="0"/>
              <a:t>Tasks: complex analytical queries, often ad hoc</a:t>
            </a:r>
          </a:p>
          <a:p>
            <a:pPr lvl="1"/>
            <a:r>
              <a:rPr lang="en-US" dirty="0" smtClean="0"/>
              <a:t>Data access pattern: table scans (involving large amounts of data)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4880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Database or Two?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Downsides of co-existing OLTP and OLAP workloads</a:t>
            </a:r>
          </a:p>
          <a:p>
            <a:pPr lvl="1"/>
            <a:r>
              <a:rPr lang="en-US" dirty="0" smtClean="0"/>
              <a:t>Poor memory management</a:t>
            </a:r>
          </a:p>
          <a:p>
            <a:pPr lvl="1"/>
            <a:r>
              <a:rPr lang="en-US" dirty="0" smtClean="0"/>
              <a:t>Conflicting data access patterns</a:t>
            </a:r>
          </a:p>
          <a:p>
            <a:pPr lvl="1"/>
            <a:r>
              <a:rPr lang="en-US" dirty="0" smtClean="0"/>
              <a:t>Variable latency</a:t>
            </a:r>
          </a:p>
          <a:p>
            <a:r>
              <a:rPr lang="en-US" dirty="0" smtClean="0"/>
              <a:t>Solution: separate databases</a:t>
            </a:r>
          </a:p>
          <a:p>
            <a:pPr lvl="1"/>
            <a:r>
              <a:rPr lang="en-US" dirty="0" smtClean="0"/>
              <a:t>User-facing OLTP database for high-volume transactions</a:t>
            </a:r>
          </a:p>
          <a:p>
            <a:pPr lvl="1"/>
            <a:r>
              <a:rPr lang="en-US" dirty="0" smtClean="0"/>
              <a:t>Data warehouse for OLAP workloads</a:t>
            </a:r>
          </a:p>
          <a:p>
            <a:pPr lvl="1"/>
            <a:r>
              <a:rPr lang="en-US" dirty="0" smtClean="0"/>
              <a:t>How do we connect the two?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0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219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OLTP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791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OLAP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 bwMode="auto">
          <a:xfrm>
            <a:off x="3276600" y="3467100"/>
            <a:ext cx="2514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1" y="2667000"/>
            <a:ext cx="28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ETL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(Extract, Transform, and Load)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9821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database for user-facing transactions</a:t>
            </a:r>
          </a:p>
          <a:p>
            <a:pPr lvl="1"/>
            <a:r>
              <a:rPr lang="en-US" dirty="0" smtClean="0"/>
              <a:t>Retain records of all activity</a:t>
            </a:r>
          </a:p>
          <a:p>
            <a:pPr lvl="1"/>
            <a:r>
              <a:rPr lang="en-US" dirty="0" smtClean="0"/>
              <a:t>Periodic ETL (e.g., nightly)</a:t>
            </a:r>
          </a:p>
          <a:p>
            <a:r>
              <a:rPr lang="en-US" dirty="0" smtClean="0"/>
              <a:t>Extract-Transform-Load (ETL)</a:t>
            </a:r>
          </a:p>
          <a:p>
            <a:pPr lvl="1"/>
            <a:r>
              <a:rPr lang="en-US" dirty="0" smtClean="0"/>
              <a:t>Extract records from source</a:t>
            </a:r>
          </a:p>
          <a:p>
            <a:pPr lvl="1"/>
            <a:r>
              <a:rPr lang="en-US" dirty="0" smtClean="0"/>
              <a:t>Transform: clean data, check integrity, aggregate, etc.</a:t>
            </a:r>
          </a:p>
          <a:p>
            <a:pPr lvl="1"/>
            <a:r>
              <a:rPr lang="en-US" dirty="0" smtClean="0"/>
              <a:t>Load into OLAP database</a:t>
            </a:r>
          </a:p>
          <a:p>
            <a:r>
              <a:rPr lang="en-US" dirty="0" smtClean="0"/>
              <a:t>OLAP database for data warehousing</a:t>
            </a:r>
          </a:p>
          <a:p>
            <a:pPr lvl="1"/>
            <a:r>
              <a:rPr lang="en-US" dirty="0" smtClean="0"/>
              <a:t>Business intelligence: reporting, ad hoc queries, data mining, etc.</a:t>
            </a:r>
          </a:p>
          <a:p>
            <a:pPr lvl="1"/>
            <a:r>
              <a:rPr lang="en-US" dirty="0" smtClean="0"/>
              <a:t>Feedback to improve OLTP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14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ETL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00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4648200"/>
            <a:ext cx="558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is cloud computing?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1093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691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cloud computing</a:t>
            </a:r>
            <a:r>
              <a:rPr lang="en-US" sz="4000" b="0" dirty="0">
                <a:latin typeface="Gill Sans"/>
                <a:cs typeface="Gill Sans"/>
              </a:rPr>
              <a:t> </a:t>
            </a:r>
            <a:r>
              <a:rPr lang="en-US" sz="4000" b="0" dirty="0" smtClean="0">
                <a:latin typeface="Gill Sans"/>
                <a:cs typeface="Gill Sans"/>
              </a:rPr>
              <a:t>meets big data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94510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Meets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Rise of social media and user-generated content</a:t>
            </a:r>
          </a:p>
          <a:p>
            <a:pPr lvl="1"/>
            <a:r>
              <a:rPr lang="en-US" dirty="0" smtClean="0"/>
              <a:t>Cloud services exacerbates big data problems</a:t>
            </a:r>
          </a:p>
          <a:p>
            <a:r>
              <a:rPr lang="en-US" dirty="0" smtClean="0"/>
              <a:t>Utility computing democratizes big data capabilities</a:t>
            </a:r>
          </a:p>
          <a:p>
            <a:pPr lvl="1"/>
            <a:r>
              <a:rPr lang="en-US" dirty="0" smtClean="0"/>
              <a:t>Efficient dynamic allocation of large-scale computing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532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</a:t>
            </a:r>
            <a:r>
              <a:rPr lang="en-US" sz="4000" b="0" i="1" dirty="0" smtClean="0">
                <a:latin typeface="Gill Sans"/>
                <a:cs typeface="Gill Sans"/>
              </a:rPr>
              <a:t>really</a:t>
            </a:r>
            <a:r>
              <a:rPr lang="en-US" sz="4000" b="0" dirty="0" smtClean="0">
                <a:latin typeface="Gill Sans"/>
                <a:cs typeface="Gill Sans"/>
              </a:rPr>
              <a:t> is the cloud?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5948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5800" y="0"/>
            <a:ext cx="10598727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</a:t>
            </a:r>
            <a:r>
              <a:rPr lang="en-US" sz="1000" b="0" dirty="0" err="1" smtClean="0">
                <a:solidFill>
                  <a:srgbClr val="FFFFFF"/>
                </a:solidFill>
              </a:rPr>
              <a:t>Dalles</a:t>
            </a:r>
            <a:r>
              <a:rPr lang="en-US" sz="1000" b="0" dirty="0" smtClean="0">
                <a:solidFill>
                  <a:srgbClr val="FFFFFF"/>
                </a:solidFill>
              </a:rPr>
              <a:t>, Oregon)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3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99833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0" y="-1524"/>
            <a:ext cx="10287000" cy="6871716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Bonneville Power Administration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19644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1714"/>
            <a:ext cx="10287000" cy="685628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Google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00247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5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2606618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80635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80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3146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38247189_5acd912b9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err="1" smtClean="0">
                <a:solidFill>
                  <a:srgbClr val="000000"/>
                </a:solidFill>
              </a:rPr>
              <a:t>flickr</a:t>
            </a:r>
            <a:r>
              <a:rPr lang="en-US" sz="1000" b="0" dirty="0" smtClean="0">
                <a:solidFill>
                  <a:srgbClr val="000000"/>
                </a:solidFill>
              </a:rPr>
              <a:t> (60in3/2338247189)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5005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pic>
        <p:nvPicPr>
          <p:cNvPr id="4" name="Content Placeholder 3" descr="Barroso-ser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2123361" cy="838003"/>
          </a:xfr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pic>
        <p:nvPicPr>
          <p:cNvPr id="5" name="Picture 4" descr="Barroso-stor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00" y="891867"/>
            <a:ext cx="8074800" cy="52041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6091535"/>
            <a:ext cx="4551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Funny story about sense of scale…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64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pic>
        <p:nvPicPr>
          <p:cNvPr id="4" name="Content Placeholder 3" descr="datace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25114"/>
            <a:ext cx="8458200" cy="498877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4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84506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 smtClean="0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86295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33862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How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0466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552661" y="5763883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320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Divide et </a:t>
            </a:r>
            <a:r>
              <a:rPr lang="en-US" sz="3200" kern="0" dirty="0" err="1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impera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Chop problem into smaller parts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Combine partial results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(Forest)</a:t>
            </a:r>
          </a:p>
        </p:txBody>
      </p:sp>
      <p:pic>
        <p:nvPicPr>
          <p:cNvPr id="7" name="Picture 6" descr="Biogradska_su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44980"/>
            <a:ext cx="9144000" cy="635508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52661" y="5410200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4840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23151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95987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24840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123151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95987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23" name="Straight Arrow Connector 22"/>
          <p:cNvCxnSpPr>
            <a:cxnSpLocks noChangeShapeType="1"/>
            <a:stCxn id="10" idx="2"/>
            <a:endCxn id="18" idx="0"/>
          </p:cNvCxnSpPr>
          <p:nvPr/>
        </p:nvCxnSpPr>
        <p:spPr bwMode="auto">
          <a:xfrm rot="5400000">
            <a:off x="646639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 noChangeShapeType="1"/>
            <a:stCxn id="17" idx="2"/>
            <a:endCxn id="20" idx="0"/>
          </p:cNvCxnSpPr>
          <p:nvPr/>
        </p:nvCxnSpPr>
        <p:spPr bwMode="auto">
          <a:xfrm rot="5400000">
            <a:off x="817786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  <a:stCxn id="16" idx="2"/>
            <a:endCxn id="19" idx="0"/>
          </p:cNvCxnSpPr>
          <p:nvPr/>
        </p:nvCxnSpPr>
        <p:spPr bwMode="auto">
          <a:xfrm rot="5400000">
            <a:off x="7341149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40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9" grpId="1" animBg="1"/>
      <p:bldP spid="9" grpId="2" animBg="1"/>
      <p:bldP spid="10" grpId="0" animBg="1"/>
      <p:bldP spid="10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split large chunks up into smaller ones</a:t>
            </a:r>
          </a:p>
          <a:p>
            <a:r>
              <a:rPr lang="en-US" dirty="0" smtClean="0"/>
              <a:t>How to integrate results from each chunk</a:t>
            </a:r>
          </a:p>
          <a:p>
            <a:r>
              <a:rPr lang="en-US" dirty="0" smtClean="0"/>
              <a:t>How to distribute shared data</a:t>
            </a:r>
          </a:p>
          <a:p>
            <a:r>
              <a:rPr lang="en-US" dirty="0" smtClean="0"/>
              <a:t>How to update shared data</a:t>
            </a:r>
          </a:p>
          <a:p>
            <a:r>
              <a:rPr lang="en-US" dirty="0" smtClean="0"/>
              <a:t>How to coordinate access to shared resources</a:t>
            </a:r>
          </a:p>
          <a:p>
            <a:r>
              <a:rPr lang="en-US" dirty="0" smtClean="0"/>
              <a:t>How to schedule different processing chunks</a:t>
            </a:r>
          </a:p>
          <a:p>
            <a:r>
              <a:rPr lang="en-US" dirty="0" smtClean="0"/>
              <a:t>How to cope of machine failure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21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thing since sliced bread?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clouds…</a:t>
            </a:r>
          </a:p>
          <a:p>
            <a:pPr lvl="1"/>
            <a:r>
              <a:rPr lang="en-US" dirty="0" smtClean="0"/>
              <a:t>Grids</a:t>
            </a:r>
          </a:p>
          <a:p>
            <a:pPr lvl="1"/>
            <a:r>
              <a:rPr lang="en-US" dirty="0" smtClean="0"/>
              <a:t>Connection machines</a:t>
            </a:r>
          </a:p>
          <a:p>
            <a:pPr lvl="1"/>
            <a:r>
              <a:rPr lang="en-US" dirty="0" smtClean="0"/>
              <a:t>Vector supercomputers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Cloud computing means many different things:</a:t>
            </a:r>
          </a:p>
          <a:p>
            <a:pPr lvl="1"/>
            <a:r>
              <a:rPr lang="en-US" dirty="0" smtClean="0"/>
              <a:t>Large-data processing</a:t>
            </a:r>
          </a:p>
          <a:p>
            <a:pPr lvl="1"/>
            <a:r>
              <a:rPr lang="en-US" dirty="0" smtClean="0"/>
              <a:t>Rebranding of web 2.0</a:t>
            </a:r>
          </a:p>
          <a:p>
            <a:pPr lvl="1"/>
            <a:r>
              <a:rPr lang="en-US" dirty="0" smtClean="0"/>
              <a:t>Utility computing</a:t>
            </a:r>
          </a:p>
          <a:p>
            <a:pPr lvl="1"/>
            <a:r>
              <a:rPr lang="en-US" dirty="0" smtClean="0"/>
              <a:t>Everything as a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92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34404518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Large-Data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Iterate over a large number of records</a:t>
            </a:r>
          </a:p>
          <a:p>
            <a:r>
              <a:rPr lang="en-US" dirty="0" smtClean="0"/>
              <a:t>Extract something of interest from each</a:t>
            </a:r>
          </a:p>
          <a:p>
            <a:r>
              <a:rPr lang="en-US" dirty="0" smtClean="0"/>
              <a:t>Shuffle and sort intermediate results</a:t>
            </a:r>
          </a:p>
          <a:p>
            <a:r>
              <a:rPr lang="en-US" dirty="0" smtClean="0"/>
              <a:t>Aggregate intermediate results</a:t>
            </a:r>
          </a:p>
          <a:p>
            <a:r>
              <a:rPr lang="en-US" dirty="0" smtClean="0"/>
              <a:t>Generate final output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816188">
            <a:off x="169503" y="1546552"/>
            <a:ext cx="967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811533">
            <a:off x="4368251" y="2757022"/>
            <a:ext cx="1517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3412125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2070274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446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76800" y="6019800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36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“Runtime”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Assigns workers to map and reduce tasks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“data distribution”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Moves processes to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synchronization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Gathers, sorts, and shuffles intermediate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errors and faults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Detects worker failures and restarts</a:t>
            </a:r>
          </a:p>
        </p:txBody>
      </p:sp>
    </p:spTree>
    <p:extLst>
      <p:ext uri="{BB962C8B-B14F-4D97-AF65-F5344CB8AC3E}">
        <p14:creationId xmlns:p14="http://schemas.microsoft.com/office/powerpoint/2010/main" val="205238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Word Count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60525" y="1905000"/>
            <a:ext cx="6111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Map(String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docid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text):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for each word w in text: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         Emit(w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Reduce(String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term,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Iterator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&lt;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&gt; values):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= 0;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for each v in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values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+=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Emit(term, value);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03209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has a proprietary implementation</a:t>
            </a:r>
          </a:p>
          <a:p>
            <a:r>
              <a:rPr lang="en-US" dirty="0" smtClean="0"/>
              <a:t>Hadoop is an open-source implementation in Java</a:t>
            </a:r>
          </a:p>
          <a:p>
            <a:pPr lvl="1"/>
            <a:r>
              <a:rPr lang="en-US" dirty="0" smtClean="0"/>
              <a:t>Originally developed by Yahoo, now an Apache project</a:t>
            </a:r>
          </a:p>
          <a:p>
            <a:pPr lvl="1"/>
            <a:r>
              <a:rPr lang="en-US" dirty="0" smtClean="0"/>
              <a:t>Center of a rapidly expanding software ecosystem</a:t>
            </a:r>
          </a:p>
        </p:txBody>
      </p:sp>
      <p:pic>
        <p:nvPicPr>
          <p:cNvPr id="4" name="Picture 3" descr="ed3d1_hadoop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3" y="4622800"/>
            <a:ext cx="277706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3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computing</a:t>
            </a:r>
          </a:p>
          <a:p>
            <a:r>
              <a:rPr lang="en-US" dirty="0" smtClean="0"/>
              <a:t>Big data</a:t>
            </a:r>
          </a:p>
          <a:p>
            <a:r>
              <a:rPr lang="en-US" dirty="0" smtClean="0"/>
              <a:t>Relationship between the two</a:t>
            </a:r>
          </a:p>
          <a:p>
            <a:r>
              <a:rPr lang="en-US" dirty="0" smtClean="0"/>
              <a:t>Challenges with big data processing</a:t>
            </a:r>
          </a:p>
          <a:p>
            <a:r>
              <a:rPr lang="en-US" dirty="0" smtClean="0"/>
              <a:t>MapReduce/Hadoop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4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249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Questions?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2817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Rebranding of web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Rich, interactive web applications</a:t>
            </a:r>
          </a:p>
          <a:p>
            <a:pPr lvl="1"/>
            <a:r>
              <a:rPr lang="en-US" dirty="0" smtClean="0"/>
              <a:t>Clouds refer to the servers that run them</a:t>
            </a:r>
          </a:p>
          <a:p>
            <a:pPr lvl="1"/>
            <a:r>
              <a:rPr lang="en-US" dirty="0" smtClean="0"/>
              <a:t>AJAX as the de facto standard (for better or worse)</a:t>
            </a:r>
          </a:p>
          <a:p>
            <a:pPr lvl="1"/>
            <a:r>
              <a:rPr lang="en-US" dirty="0" smtClean="0"/>
              <a:t>Examples: Facebook, YouTube, Gmail, …</a:t>
            </a:r>
          </a:p>
          <a:p>
            <a:r>
              <a:rPr lang="en-US" dirty="0" smtClean="0"/>
              <a:t>“The network is the computer”: take two</a:t>
            </a:r>
          </a:p>
          <a:p>
            <a:pPr lvl="1"/>
            <a:r>
              <a:rPr lang="en-US" dirty="0" smtClean="0"/>
              <a:t>User data is stored “in the clouds”</a:t>
            </a:r>
          </a:p>
          <a:p>
            <a:pPr lvl="1"/>
            <a:r>
              <a:rPr lang="en-US" dirty="0" smtClean="0"/>
              <a:t>Rise of the tablets, smartphones, etc.</a:t>
            </a:r>
          </a:p>
          <a:p>
            <a:pPr lvl="1"/>
            <a:r>
              <a:rPr lang="en-US" dirty="0" smtClean="0"/>
              <a:t>Browser is the OS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04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1000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(Electricity meter)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4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2043" y="4267200"/>
            <a:ext cx="2423357" cy="23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</a:p>
          <a:p>
            <a:pPr lvl="1"/>
            <a:r>
              <a:rPr lang="en-US" dirty="0" smtClean="0"/>
              <a:t>Computing resources as a metered service (“pay as you go”)</a:t>
            </a:r>
          </a:p>
          <a:p>
            <a:pPr lvl="1"/>
            <a:r>
              <a:rPr lang="en-US" dirty="0" smtClean="0"/>
              <a:t>Ability to dynamically provision virtual machines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Cost: capital vs. operating expenses</a:t>
            </a:r>
          </a:p>
          <a:p>
            <a:pPr lvl="1"/>
            <a:r>
              <a:rPr lang="en-US" dirty="0" smtClean="0"/>
              <a:t>Scalability: “infinite” capacity</a:t>
            </a:r>
          </a:p>
          <a:p>
            <a:pPr lvl="1"/>
            <a:r>
              <a:rPr lang="en-US" dirty="0" smtClean="0"/>
              <a:t>Elasticity: scale up or down on demand</a:t>
            </a:r>
          </a:p>
          <a:p>
            <a:r>
              <a:rPr lang="en-US" dirty="0" smtClean="0"/>
              <a:t>Does it make sense?</a:t>
            </a:r>
          </a:p>
          <a:p>
            <a:pPr lvl="1"/>
            <a:r>
              <a:rPr lang="en-US" dirty="0" smtClean="0"/>
              <a:t>Benefits to cloud users</a:t>
            </a:r>
          </a:p>
          <a:p>
            <a:pPr lvl="1"/>
            <a:r>
              <a:rPr lang="en-US" dirty="0" smtClean="0"/>
              <a:t>Business case for cloud providers</a:t>
            </a:r>
          </a:p>
          <a:p>
            <a:pPr lvl="1"/>
            <a:endParaRPr lang="en-US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810000" y="571500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2646319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Technology: Virtualization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90600" y="2819400"/>
            <a:ext cx="2895600" cy="2061817"/>
            <a:chOff x="2057400" y="2209800"/>
            <a:chExt cx="2895600" cy="2061879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439584" y="3810000"/>
              <a:ext cx="2249334" cy="46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029200" y="2286000"/>
            <a:ext cx="2895600" cy="2595215"/>
            <a:chOff x="5638800" y="1676400"/>
            <a:chExt cx="2895600" cy="2595276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99309" y="3810000"/>
              <a:ext cx="2274982" cy="46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90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56269</TotalTime>
  <Words>1745</Words>
  <Application>Microsoft Macintosh PowerPoint</Application>
  <PresentationFormat>On-screen Show (4:3)</PresentationFormat>
  <Paragraphs>361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The best thing since sliced bread?</vt:lpstr>
      <vt:lpstr>Rebranding of web 2.0</vt:lpstr>
      <vt:lpstr>PowerPoint Presentation</vt:lpstr>
      <vt:lpstr>Utility Computing</vt:lpstr>
      <vt:lpstr>Enabling Technology: Virtualization</vt:lpstr>
      <vt:lpstr>Everything as a Service</vt:lpstr>
      <vt:lpstr>Different Types of Clouds</vt:lpstr>
      <vt:lpstr>Our World: Large Data  </vt:lpstr>
      <vt:lpstr>How much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Data Tsunami</vt:lpstr>
      <vt:lpstr>PowerPoint Presentation</vt:lpstr>
      <vt:lpstr>No data like more data!</vt:lpstr>
      <vt:lpstr>What to do with more data?</vt:lpstr>
      <vt:lpstr>PowerPoint Presentation</vt:lpstr>
      <vt:lpstr>Business Intelligence</vt:lpstr>
      <vt:lpstr>Database Workloads</vt:lpstr>
      <vt:lpstr>One Database or Two?</vt:lpstr>
      <vt:lpstr>OLTP/OLAP Architecture</vt:lpstr>
      <vt:lpstr>OLTP/OLAP Integration</vt:lpstr>
      <vt:lpstr>Challenge of Big Data</vt:lpstr>
      <vt:lpstr>PowerPoint Presentation</vt:lpstr>
      <vt:lpstr>Cloud Computing Meets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</vt:lpstr>
      <vt:lpstr>Storage Hierarchy</vt:lpstr>
      <vt:lpstr>Anatomy of a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Synchronization Challenges</vt:lpstr>
      <vt:lpstr>PowerPoint Presentation</vt:lpstr>
      <vt:lpstr>Typical Large-Data Problem</vt:lpstr>
      <vt:lpstr>MapReduce</vt:lpstr>
      <vt:lpstr>PowerPoint Presentation</vt:lpstr>
      <vt:lpstr>MapReduce</vt:lpstr>
      <vt:lpstr>MapReduce “Runtime”</vt:lpstr>
      <vt:lpstr>MapReduce Word Count</vt:lpstr>
      <vt:lpstr>MapReduce Implementations</vt:lpstr>
      <vt:lpstr>Now you know…</vt:lpstr>
      <vt:lpstr>PowerPoint Presentation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8669</cp:revision>
  <dcterms:created xsi:type="dcterms:W3CDTF">2012-09-06T21:39:14Z</dcterms:created>
  <dcterms:modified xsi:type="dcterms:W3CDTF">2013-11-09T02:21:35Z</dcterms:modified>
  <cp:category/>
</cp:coreProperties>
</file>