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616" r:id="rId2"/>
    <p:sldId id="668" r:id="rId3"/>
    <p:sldId id="669" r:id="rId4"/>
    <p:sldId id="681" r:id="rId5"/>
    <p:sldId id="682" r:id="rId6"/>
    <p:sldId id="683" r:id="rId7"/>
    <p:sldId id="684" r:id="rId8"/>
    <p:sldId id="674" r:id="rId9"/>
    <p:sldId id="675" r:id="rId10"/>
    <p:sldId id="677" r:id="rId11"/>
    <p:sldId id="676" r:id="rId12"/>
    <p:sldId id="679" r:id="rId13"/>
    <p:sldId id="678" r:id="rId14"/>
    <p:sldId id="680" r:id="rId15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0"/>
      </a:spcBef>
      <a:spcAft>
        <a:spcPct val="0"/>
      </a:spcAft>
      <a:defRPr sz="1600" b="1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6pPr>
    <a:lvl7pPr marL="2742780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7pPr>
    <a:lvl8pPr marL="3199908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8pPr>
    <a:lvl9pPr marL="3657039" algn="l" defTabSz="914259" rtl="0" eaLnBrk="1" latinLnBrk="0" hangingPunct="1">
      <a:defRPr sz="1600" b="1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33"/>
    <a:srgbClr val="FFCC99"/>
    <a:srgbClr val="CCFF99"/>
    <a:srgbClr val="CC99FF"/>
    <a:srgbClr val="000066"/>
    <a:srgbClr val="996600"/>
    <a:srgbClr val="4D6997"/>
    <a:srgbClr val="66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E8034E78-7F5D-4C2E-B375-FC64B27BC917}" styleName="Dark Style 1">
    <a:wholeTbl>
      <a:tcTxStyle>
        <a:fontRef idx="minor">
          <a:scrgbClr r="0" g="0" b="0"/>
        </a:fontRef>
        <a:schemeClr val="lt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>
          <a:left>
            <a:ln w="25400" cmpd="sng">
              <a:solidFill>
                <a:schemeClr val="lt1"/>
              </a:solidFill>
            </a:ln>
          </a:left>
        </a:tcBdr>
        <a:fill>
          <a:solidFill>
            <a:schemeClr val="dk1">
              <a:tint val="60000"/>
            </a:schemeClr>
          </a:solidFill>
        </a:fill>
      </a:tcStyle>
    </a:lastCol>
    <a:firstCol>
      <a:tcTxStyle b="on"/>
      <a:tcStyle>
        <a:tcBdr>
          <a:right>
            <a:ln w="25400" cmpd="sng">
              <a:solidFill>
                <a:schemeClr val="lt1"/>
              </a:solidFill>
            </a:ln>
          </a:right>
        </a:tcBdr>
        <a:fill>
          <a:solidFill>
            <a:schemeClr val="dk1">
              <a:tint val="60000"/>
            </a:schemeClr>
          </a:solidFill>
        </a:fill>
      </a:tcStyle>
    </a:firstCol>
    <a:lastRow>
      <a:tcTxStyle b="on"/>
      <a:tcStyle>
        <a:tcBdr>
          <a:top>
            <a:ln w="25400" cmpd="sng">
              <a:solidFill>
                <a:schemeClr val="lt1"/>
              </a:solidFill>
            </a:ln>
          </a:top>
        </a:tcBdr>
        <a:fill>
          <a:solidFill>
            <a:schemeClr val="dk1">
              <a:tint val="60000"/>
            </a:schemeClr>
          </a:solidFill>
        </a:fill>
      </a:tcStyle>
    </a:lastRow>
    <a:seCell>
      <a:tcStyle>
        <a:tcBdr>
          <a:left>
            <a:ln>
              <a:noFill/>
            </a:ln>
          </a:left>
        </a:tcBdr>
      </a:tcStyle>
    </a:seCell>
    <a:swCell>
      <a:tcStyle>
        <a:tcBdr>
          <a:right>
            <a:ln>
              <a:noFill/>
            </a:ln>
          </a:right>
        </a:tcBdr>
      </a:tcStyle>
    </a:swCell>
    <a:firstRow>
      <a:tcTxStyle b="on"/>
      <a:tcStyle>
        <a:tcBdr>
          <a:bottom>
            <a:ln w="254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  <a:neCell>
      <a:tcStyle>
        <a:tcBdr>
          <a:left>
            <a:ln>
              <a:noFill/>
            </a:ln>
          </a:left>
        </a:tcBdr>
      </a:tcStyle>
    </a:neCell>
    <a:nwCell>
      <a:tcStyle>
        <a:tcBdr>
          <a:right>
            <a:ln>
              <a:noFill/>
            </a:ln>
          </a:right>
        </a:tcBdr>
      </a:tcStyle>
    </a:nwCell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524" autoAdjust="0"/>
    <p:restoredTop sz="75202" autoAdjust="0"/>
  </p:normalViewPr>
  <p:slideViewPr>
    <p:cSldViewPr>
      <p:cViewPr>
        <p:scale>
          <a:sx n="100" d="100"/>
          <a:sy n="100" d="100"/>
        </p:scale>
        <p:origin x="-912" y="-8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50" d="100"/>
        <a:sy n="50" d="100"/>
      </p:scale>
      <p:origin x="0" y="0"/>
    </p:cViewPr>
  </p:sorterViewPr>
  <p:notesViewPr>
    <p:cSldViewPr>
      <p:cViewPr varScale="1">
        <p:scale>
          <a:sx n="56" d="100"/>
          <a:sy n="56" d="100"/>
        </p:scale>
        <p:origin x="-1782" y="-78"/>
      </p:cViewPr>
      <p:guideLst>
        <p:guide orient="horz" pos="3024"/>
        <p:guide pos="230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8.xml"/><Relationship Id="rId20" Type="http://schemas.openxmlformats.org/officeDocument/2006/relationships/viewProps" Target="viewProps.xml"/><Relationship Id="rId21" Type="http://schemas.openxmlformats.org/officeDocument/2006/relationships/theme" Target="theme/theme1.xml"/><Relationship Id="rId22" Type="http://schemas.openxmlformats.org/officeDocument/2006/relationships/tableStyles" Target="tableStyles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notesMaster" Target="notesMasters/notesMaster1.xml"/><Relationship Id="rId17" Type="http://schemas.openxmlformats.org/officeDocument/2006/relationships/handoutMaster" Target="handoutMasters/handoutMaster1.xml"/><Relationship Id="rId18" Type="http://schemas.openxmlformats.org/officeDocument/2006/relationships/printerSettings" Target="printerSettings/printerSettings1.bin"/><Relationship Id="rId1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49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6551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650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6551" y="9121776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D098A0DF-783C-49D9-9260-6806A799FD3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139357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4" y="1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7425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731838" y="4559301"/>
            <a:ext cx="5853113" cy="43211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4" y="9120189"/>
            <a:ext cx="3168650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596" tIns="48297" rIns="96596" bIns="48297" numCol="1" anchor="b" anchorCtr="0" compatLnSpc="1">
            <a:prstTxWarp prst="textNoShape">
              <a:avLst/>
            </a:prstTxWarp>
          </a:bodyPr>
          <a:lstStyle>
            <a:lvl1pPr algn="r" defTabSz="964451" eaLnBrk="1" hangingPunct="1">
              <a:defRPr sz="1200" b="0">
                <a:latin typeface="Arial" charset="0"/>
              </a:defRPr>
            </a:lvl1pPr>
          </a:lstStyle>
          <a:p>
            <a:pPr>
              <a:defRPr/>
            </a:pPr>
            <a:fld id="{A0D86A14-AC1F-4C9A-8DDE-CE6B11F3119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79708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13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25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39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519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564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780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08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039" algn="l" defTabSz="914259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33601" y="1371600"/>
            <a:ext cx="6477000" cy="1752600"/>
          </a:xfrm>
        </p:spPr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48131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2133601" y="3733800"/>
            <a:ext cx="6477000" cy="19812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en-US"/>
              <a:t>Click to edit Master subtitle style</a:t>
            </a:r>
          </a:p>
        </p:txBody>
      </p:sp>
    </p:spTree>
  </p:cSld>
  <p:clrMapOvr>
    <a:masterClrMapping/>
  </p:clrMapOvr>
  <p:transition xmlns:p14="http://schemas.microsoft.com/office/powerpoint/2010/main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3pPr>
              <a:defRPr sz="1800"/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lvl2pPr>
              <a:defRPr>
                <a:solidFill>
                  <a:schemeClr val="tx1"/>
                </a:solidFill>
              </a:defRPr>
            </a:lvl2pPr>
            <a:lvl3pPr>
              <a:defRPr sz="1800">
                <a:solidFill>
                  <a:schemeClr val="tx1"/>
                </a:solidFill>
              </a:defRPr>
            </a:lvl3pPr>
            <a:lvl4pPr>
              <a:defRPr>
                <a:solidFill>
                  <a:schemeClr val="tx1"/>
                </a:solidFill>
              </a:defRPr>
            </a:lvl4pPr>
            <a:lvl5pPr>
              <a:defRPr>
                <a:solidFill>
                  <a:schemeClr val="tx1"/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0" y="2895600"/>
            <a:ext cx="9144000" cy="1028700"/>
          </a:xfrm>
        </p:spPr>
        <p:txBody>
          <a:bodyPr/>
          <a:lstStyle>
            <a:lvl1pPr algn="ctr">
              <a:defRPr sz="4000" b="1">
                <a:latin typeface="Gill Sans"/>
                <a:cs typeface="Gill Sans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1_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52400" y="114300"/>
            <a:ext cx="8686800" cy="1028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1000" y="1066800"/>
            <a:ext cx="8458200" cy="510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8" r:id="rId3"/>
    <p:sldLayoutId id="2147483656" r:id="rId4"/>
    <p:sldLayoutId id="2147483653" r:id="rId5"/>
    <p:sldLayoutId id="2147483654" r:id="rId6"/>
    <p:sldLayoutId id="2147483657" r:id="rId7"/>
  </p:sldLayoutIdLst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 baseline="0">
          <a:solidFill>
            <a:schemeClr val="bg1"/>
          </a:solidFill>
          <a:latin typeface="Gill Sans"/>
          <a:ea typeface="+mj-ea"/>
          <a:cs typeface="Gill San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>
          <a:solidFill>
            <a:schemeClr val="tx1"/>
          </a:solidFill>
          <a:latin typeface="Arial Black" pitchFamily="34" charset="0"/>
        </a:defRPr>
      </a:lvl5pPr>
      <a:lvl6pPr marL="45713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6pPr>
      <a:lvl7pPr marL="91425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7pPr>
      <a:lvl8pPr marL="1371390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8pPr>
      <a:lvl9pPr marL="1828519" algn="l" rtl="0" fontAlgn="base">
        <a:spcBef>
          <a:spcPct val="0"/>
        </a:spcBef>
        <a:spcAft>
          <a:spcPct val="0"/>
        </a:spcAft>
        <a:defRPr sz="3200">
          <a:solidFill>
            <a:srgbClr val="663300"/>
          </a:solidFill>
          <a:latin typeface="Arial Black" pitchFamily="34" charset="0"/>
        </a:defRPr>
      </a:lvl9pPr>
    </p:titleStyle>
    <p:bodyStyle>
      <a:lvl1pPr marL="342848" indent="-342848" algn="l" rtl="0" eaLnBrk="0" fontAlgn="base" hangingPunct="0">
        <a:spcBef>
          <a:spcPct val="25000"/>
        </a:spcBef>
        <a:spcAft>
          <a:spcPct val="25000"/>
        </a:spcAft>
        <a:buClr>
          <a:srgbClr val="5675A9"/>
        </a:buClr>
        <a:buSzPct val="75000"/>
        <a:buFont typeface="Wingdings" charset="2"/>
        <a:buChar char="¢"/>
        <a:defRPr sz="2400" baseline="0">
          <a:solidFill>
            <a:schemeClr val="bg1"/>
          </a:solidFill>
          <a:latin typeface="Gill Sans"/>
          <a:ea typeface="+mn-ea"/>
          <a:cs typeface="Gill Sans"/>
        </a:defRPr>
      </a:lvl1pPr>
      <a:lvl2pPr marL="742836" indent="-285707" algn="l" rtl="0" eaLnBrk="0" fontAlgn="base" hangingPunct="0">
        <a:spcBef>
          <a:spcPct val="10000"/>
        </a:spcBef>
        <a:spcAft>
          <a:spcPct val="10000"/>
        </a:spcAft>
        <a:buClr>
          <a:srgbClr val="5675A9"/>
        </a:buClr>
        <a:buSzPct val="75000"/>
        <a:buFont typeface="Wingdings" charset="2"/>
        <a:buChar char="l"/>
        <a:defRPr sz="2000" baseline="0">
          <a:solidFill>
            <a:schemeClr val="bg1"/>
          </a:solidFill>
          <a:latin typeface="Gill Sans"/>
          <a:cs typeface="Gill Sans"/>
        </a:defRPr>
      </a:lvl2pPr>
      <a:lvl3pPr marL="114282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800" baseline="0">
          <a:solidFill>
            <a:schemeClr val="bg1"/>
          </a:solidFill>
          <a:latin typeface="Gill Sans"/>
          <a:cs typeface="Gill Sans"/>
        </a:defRPr>
      </a:lvl3pPr>
      <a:lvl4pPr marL="1599954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4pPr>
      <a:lvl5pPr marL="2057085" indent="-228564" algn="l" rtl="0" eaLnBrk="0" fontAlgn="base" hangingPunct="0">
        <a:spcBef>
          <a:spcPct val="20000"/>
        </a:spcBef>
        <a:spcAft>
          <a:spcPct val="0"/>
        </a:spcAft>
        <a:buClr>
          <a:srgbClr val="5675A9"/>
        </a:buClr>
        <a:buChar char="•"/>
        <a:defRPr sz="1600" baseline="0">
          <a:solidFill>
            <a:schemeClr val="bg1"/>
          </a:solidFill>
          <a:latin typeface="Gill Sans"/>
          <a:cs typeface="Gill Sans"/>
        </a:defRPr>
      </a:lvl5pPr>
      <a:lvl6pPr marL="251421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6pPr>
      <a:lvl7pPr marL="2971344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7pPr>
      <a:lvl8pPr marL="3428475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8pPr>
      <a:lvl9pPr marL="3885603" indent="-228564" algn="l" rtl="0" fontAlgn="base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</a:defRPr>
      </a:lvl9pPr>
    </p:bodyStyle>
    <p:otherStyle>
      <a:defPPr>
        <a:defRPr lang="en-US"/>
      </a:defPPr>
      <a:lvl1pPr marL="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3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25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39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51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64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2780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199908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039" algn="l" defTabSz="914259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1.gif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2.jpe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eg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14"/>
          <p:cNvSpPr>
            <a:spLocks noChangeArrowheads="1"/>
          </p:cNvSpPr>
          <p:nvPr/>
        </p:nvSpPr>
        <p:spPr bwMode="auto">
          <a:xfrm>
            <a:off x="228600" y="1219200"/>
            <a:ext cx="80772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algn="r" eaLnBrk="1" hangingPunct="1"/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INFM 603: Information Technology and Organizational Context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11" name="Rectangle 3"/>
          <p:cNvSpPr txBox="1">
            <a:spLocks noChangeArrowheads="1"/>
          </p:cNvSpPr>
          <p:nvPr/>
        </p:nvSpPr>
        <p:spPr bwMode="auto">
          <a:xfrm>
            <a:off x="4495800" y="3962400"/>
            <a:ext cx="4419600" cy="1524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25" tIns="45713" rIns="91425" bIns="45713" numCol="1" anchor="t" anchorCtr="0" compatLnSpc="1">
            <a:prstTxWarp prst="textNoShape">
              <a:avLst/>
            </a:prstTxWarp>
          </a:bodyPr>
          <a:lstStyle/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Jimmy Lin</a:t>
            </a:r>
          </a:p>
          <a:p>
            <a:pPr>
              <a:tabLst>
                <a:tab pos="2225675" algn="l"/>
              </a:tabLst>
            </a:pP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The </a:t>
            </a:r>
            <a:r>
              <a:rPr lang="en-US" sz="2400" b="0" dirty="0" err="1" smtClean="0">
                <a:solidFill>
                  <a:schemeClr val="bg1"/>
                </a:solidFill>
                <a:latin typeface="Gill Sans"/>
                <a:cs typeface="Gill Sans"/>
              </a:rPr>
              <a:t>iSchool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/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University of Maryland</a:t>
            </a:r>
            <a:b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</a:br>
            <a:endParaRPr lang="en-US" sz="2400" b="0" dirty="0" smtClean="0">
              <a:solidFill>
                <a:schemeClr val="bg1"/>
              </a:solidFill>
              <a:latin typeface="Gill Sans"/>
              <a:cs typeface="Gill Sans"/>
            </a:endParaRPr>
          </a:p>
          <a:p>
            <a:pPr>
              <a:tabLst>
                <a:tab pos="2225675" algn="l"/>
              </a:tabLst>
            </a:pPr>
            <a:r>
              <a:rPr lang="en-US" sz="2400" b="0" kern="0" dirty="0" smtClean="0">
                <a:solidFill>
                  <a:schemeClr val="bg1"/>
                </a:solidFill>
                <a:latin typeface="Gill Sans"/>
                <a:cs typeface="Gill Sans"/>
              </a:rPr>
              <a:t>Thursday, October 24, 2013</a:t>
            </a:r>
          </a:p>
        </p:txBody>
      </p:sp>
      <p:sp>
        <p:nvSpPr>
          <p:cNvPr id="6" name="Rectangle 14"/>
          <p:cNvSpPr>
            <a:spLocks noChangeArrowheads="1"/>
          </p:cNvSpPr>
          <p:nvPr/>
        </p:nvSpPr>
        <p:spPr bwMode="auto">
          <a:xfrm>
            <a:off x="609600" y="1676400"/>
            <a:ext cx="8305800" cy="175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1425" tIns="45713" rIns="91425" bIns="45713" anchor="ctr"/>
          <a:lstStyle/>
          <a:p>
            <a:pPr eaLnBrk="1" hangingPunct="1"/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Session </a:t>
            </a:r>
            <a:r>
              <a:rPr lang="en-US" sz="3600" dirty="0">
                <a:solidFill>
                  <a:schemeClr val="bg1"/>
                </a:solidFill>
                <a:latin typeface="Gill Sans"/>
                <a:cs typeface="Gill Sans"/>
              </a:rPr>
              <a:t>8</a:t>
            </a:r>
            <a:r>
              <a:rPr lang="en-US" sz="3600" dirty="0" smtClean="0">
                <a:solidFill>
                  <a:schemeClr val="bg1"/>
                </a:solidFill>
                <a:latin typeface="Gill Sans"/>
                <a:cs typeface="Gill Sans"/>
              </a:rPr>
              <a:t>: Ajax and Asynchronous Programming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pic>
        <p:nvPicPr>
          <p:cNvPr id="7" name="Picture 6" descr="webglobelg.gif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24200" y="4114800"/>
            <a:ext cx="990600" cy="990600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1024px-Achilles_Ajax_dice_Louvre_MNB911_n2.jpeg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1524000"/>
            <a:ext cx="9144000" cy="9144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572000" y="3581400"/>
            <a:ext cx="28194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chemeClr val="bg1"/>
                </a:solidFill>
                <a:latin typeface="Gill Sans"/>
                <a:cs typeface="Gill Sans"/>
              </a:rPr>
              <a:t>Ajax</a:t>
            </a:r>
            <a:endParaRPr lang="en-US" sz="36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518502326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Ajax?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Asynchronous JavaScript and XML</a:t>
            </a:r>
          </a:p>
          <a:p>
            <a:r>
              <a:rPr lang="en-US" dirty="0" smtClean="0"/>
              <a:t>The only thing you need to learn: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941940" y="2743200"/>
            <a:ext cx="477306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url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= </a:t>
            </a:r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"..."</a:t>
            </a:r>
            <a:r>
              <a:rPr lang="en-US" sz="2000" b="0" dirty="0" smtClean="0">
                <a:solidFill>
                  <a:srgbClr val="000000"/>
                </a:solidFill>
                <a:latin typeface="Gill Sans"/>
                <a:cs typeface="Gill Sans"/>
              </a:rPr>
              <a:t>;</a:t>
            </a:r>
            <a:endParaRPr lang="en-US" sz="2000" b="0" dirty="0">
              <a:solidFill>
                <a:srgbClr val="000000"/>
              </a:solidFill>
              <a:latin typeface="Gill Sans"/>
              <a:cs typeface="Gill Sans"/>
            </a:endParaRP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var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request = new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XMLHttpRequest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();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request.open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("GET",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url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);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request.onload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= function() {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  if (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request.status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== 200) {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    </a:t>
            </a:r>
            <a:r>
              <a:rPr lang="en-US" sz="2000" b="0" dirty="0" smtClean="0">
                <a:solidFill>
                  <a:srgbClr val="FF0000"/>
                </a:solidFill>
                <a:latin typeface="Gill Sans"/>
                <a:cs typeface="Gill Sans"/>
              </a:rPr>
              <a:t>// Your code here</a:t>
            </a:r>
            <a:endParaRPr lang="en-US" sz="2000" b="0" dirty="0">
              <a:solidFill>
                <a:srgbClr val="FF0000"/>
              </a:solidFill>
              <a:latin typeface="Gill Sans"/>
              <a:cs typeface="Gill Sans"/>
            </a:endParaRP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  }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};</a:t>
            </a:r>
          </a:p>
          <a:p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  </a:t>
            </a:r>
            <a:r>
              <a:rPr lang="en-US" sz="2000" b="0" dirty="0" err="1">
                <a:solidFill>
                  <a:srgbClr val="000000"/>
                </a:solidFill>
                <a:latin typeface="Gill Sans"/>
                <a:cs typeface="Gill Sans"/>
              </a:rPr>
              <a:t>request.send</a:t>
            </a:r>
            <a:r>
              <a:rPr lang="en-US" sz="2000" b="0" dirty="0">
                <a:solidFill>
                  <a:srgbClr val="000000"/>
                </a:solidFill>
                <a:latin typeface="Gill Sans"/>
                <a:cs typeface="Gill Sans"/>
              </a:rPr>
              <a:t>(null);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5105400" y="4343400"/>
            <a:ext cx="202986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Callback function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191000" y="2286000"/>
            <a:ext cx="3962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Get this URL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sp>
        <p:nvSpPr>
          <p:cNvPr id="7" name="Right Brace 6"/>
          <p:cNvSpPr/>
          <p:nvPr/>
        </p:nvSpPr>
        <p:spPr bwMode="auto">
          <a:xfrm>
            <a:off x="4572000" y="3810000"/>
            <a:ext cx="381000" cy="1447800"/>
          </a:xfrm>
          <a:prstGeom prst="rightBrace">
            <a:avLst>
              <a:gd name="adj1" fmla="val 68333"/>
              <a:gd name="adj2" fmla="val 50000"/>
            </a:avLst>
          </a:pr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cxnSp>
        <p:nvCxnSpPr>
          <p:cNvPr id="9" name="Straight Arrow Connector 8"/>
          <p:cNvCxnSpPr/>
          <p:nvPr/>
        </p:nvCxnSpPr>
        <p:spPr bwMode="auto">
          <a:xfrm flipH="1">
            <a:off x="2667000" y="2590800"/>
            <a:ext cx="1524000" cy="333345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  <p:sp>
        <p:nvSpPr>
          <p:cNvPr id="11" name="Multiply 10"/>
          <p:cNvSpPr/>
          <p:nvPr/>
        </p:nvSpPr>
        <p:spPr bwMode="auto">
          <a:xfrm>
            <a:off x="4267200" y="838200"/>
            <a:ext cx="990600" cy="990600"/>
          </a:xfrm>
          <a:prstGeom prst="mathMultiply">
            <a:avLst>
              <a:gd name="adj1" fmla="val 11982"/>
            </a:avLst>
          </a:prstGeom>
          <a:solidFill>
            <a:srgbClr val="FF0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7494960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/>
      <p:bldP spid="7" grpId="0" animBg="1"/>
      <p:bldP spid="11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at the URL?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 static file (e.g., JSON)</a:t>
            </a:r>
          </a:p>
        </p:txBody>
      </p:sp>
      <p:pic>
        <p:nvPicPr>
          <p:cNvPr id="9" name="Picture 8" descr="YellowLabradorLooking_new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90600" y="1752600"/>
            <a:ext cx="3200400" cy="2638044"/>
          </a:xfrm>
          <a:prstGeom prst="rect">
            <a:avLst/>
          </a:prstGeom>
        </p:spPr>
      </p:pic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4389365" y="1752600"/>
            <a:ext cx="4145035" cy="230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{</a:t>
            </a:r>
          </a:p>
          <a:p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 </a:t>
            </a: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name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"Fido",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weight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40,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breed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"Mixed",</a:t>
            </a:r>
            <a:b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</a:br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  loves</a:t>
            </a:r>
            <a:r>
              <a:rPr lang="en-US" sz="2400" b="0" dirty="0">
                <a:solidFill>
                  <a:schemeClr val="bg1"/>
                </a:solidFill>
                <a:latin typeface="Gill Sans"/>
                <a:cs typeface="Gill Sans"/>
              </a:rPr>
              <a:t>: ["walks", "fetching balls"] </a:t>
            </a:r>
          </a:p>
          <a:p>
            <a:r>
              <a:rPr lang="en-US" sz="2400" b="0" dirty="0" smtClean="0">
                <a:solidFill>
                  <a:schemeClr val="bg1"/>
                </a:solidFill>
                <a:latin typeface="Gill Sans"/>
                <a:cs typeface="Gill Sans"/>
              </a:rPr>
              <a:t>}</a:t>
            </a:r>
            <a:endParaRPr lang="en-US" sz="24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62217378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What’s at the URL?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An application programming interface (API)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How do we write APIs?</a:t>
            </a:r>
            <a:endParaRPr lang="en-US" dirty="0"/>
          </a:p>
        </p:txBody>
      </p:sp>
      <p:sp>
        <p:nvSpPr>
          <p:cNvPr id="4" name="TextBox 3"/>
          <p:cNvSpPr txBox="1"/>
          <p:nvPr/>
        </p:nvSpPr>
        <p:spPr>
          <a:xfrm>
            <a:off x="1219200" y="1657290"/>
            <a:ext cx="736336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http://</a:t>
            </a:r>
            <a:r>
              <a:rPr lang="en-US" sz="2000" b="0" dirty="0" err="1">
                <a:solidFill>
                  <a:schemeClr val="bg1"/>
                </a:solidFill>
                <a:latin typeface="Gill Sans"/>
                <a:cs typeface="Gill Sans"/>
              </a:rPr>
              <a:t>download.finance.yahoo.com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/d/</a:t>
            </a:r>
            <a:r>
              <a:rPr lang="en-US" sz="2000" b="0" dirty="0" err="1">
                <a:solidFill>
                  <a:schemeClr val="bg1"/>
                </a:solidFill>
                <a:latin typeface="Gill Sans"/>
                <a:cs typeface="Gill Sans"/>
              </a:rPr>
              <a:t>quotes.csv?s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=</a:t>
            </a:r>
            <a:r>
              <a:rPr lang="en-US" sz="2000" b="0" dirty="0" err="1">
                <a:solidFill>
                  <a:schemeClr val="bg1"/>
                </a:solidFill>
                <a:latin typeface="Gill Sans"/>
                <a:cs typeface="Gill Sans"/>
              </a:rPr>
              <a:t>GOOG&amp;f</a:t>
            </a:r>
            <a:r>
              <a:rPr lang="en-US" sz="2000" b="0" dirty="0">
                <a:solidFill>
                  <a:schemeClr val="bg1"/>
                </a:solidFill>
                <a:latin typeface="Gill Sans"/>
                <a:cs typeface="Gill Sans"/>
              </a:rPr>
              <a:t>=nsl1op</a:t>
            </a:r>
            <a:endParaRPr lang="en-US" sz="2000" b="0" dirty="0">
              <a:solidFill>
                <a:schemeClr val="bg1"/>
              </a:solidFill>
              <a:latin typeface="Gill Sans"/>
              <a:cs typeface="Gill San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47800" y="2495490"/>
            <a:ext cx="35814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Think of this as a function call!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sp>
        <p:nvSpPr>
          <p:cNvPr id="6" name="Right Brace 5"/>
          <p:cNvSpPr/>
          <p:nvPr/>
        </p:nvSpPr>
        <p:spPr bwMode="auto">
          <a:xfrm rot="5400000">
            <a:off x="3048000" y="438090"/>
            <a:ext cx="381000" cy="3733800"/>
          </a:xfrm>
          <a:prstGeom prst="rightBrace">
            <a:avLst>
              <a:gd name="adj1" fmla="val 68333"/>
              <a:gd name="adj2" fmla="val 50000"/>
            </a:avLst>
          </a:prstGeom>
          <a:noFill/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1600" b="1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38600" y="3257490"/>
            <a:ext cx="441960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b="0" dirty="0" smtClean="0">
                <a:solidFill>
                  <a:srgbClr val="0000FF"/>
                </a:solidFill>
                <a:latin typeface="Gill Sans"/>
                <a:cs typeface="Gill Sans"/>
              </a:rPr>
              <a:t>argument1=value&amp;argument2=value...</a:t>
            </a:r>
            <a:endParaRPr lang="en-US" sz="2000" b="0" dirty="0">
              <a:solidFill>
                <a:srgbClr val="0000FF"/>
              </a:solidFill>
              <a:latin typeface="Gill Sans"/>
              <a:cs typeface="Gill Sans"/>
            </a:endParaRPr>
          </a:p>
        </p:txBody>
      </p:sp>
      <p:cxnSp>
        <p:nvCxnSpPr>
          <p:cNvPr id="8" name="Straight Arrow Connector 7"/>
          <p:cNvCxnSpPr>
            <a:endCxn id="7" idx="0"/>
          </p:cNvCxnSpPr>
          <p:nvPr/>
        </p:nvCxnSpPr>
        <p:spPr bwMode="auto">
          <a:xfrm>
            <a:off x="6019800" y="2114490"/>
            <a:ext cx="228600" cy="1143000"/>
          </a:xfrm>
          <a:prstGeom prst="straightConnector1">
            <a:avLst/>
          </a:prstGeom>
          <a:solidFill>
            <a:schemeClr val="accent1"/>
          </a:solidFill>
          <a:ln w="25400" cap="flat" cmpd="sng" algn="ctr">
            <a:solidFill>
              <a:srgbClr val="0000FF"/>
            </a:solidFill>
            <a:prstDash val="solid"/>
            <a:round/>
            <a:headEnd type="none" w="med" len="med"/>
            <a:tailEnd type="arrow"/>
          </a:ln>
          <a:effectLst/>
        </p:spPr>
      </p:cxnSp>
    </p:spTree>
    <p:extLst>
      <p:ext uri="{BB962C8B-B14F-4D97-AF65-F5344CB8AC3E}">
        <p14:creationId xmlns:p14="http://schemas.microsoft.com/office/powerpoint/2010/main" val="297688114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uiExpand="1" build="p"/>
      <p:bldP spid="4" grpId="0"/>
      <p:bldP spid="5" grpId="0"/>
      <p:bldP spid="6" grpId="0" animBg="1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keanu-reeves-whoa.jpe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46300" y="1295400"/>
            <a:ext cx="4848225" cy="3609975"/>
          </a:xfrm>
          <a:prstGeom prst="rect">
            <a:avLst/>
          </a:prstGeom>
        </p:spPr>
      </p:pic>
      <p:sp>
        <p:nvSpPr>
          <p:cNvPr id="3" name="TextBox 2"/>
          <p:cNvSpPr txBox="1">
            <a:spLocks noChangeArrowheads="1"/>
          </p:cNvSpPr>
          <p:nvPr/>
        </p:nvSpPr>
        <p:spPr bwMode="auto">
          <a:xfrm>
            <a:off x="0" y="6629400"/>
            <a:ext cx="1265628" cy="24622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1pPr>
            <a:lvl2pPr marL="742950" indent="-28575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2pPr>
            <a:lvl3pPr marL="11430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3pPr>
            <a:lvl4pPr marL="16002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4pPr>
            <a:lvl5pPr marL="2057400" indent="-228600"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600" b="1">
                <a:solidFill>
                  <a:schemeClr val="tx1"/>
                </a:solidFill>
                <a:latin typeface="Arial" charset="0"/>
                <a:ea typeface="ＭＳ Ｐゴシック" charset="0"/>
              </a:defRPr>
            </a:lvl9pPr>
          </a:lstStyle>
          <a:p>
            <a:r>
              <a:rPr lang="en-US" sz="1000" b="0" dirty="0">
                <a:solidFill>
                  <a:srgbClr val="000000"/>
                </a:solidFill>
              </a:rPr>
              <a:t>Source: </a:t>
            </a:r>
            <a:r>
              <a:rPr lang="en-US" sz="1000" b="0" dirty="0" smtClean="0">
                <a:solidFill>
                  <a:srgbClr val="000000"/>
                </a:solidFill>
              </a:rPr>
              <a:t>The Matrix</a:t>
            </a:r>
            <a:endParaRPr lang="en-US" sz="1000" b="0" dirty="0">
              <a:solidFill>
                <a:srgbClr val="0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609600" y="5144869"/>
            <a:ext cx="80772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0" dirty="0" smtClean="0">
                <a:solidFill>
                  <a:srgbClr val="000000"/>
                </a:solidFill>
                <a:latin typeface="Gill Sans"/>
                <a:cs typeface="Gill Sans"/>
              </a:rPr>
              <a:t>Got it?</a:t>
            </a:r>
            <a:endParaRPr lang="en-US" sz="3600" b="0" dirty="0">
              <a:solidFill>
                <a:srgbClr val="000000"/>
              </a:solidFill>
              <a:latin typeface="Gill Sans"/>
              <a:cs typeface="Gill Sans"/>
            </a:endParaRPr>
          </a:p>
        </p:txBody>
      </p:sp>
    </p:spTree>
    <p:extLst>
      <p:ext uri="{BB962C8B-B14F-4D97-AF65-F5344CB8AC3E}">
        <p14:creationId xmlns:p14="http://schemas.microsoft.com/office/powerpoint/2010/main" val="22489889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RideShare</a:t>
            </a:r>
            <a:r>
              <a:rPr lang="en-US" dirty="0" smtClean="0"/>
              <a:t> Exercise</a:t>
            </a:r>
            <a:endParaRPr lang="en-US" dirty="0"/>
          </a:p>
        </p:txBody>
      </p:sp>
      <p:sp>
        <p:nvSpPr>
          <p:cNvPr id="460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a database to match drivers with passengers for ride sharing on long car trips:</a:t>
            </a:r>
          </a:p>
          <a:p>
            <a:pPr lvl="1"/>
            <a:r>
              <a:rPr lang="en-US" dirty="0" smtClean="0"/>
              <a:t>Drivers post available seats; they want to know about interested passengers</a:t>
            </a:r>
          </a:p>
          <a:p>
            <a:pPr lvl="1"/>
            <a:r>
              <a:rPr lang="en-US" dirty="0" smtClean="0"/>
              <a:t>Passengers come looking for rides: they want to know about available rides and can make reservations</a:t>
            </a:r>
          </a:p>
          <a:p>
            <a:pPr lvl="1"/>
            <a:r>
              <a:rPr lang="en-US" dirty="0" smtClean="0"/>
              <a:t>These things happen in no particular order</a:t>
            </a:r>
          </a:p>
          <a:p>
            <a:pPr lvl="1"/>
            <a:r>
              <a:rPr lang="en-US" dirty="0" smtClean="0"/>
              <a:t>To simplify, passengers don</a:t>
            </a:r>
            <a:r>
              <a:rPr lang="ja-JP" altLang="en-US" dirty="0" smtClean="0"/>
              <a:t>’</a:t>
            </a:r>
            <a:r>
              <a:rPr lang="en-US" dirty="0" smtClean="0"/>
              <a:t>t </a:t>
            </a:r>
            <a:r>
              <a:rPr lang="en-US" dirty="0"/>
              <a:t>get to post </a:t>
            </a:r>
            <a:r>
              <a:rPr lang="ja-JP" altLang="en-US" dirty="0"/>
              <a:t>“</a:t>
            </a:r>
            <a:r>
              <a:rPr lang="en-US" dirty="0"/>
              <a:t>rides wanted</a:t>
            </a:r>
            <a:r>
              <a:rPr lang="ja-JP" altLang="en-US" dirty="0"/>
              <a:t>”</a:t>
            </a:r>
            <a:r>
              <a:rPr lang="en-US" dirty="0"/>
              <a:t> </a:t>
            </a:r>
            <a:r>
              <a:rPr lang="en-US" dirty="0" smtClean="0"/>
              <a:t>ads </a:t>
            </a:r>
          </a:p>
          <a:p>
            <a:r>
              <a:rPr lang="en-US" dirty="0" smtClean="0"/>
              <a:t>Build a web application to accomplish the above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5701504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RideShare</a:t>
            </a:r>
            <a:r>
              <a:rPr lang="en-US" dirty="0" smtClean="0"/>
              <a:t> Exercise: Tasks</a:t>
            </a:r>
            <a:endParaRPr lang="en-US" dirty="0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Design the tables you will need</a:t>
            </a:r>
          </a:p>
          <a:p>
            <a:pPr lvl="1"/>
            <a:r>
              <a:rPr lang="en-US" dirty="0" smtClean="0"/>
              <a:t>First decide what information you need to keep track of</a:t>
            </a:r>
          </a:p>
          <a:p>
            <a:pPr lvl="1"/>
            <a:r>
              <a:rPr lang="en-US" dirty="0" smtClean="0"/>
              <a:t>Then design tables to capture this information</a:t>
            </a:r>
          </a:p>
          <a:p>
            <a:r>
              <a:rPr lang="en-US" dirty="0" smtClean="0"/>
              <a:t>Design SQL queries</a:t>
            </a:r>
          </a:p>
          <a:p>
            <a:pPr lvl="1"/>
            <a:r>
              <a:rPr lang="en-US" dirty="0" smtClean="0"/>
              <a:t>What happens when a passenger comes looking for a ride?</a:t>
            </a:r>
          </a:p>
          <a:p>
            <a:pPr lvl="1"/>
            <a:r>
              <a:rPr lang="en-US" dirty="0" smtClean="0"/>
              <a:t>What happens when a driver comes to find out who the passengers are?</a:t>
            </a:r>
          </a:p>
          <a:p>
            <a:r>
              <a:rPr lang="en-US" dirty="0" smtClean="0"/>
              <a:t>Role play!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20846603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Tables</a:t>
            </a:r>
            <a:endParaRPr lang="en-US" dirty="0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Ride: Ride ID, Driver ID, Origin, Destination, Date, Time, Available Seats</a:t>
            </a:r>
          </a:p>
          <a:p>
            <a:r>
              <a:rPr lang="en-US" dirty="0" smtClean="0"/>
              <a:t>Passenger: Passenger ID, Name, Address, Phone Number</a:t>
            </a:r>
          </a:p>
          <a:p>
            <a:r>
              <a:rPr lang="en-US" dirty="0" smtClean="0"/>
              <a:t>Driver: Driver ID, Name, Address, Phone Number</a:t>
            </a:r>
          </a:p>
          <a:p>
            <a:r>
              <a:rPr lang="en-US" dirty="0" smtClean="0"/>
              <a:t>Booking: Ride ID, Passenger ID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3495900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Queries</a:t>
            </a:r>
            <a:endParaRPr lang="en-US" dirty="0"/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Passenger searches for a ride:</a:t>
            </a:r>
          </a:p>
          <a:p>
            <a:pPr lvl="1"/>
            <a:r>
              <a:rPr lang="en-US" dirty="0" smtClean="0"/>
              <a:t>Join: Ride, Driver</a:t>
            </a:r>
          </a:p>
          <a:p>
            <a:pPr lvl="1"/>
            <a:r>
              <a:rPr lang="en-US" dirty="0"/>
              <a:t>Where: </a:t>
            </a:r>
            <a:r>
              <a:rPr lang="en-US" dirty="0" smtClean="0"/>
              <a:t>Origin and Destination match request, </a:t>
            </a:r>
            <a:r>
              <a:rPr lang="en-US" dirty="0"/>
              <a:t>Available Seats &gt; 0</a:t>
            </a:r>
          </a:p>
          <a:p>
            <a:pPr lvl="1"/>
            <a:r>
              <a:rPr lang="en-US" dirty="0" smtClean="0"/>
              <a:t>Select: Name, Phone Number</a:t>
            </a:r>
          </a:p>
          <a:p>
            <a:r>
              <a:rPr lang="en-US" dirty="0" smtClean="0"/>
              <a:t>Passenger “books” a ride:</a:t>
            </a:r>
          </a:p>
          <a:p>
            <a:pPr lvl="1"/>
            <a:r>
              <a:rPr lang="en-US" dirty="0" smtClean="0"/>
              <a:t>Assuming successful search above: decrease Available Seats by one</a:t>
            </a:r>
          </a:p>
          <a:p>
            <a:pPr lvl="1"/>
            <a:r>
              <a:rPr lang="en-US" dirty="0" smtClean="0"/>
              <a:t>Insert row into Booking table with Ride ID and Passenger ID</a:t>
            </a:r>
          </a:p>
          <a:p>
            <a:r>
              <a:rPr lang="en-US" dirty="0" smtClean="0"/>
              <a:t>Driver ready to go: Who are my passengers?</a:t>
            </a:r>
          </a:p>
          <a:p>
            <a:pPr lvl="1"/>
            <a:r>
              <a:rPr lang="en-US" dirty="0" smtClean="0"/>
              <a:t>Join: Ride, Passenger, Booking</a:t>
            </a:r>
          </a:p>
          <a:p>
            <a:pPr lvl="1"/>
            <a:r>
              <a:rPr lang="en-US" dirty="0" smtClean="0"/>
              <a:t>Where: (Driver) Name, Origin, and Date match</a:t>
            </a:r>
            <a:endParaRPr lang="en-US" dirty="0"/>
          </a:p>
          <a:p>
            <a:pPr lvl="1"/>
            <a:r>
              <a:rPr lang="en-US" dirty="0" smtClean="0"/>
              <a:t>Select</a:t>
            </a:r>
            <a:r>
              <a:rPr lang="en-US" dirty="0"/>
              <a:t>: </a:t>
            </a:r>
            <a:r>
              <a:rPr lang="en-US" dirty="0" smtClean="0"/>
              <a:t>(Passenger) Name</a:t>
            </a:r>
            <a:r>
              <a:rPr lang="en-US" dirty="0"/>
              <a:t>, Phone Number</a:t>
            </a:r>
          </a:p>
          <a:p>
            <a:pPr lvl="1"/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231435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Demo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We’re going to build the </a:t>
            </a:r>
            <a:r>
              <a:rPr lang="en-US" dirty="0" err="1" smtClean="0"/>
              <a:t>RideShare</a:t>
            </a:r>
            <a:r>
              <a:rPr lang="en-US" dirty="0" smtClean="0"/>
              <a:t> web app…</a:t>
            </a:r>
          </a:p>
          <a:p>
            <a:r>
              <a:rPr lang="en-US" dirty="0" smtClean="0"/>
              <a:t>Like, right now!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212128535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Slight Simplification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Ride table:</a:t>
            </a:r>
          </a:p>
          <a:p>
            <a:pPr lvl="1"/>
            <a:r>
              <a:rPr lang="en-US" dirty="0" err="1" smtClean="0"/>
              <a:t>RideId</a:t>
            </a:r>
            <a:endParaRPr lang="en-US" dirty="0" smtClean="0"/>
          </a:p>
          <a:p>
            <a:pPr lvl="1"/>
            <a:r>
              <a:rPr lang="en-US" dirty="0" smtClean="0"/>
              <a:t>Driver (name)</a:t>
            </a:r>
          </a:p>
          <a:p>
            <a:pPr lvl="1"/>
            <a:r>
              <a:rPr lang="en-US" dirty="0" smtClean="0"/>
              <a:t>Phone</a:t>
            </a:r>
          </a:p>
          <a:p>
            <a:pPr lvl="1"/>
            <a:r>
              <a:rPr lang="en-US" dirty="0" smtClean="0"/>
              <a:t>Origin</a:t>
            </a:r>
          </a:p>
          <a:p>
            <a:pPr lvl="1"/>
            <a:r>
              <a:rPr lang="en-US" dirty="0" smtClean="0"/>
              <a:t>Destination</a:t>
            </a:r>
          </a:p>
          <a:p>
            <a:pPr lvl="1"/>
            <a:r>
              <a:rPr lang="en-US" dirty="0" smtClean="0"/>
              <a:t>Date</a:t>
            </a:r>
          </a:p>
          <a:p>
            <a:pPr lvl="1"/>
            <a:r>
              <a:rPr lang="en-US" dirty="0" smtClean="0"/>
              <a:t>Seats</a:t>
            </a:r>
          </a:p>
          <a:p>
            <a:r>
              <a:rPr lang="en-US" dirty="0" smtClean="0"/>
              <a:t>Booking table:</a:t>
            </a:r>
          </a:p>
          <a:p>
            <a:pPr lvl="1"/>
            <a:r>
              <a:rPr lang="en-US" dirty="0" err="1" smtClean="0"/>
              <a:t>RideId</a:t>
            </a:r>
            <a:endParaRPr lang="en-US" dirty="0" smtClean="0"/>
          </a:p>
          <a:p>
            <a:pPr lvl="1"/>
            <a:r>
              <a:rPr lang="en-US" dirty="0" smtClean="0"/>
              <a:t>Passenger (name)</a:t>
            </a:r>
          </a:p>
          <a:p>
            <a:pPr lvl="1"/>
            <a:r>
              <a:rPr lang="en-US" dirty="0" smtClean="0"/>
              <a:t>Phone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682064877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More JavaScript!</a:t>
            </a:r>
          </a:p>
          <a:p>
            <a:r>
              <a:rPr lang="en-US" dirty="0" smtClean="0"/>
              <a:t>Ajax</a:t>
            </a:r>
          </a:p>
          <a:p>
            <a:r>
              <a:rPr lang="en-US" dirty="0" smtClean="0"/>
              <a:t>JSON</a:t>
            </a:r>
          </a:p>
          <a:p>
            <a:r>
              <a:rPr lang="en-US" dirty="0" smtClean="0"/>
              <a:t>More PHP!</a:t>
            </a:r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26179729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Synchronous vs. Asynchronous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Definitions</a:t>
            </a:r>
          </a:p>
          <a:p>
            <a:pPr lvl="1"/>
            <a:r>
              <a:rPr lang="en-US" dirty="0"/>
              <a:t>Synchronous: happening, existing, or arising at precisely the same </a:t>
            </a:r>
            <a:r>
              <a:rPr lang="en-US" dirty="0" smtClean="0"/>
              <a:t>time</a:t>
            </a:r>
          </a:p>
          <a:p>
            <a:pPr lvl="1"/>
            <a:r>
              <a:rPr lang="en-US" dirty="0" smtClean="0"/>
              <a:t>Asynchronous: not synchronous</a:t>
            </a:r>
          </a:p>
          <a:p>
            <a:r>
              <a:rPr lang="en-US" dirty="0" smtClean="0"/>
              <a:t>Communications</a:t>
            </a:r>
          </a:p>
          <a:p>
            <a:pPr lvl="1"/>
            <a:r>
              <a:rPr lang="en-US" dirty="0" smtClean="0"/>
              <a:t>Synchronous</a:t>
            </a:r>
          </a:p>
          <a:p>
            <a:pPr lvl="1"/>
            <a:r>
              <a:rPr lang="en-US" dirty="0" smtClean="0"/>
              <a:t>Asynchronous </a:t>
            </a:r>
          </a:p>
          <a:p>
            <a:r>
              <a:rPr lang="en-US" dirty="0" smtClean="0"/>
              <a:t>Programming</a:t>
            </a:r>
          </a:p>
          <a:p>
            <a:pPr lvl="1"/>
            <a:r>
              <a:rPr lang="en-US" dirty="0" smtClean="0"/>
              <a:t>Synchronous</a:t>
            </a:r>
          </a:p>
          <a:p>
            <a:pPr lvl="1"/>
            <a:r>
              <a:rPr lang="en-US" dirty="0" smtClean="0"/>
              <a:t>Asynchronous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7554061"/>
      </p:ext>
    </p:extLst>
  </p:cSld>
  <p:clrMapOvr>
    <a:masterClrMapping/>
  </p:clrMapOvr>
  <p:transition xmlns:p14="http://schemas.microsoft.com/office/powerpoint/2010/main"/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Default Design">
  <a:themeElements>
    <a:clrScheme name="My Theme Colors">
      <a:dk1>
        <a:srgbClr val="000000"/>
      </a:dk1>
      <a:lt1>
        <a:srgbClr val="FFFFFF"/>
      </a:lt1>
      <a:dk2>
        <a:srgbClr val="000000"/>
      </a:dk2>
      <a:lt2>
        <a:srgbClr val="FFFFFF"/>
      </a:lt2>
      <a:accent1>
        <a:srgbClr val="FFFF99"/>
      </a:accent1>
      <a:accent2>
        <a:srgbClr val="9999FF"/>
      </a:accent2>
      <a:accent3>
        <a:srgbClr val="CCFF99"/>
      </a:accent3>
      <a:accent4>
        <a:srgbClr val="FF99CC"/>
      </a:accent4>
      <a:accent5>
        <a:srgbClr val="99CCFF"/>
      </a:accent5>
      <a:accent6>
        <a:srgbClr val="FFCC99"/>
      </a:accent6>
      <a:hlink>
        <a:srgbClr val="FFFFFF"/>
      </a:hlink>
      <a:folHlink>
        <a:srgbClr val="B2B2B2"/>
      </a:folHlink>
    </a:clrScheme>
    <a:fontScheme name="Default Design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25252F"/>
        </a:dk1>
        <a:lt1>
          <a:srgbClr val="9999FF"/>
        </a:lt1>
        <a:dk2>
          <a:srgbClr val="000000"/>
        </a:dk2>
        <a:lt2>
          <a:srgbClr val="FFFFFF"/>
        </a:lt2>
        <a:accent1>
          <a:srgbClr val="3366FF"/>
        </a:accent1>
        <a:accent2>
          <a:srgbClr val="003399"/>
        </a:accent2>
        <a:accent3>
          <a:srgbClr val="AAAAAA"/>
        </a:accent3>
        <a:accent4>
          <a:srgbClr val="8282DA"/>
        </a:accent4>
        <a:accent5>
          <a:srgbClr val="ADB8FF"/>
        </a:accent5>
        <a:accent6>
          <a:srgbClr val="002D8A"/>
        </a:accent6>
        <a:hlink>
          <a:srgbClr val="0099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314183"/>
        </a:dk1>
        <a:lt1>
          <a:srgbClr val="FFFFFF"/>
        </a:lt1>
        <a:dk2>
          <a:srgbClr val="0B1E45"/>
        </a:dk2>
        <a:lt2>
          <a:srgbClr val="FFFFFF"/>
        </a:lt2>
        <a:accent1>
          <a:srgbClr val="6666FF"/>
        </a:accent1>
        <a:accent2>
          <a:srgbClr val="0066FF"/>
        </a:accent2>
        <a:accent3>
          <a:srgbClr val="AAABB0"/>
        </a:accent3>
        <a:accent4>
          <a:srgbClr val="DADADA"/>
        </a:accent4>
        <a:accent5>
          <a:srgbClr val="B8B8FF"/>
        </a:accent5>
        <a:accent6>
          <a:srgbClr val="005CE7"/>
        </a:accent6>
        <a:hlink>
          <a:srgbClr val="006699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194349"/>
        </a:dk1>
        <a:lt1>
          <a:srgbClr val="FFFFCC"/>
        </a:lt1>
        <a:dk2>
          <a:srgbClr val="006666"/>
        </a:dk2>
        <a:lt2>
          <a:srgbClr val="FFFFFF"/>
        </a:lt2>
        <a:accent1>
          <a:srgbClr val="99CC00"/>
        </a:accent1>
        <a:accent2>
          <a:srgbClr val="00B6B2"/>
        </a:accent2>
        <a:accent3>
          <a:srgbClr val="AAB8B8"/>
        </a:accent3>
        <a:accent4>
          <a:srgbClr val="DADAAE"/>
        </a:accent4>
        <a:accent5>
          <a:srgbClr val="CAE2AA"/>
        </a:accent5>
        <a:accent6>
          <a:srgbClr val="00A5A1"/>
        </a:accent6>
        <a:hlink>
          <a:srgbClr val="669900"/>
        </a:hlink>
        <a:folHlink>
          <a:srgbClr val="6666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194349"/>
        </a:dk1>
        <a:lt1>
          <a:srgbClr val="FFFFCC"/>
        </a:lt1>
        <a:dk2>
          <a:srgbClr val="0000FF"/>
        </a:dk2>
        <a:lt2>
          <a:srgbClr val="FFFFFF"/>
        </a:lt2>
        <a:accent1>
          <a:srgbClr val="0099FF"/>
        </a:accent1>
        <a:accent2>
          <a:srgbClr val="33CC33"/>
        </a:accent2>
        <a:accent3>
          <a:srgbClr val="AAAAFF"/>
        </a:accent3>
        <a:accent4>
          <a:srgbClr val="DADAAE"/>
        </a:accent4>
        <a:accent5>
          <a:srgbClr val="AACAFF"/>
        </a:accent5>
        <a:accent6>
          <a:srgbClr val="2DB92D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194349"/>
        </a:dk1>
        <a:lt1>
          <a:srgbClr val="FFFFCC"/>
        </a:lt1>
        <a:dk2>
          <a:srgbClr val="72A497"/>
        </a:dk2>
        <a:lt2>
          <a:srgbClr val="000000"/>
        </a:lt2>
        <a:accent1>
          <a:srgbClr val="805D32"/>
        </a:accent1>
        <a:accent2>
          <a:srgbClr val="7D2F3C"/>
        </a:accent2>
        <a:accent3>
          <a:srgbClr val="BCCFC9"/>
        </a:accent3>
        <a:accent4>
          <a:srgbClr val="DADAAE"/>
        </a:accent4>
        <a:accent5>
          <a:srgbClr val="C0B6AD"/>
        </a:accent5>
        <a:accent6>
          <a:srgbClr val="712A35"/>
        </a:accent6>
        <a:hlink>
          <a:srgbClr val="CC9900"/>
        </a:hlink>
        <a:folHlink>
          <a:srgbClr val="B2B2B2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1C1C1C"/>
        </a:dk1>
        <a:lt1>
          <a:srgbClr val="FFFFFF"/>
        </a:lt1>
        <a:dk2>
          <a:srgbClr val="710F0F"/>
        </a:dk2>
        <a:lt2>
          <a:srgbClr val="FFFFFF"/>
        </a:lt2>
        <a:accent1>
          <a:srgbClr val="FF9900"/>
        </a:accent1>
        <a:accent2>
          <a:srgbClr val="FF3300"/>
        </a:accent2>
        <a:accent3>
          <a:srgbClr val="BBAAAA"/>
        </a:accent3>
        <a:accent4>
          <a:srgbClr val="DADADA"/>
        </a:accent4>
        <a:accent5>
          <a:srgbClr val="FFCAAA"/>
        </a:accent5>
        <a:accent6>
          <a:srgbClr val="E72D00"/>
        </a:accent6>
        <a:hlink>
          <a:srgbClr val="666699"/>
        </a:hlink>
        <a:folHlink>
          <a:srgbClr val="996633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336666"/>
        </a:dk1>
        <a:lt1>
          <a:srgbClr val="FFFFFF"/>
        </a:lt1>
        <a:dk2>
          <a:srgbClr val="000000"/>
        </a:dk2>
        <a:lt2>
          <a:srgbClr val="666699"/>
        </a:lt2>
        <a:accent1>
          <a:srgbClr val="99CCCC"/>
        </a:accent1>
        <a:accent2>
          <a:srgbClr val="CCCCCC"/>
        </a:accent2>
        <a:accent3>
          <a:srgbClr val="FFFFFF"/>
        </a:accent3>
        <a:accent4>
          <a:srgbClr val="2A5656"/>
        </a:accent4>
        <a:accent5>
          <a:srgbClr val="CAE2E2"/>
        </a:accent5>
        <a:accent6>
          <a:srgbClr val="B9B9B9"/>
        </a:accent6>
        <a:hlink>
          <a:srgbClr val="006666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FF9900"/>
        </a:accent1>
        <a:accent2>
          <a:srgbClr val="FF0000"/>
        </a:accent2>
        <a:accent3>
          <a:srgbClr val="FFFFFF"/>
        </a:accent3>
        <a:accent4>
          <a:srgbClr val="000000"/>
        </a:accent4>
        <a:accent5>
          <a:srgbClr val="FFCAAA"/>
        </a:accent5>
        <a:accent6>
          <a:srgbClr val="E70000"/>
        </a:accent6>
        <a:hlink>
          <a:srgbClr val="336699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CC3300"/>
        </a:accent1>
        <a:accent2>
          <a:srgbClr val="CC9900"/>
        </a:accent2>
        <a:accent3>
          <a:srgbClr val="FFFFFF"/>
        </a:accent3>
        <a:accent4>
          <a:srgbClr val="000000"/>
        </a:accent4>
        <a:accent5>
          <a:srgbClr val="E2ADAA"/>
        </a:accent5>
        <a:accent6>
          <a:srgbClr val="B98A00"/>
        </a:accent6>
        <a:hlink>
          <a:srgbClr val="CC6600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000000"/>
        </a:dk1>
        <a:lt1>
          <a:srgbClr val="FFFFFF"/>
        </a:lt1>
        <a:dk2>
          <a:srgbClr val="000000"/>
        </a:dk2>
        <a:lt2>
          <a:srgbClr val="666699"/>
        </a:lt2>
        <a:accent1>
          <a:srgbClr val="666699"/>
        </a:accent1>
        <a:accent2>
          <a:srgbClr val="9999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8A8AE7"/>
        </a:accent6>
        <a:hlink>
          <a:srgbClr val="3366FF"/>
        </a:hlink>
        <a:folHlink>
          <a:srgbClr val="808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50391</TotalTime>
  <Words>542</Words>
  <Application>Microsoft Macintosh PowerPoint</Application>
  <PresentationFormat>On-screen Show (4:3)</PresentationFormat>
  <Paragraphs>102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Default Design</vt:lpstr>
      <vt:lpstr>PowerPoint Presentation</vt:lpstr>
      <vt:lpstr>RideShare Exercise</vt:lpstr>
      <vt:lpstr>RideShare Exercise: Tasks</vt:lpstr>
      <vt:lpstr>Tables</vt:lpstr>
      <vt:lpstr>Queries</vt:lpstr>
      <vt:lpstr>Demo</vt:lpstr>
      <vt:lpstr>Slight Simplification</vt:lpstr>
      <vt:lpstr>Today</vt:lpstr>
      <vt:lpstr>Synchronous vs. Asynchronous</vt:lpstr>
      <vt:lpstr>PowerPoint Presentation</vt:lpstr>
      <vt:lpstr>What’s Ajax?</vt:lpstr>
      <vt:lpstr>What’s at the URL?</vt:lpstr>
      <vt:lpstr>What’s at the URL?</vt:lpstr>
      <vt:lpstr>PowerPoint Presentation</vt:lpstr>
    </vt:vector>
  </TitlesOfParts>
  <Manager/>
  <Company>University of Maryland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subject/>
  <dc:creator>Jimmy Lin</dc:creator>
  <cp:keywords/>
  <dc:description/>
  <cp:lastModifiedBy>Jimmy Lin</cp:lastModifiedBy>
  <cp:revision>8304</cp:revision>
  <dcterms:created xsi:type="dcterms:W3CDTF">2012-09-06T21:39:14Z</dcterms:created>
  <dcterms:modified xsi:type="dcterms:W3CDTF">2013-10-24T21:49:51Z</dcterms:modified>
  <cp:category/>
</cp:coreProperties>
</file>