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16" r:id="rId2"/>
    <p:sldId id="668" r:id="rId3"/>
    <p:sldId id="696" r:id="rId4"/>
    <p:sldId id="730" r:id="rId5"/>
    <p:sldId id="697" r:id="rId6"/>
    <p:sldId id="691" r:id="rId7"/>
    <p:sldId id="699" r:id="rId8"/>
    <p:sldId id="700" r:id="rId9"/>
    <p:sldId id="703" r:id="rId10"/>
    <p:sldId id="701" r:id="rId11"/>
    <p:sldId id="698" r:id="rId12"/>
    <p:sldId id="704" r:id="rId13"/>
    <p:sldId id="705" r:id="rId14"/>
    <p:sldId id="706" r:id="rId15"/>
    <p:sldId id="707" r:id="rId16"/>
    <p:sldId id="708" r:id="rId17"/>
    <p:sldId id="692" r:id="rId18"/>
    <p:sldId id="694" r:id="rId19"/>
    <p:sldId id="693" r:id="rId20"/>
    <p:sldId id="709" r:id="rId21"/>
    <p:sldId id="710" r:id="rId22"/>
    <p:sldId id="711" r:id="rId23"/>
    <p:sldId id="712" r:id="rId24"/>
    <p:sldId id="713" r:id="rId25"/>
    <p:sldId id="715" r:id="rId26"/>
    <p:sldId id="714" r:id="rId27"/>
    <p:sldId id="716" r:id="rId28"/>
    <p:sldId id="717" r:id="rId29"/>
    <p:sldId id="718" r:id="rId30"/>
    <p:sldId id="719" r:id="rId31"/>
    <p:sldId id="720" r:id="rId32"/>
    <p:sldId id="669" r:id="rId33"/>
    <p:sldId id="688" r:id="rId34"/>
    <p:sldId id="687" r:id="rId35"/>
    <p:sldId id="689" r:id="rId36"/>
    <p:sldId id="723" r:id="rId37"/>
    <p:sldId id="724" r:id="rId38"/>
    <p:sldId id="725" r:id="rId39"/>
    <p:sldId id="727" r:id="rId40"/>
    <p:sldId id="728" r:id="rId41"/>
    <p:sldId id="726" r:id="rId42"/>
    <p:sldId id="729" r:id="rId43"/>
    <p:sldId id="721" r:id="rId44"/>
    <p:sldId id="731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8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2/08/05/sports/olympics/the-100-meter-dash-one-race-every-medalist-ever.html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</a:t>
            </a: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November 1, </a:t>
            </a: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9: Visualization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494046"/>
            <a:ext cx="683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Material borrowed from slides by Ben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Shneiderman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for his visualization course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</a:rPr>
              <a:t>Compare: </a:t>
            </a:r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  <a:hlinkClick r:id="rId2"/>
              </a:rPr>
              <a:t>New York Times interactive visualization</a:t>
            </a:r>
            <a:endParaRPr lang="en-US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track-fie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9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junkcharts.typepad.com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junk_charts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/music/</a:t>
            </a:r>
            <a:endParaRPr lang="en-US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68939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What makes a good line graph?</a:t>
            </a:r>
            <a:endParaRPr lang="en-US" dirty="0"/>
          </a:p>
        </p:txBody>
      </p:sp>
      <p:pic>
        <p:nvPicPr>
          <p:cNvPr id="4" name="Picture 3" descr="good_line_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257800" cy="405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nces.ed.gov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nceskids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/help/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user_guide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/graph/images/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line.jpg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0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time-series data “stacked” on top of each other</a:t>
            </a:r>
          </a:p>
          <a:p>
            <a:pPr lvl="1"/>
            <a:r>
              <a:rPr lang="en-US" dirty="0" smtClean="0"/>
              <a:t>Useful for showing aggregates</a:t>
            </a:r>
          </a:p>
          <a:p>
            <a:r>
              <a:rPr lang="en-US" dirty="0" smtClean="0"/>
              <a:t>Sometimes called “stream graphs”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05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_WorldCup2010_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9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n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3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www.babynamewizard.com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/voyager#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899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" y="1"/>
            <a:ext cx="9144640" cy="687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642733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mall-multi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3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38062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small graphs arranged in a grid</a:t>
            </a:r>
          </a:p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-id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0"/>
            <a:ext cx="6477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informationdesignmdippold.files.wordpress.com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/2011/06/good-id-1.jpg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4107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Lines</a:t>
            </a:r>
            <a:endParaRPr lang="en-US" dirty="0"/>
          </a:p>
        </p:txBody>
      </p:sp>
      <p:pic>
        <p:nvPicPr>
          <p:cNvPr id="4" name="Content Placeholder 3" descr="sparkl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3267"/>
          <a:stretch>
            <a:fillRect/>
          </a:stretch>
        </p:blipFill>
        <p:spPr>
          <a:xfrm>
            <a:off x="990600" y="1497914"/>
            <a:ext cx="7239000" cy="4369486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http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www.plainlanguage.com.au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sparklines.png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3845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visualizations?</a:t>
            </a:r>
          </a:p>
          <a:p>
            <a:pPr lvl="1"/>
            <a:r>
              <a:rPr lang="en-US" dirty="0" smtClean="0"/>
              <a:t>Human perceptual skills are remarkable</a:t>
            </a:r>
          </a:p>
          <a:p>
            <a:pPr lvl="1"/>
            <a:r>
              <a:rPr lang="en-US" dirty="0" smtClean="0"/>
              <a:t>Human image storage storage is fast and vast</a:t>
            </a:r>
            <a:endParaRPr lang="en-US" dirty="0" smtClean="0"/>
          </a:p>
          <a:p>
            <a:r>
              <a:rPr lang="en-US" dirty="0" smtClean="0"/>
              <a:t>What are visualizations for?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good visualization tells a story</a:t>
            </a:r>
          </a:p>
          <a:p>
            <a:pPr lvl="1"/>
            <a:r>
              <a:rPr lang="en-US" dirty="0" smtClean="0"/>
              <a:t>A great visualization delivers insight</a:t>
            </a:r>
          </a:p>
          <a:p>
            <a:r>
              <a:rPr lang="en-US" dirty="0" smtClean="0"/>
              <a:t>Science as well as an art…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70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Following examples from d3.js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6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906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 availability of other ways to encode data at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9 at 10.3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6377" cy="617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www.gapminder.org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4132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Different ways for labeling</a:t>
            </a:r>
          </a:p>
        </p:txBody>
      </p:sp>
      <p:pic>
        <p:nvPicPr>
          <p:cNvPr id="6" name="Picture 5" descr="p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581400" cy="3581400"/>
          </a:xfrm>
          <a:prstGeom prst="rect">
            <a:avLst/>
          </a:prstGeom>
        </p:spPr>
      </p:pic>
      <p:pic>
        <p:nvPicPr>
          <p:cNvPr id="7" name="Picture 6" descr="00000051_PieCh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529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Chart Junk</a:t>
            </a:r>
            <a:endParaRPr lang="en-US" dirty="0"/>
          </a:p>
        </p:txBody>
      </p:sp>
      <p:pic>
        <p:nvPicPr>
          <p:cNvPr id="4" name="Picture 3" descr="pie-chart-ba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867400" cy="3651672"/>
          </a:xfrm>
          <a:prstGeom prst="rect">
            <a:avLst/>
          </a:prstGeom>
        </p:spPr>
      </p:pic>
      <p:pic>
        <p:nvPicPr>
          <p:cNvPr id="5" name="Picture 4" descr="pie-chart-ba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5957"/>
            <a:ext cx="4556991" cy="2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Sunburst Trees</a:t>
            </a:r>
            <a:endParaRPr lang="en-US" dirty="0"/>
          </a:p>
        </p:txBody>
      </p:sp>
      <p:pic>
        <p:nvPicPr>
          <p:cNvPr id="4" name="Picture 3" descr="sunbur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573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21312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</a:p>
          <a:p>
            <a:pPr lvl="1"/>
            <a:r>
              <a:rPr lang="en-US" dirty="0" smtClean="0"/>
              <a:t>Categorical data</a:t>
            </a:r>
          </a:p>
          <a:p>
            <a:pPr lvl="1"/>
            <a:r>
              <a:rPr lang="en-US" dirty="0" smtClean="0"/>
              <a:t>Ordinal data</a:t>
            </a:r>
          </a:p>
          <a:p>
            <a:pPr lvl="1"/>
            <a:r>
              <a:rPr lang="en-US" dirty="0" smtClean="0"/>
              <a:t>Continuous data</a:t>
            </a:r>
          </a:p>
          <a:p>
            <a:r>
              <a:rPr lang="en-US" dirty="0" smtClean="0"/>
              <a:t>Ways of representing data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Angles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 Diagrams</a:t>
            </a:r>
            <a:endParaRPr lang="en-US" dirty="0"/>
          </a:p>
        </p:txBody>
      </p:sp>
      <p:pic>
        <p:nvPicPr>
          <p:cNvPr id="4" name="Picture 3" descr="ic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128000" cy="41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50198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Hierarchies</a:t>
            </a:r>
            <a:endParaRPr lang="en-US" dirty="0"/>
          </a:p>
        </p:txBody>
      </p:sp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9872" y="2193528"/>
            <a:ext cx="6375400" cy="2191544"/>
          </a:xfrm>
          <a:prstGeom prst="rect">
            <a:avLst/>
          </a:prstGeom>
        </p:spPr>
      </p:pic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428509" cy="2209800"/>
          </a:xfrm>
          <a:prstGeom prst="rect">
            <a:avLst/>
          </a:prstGeom>
        </p:spPr>
      </p:pic>
      <p:pic>
        <p:nvPicPr>
          <p:cNvPr id="6" name="Picture 5" descr="cluster-rad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81300"/>
            <a:ext cx="3886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4279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representing hierarchical relationships</a:t>
            </a:r>
          </a:p>
          <a:p>
            <a:r>
              <a:rPr lang="en-US" dirty="0" smtClean="0"/>
              <a:t>Two mechanisms for coding information:</a:t>
            </a:r>
          </a:p>
          <a:p>
            <a:pPr lvl="1"/>
            <a:r>
              <a:rPr lang="en-US" dirty="0" smtClean="0"/>
              <a:t>Size and Color</a:t>
            </a:r>
          </a:p>
          <a:p>
            <a:pPr lvl="1"/>
            <a:r>
              <a:rPr lang="en-US" dirty="0" smtClean="0"/>
              <a:t>Physical location of boxes not usually meaningful</a:t>
            </a:r>
          </a:p>
          <a:p>
            <a:r>
              <a:rPr lang="en-US" dirty="0" smtClean="0"/>
              <a:t>Requires learning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6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842" t="27029" r="24628" b="19901"/>
          <a:stretch>
            <a:fillRect/>
          </a:stretch>
        </p:blipFill>
        <p:spPr bwMode="auto">
          <a:xfrm>
            <a:off x="612648" y="274320"/>
            <a:ext cx="8001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www.smartmoney.com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/map-of-the-market/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108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6888" r="22119" b="20758"/>
          <a:stretch>
            <a:fillRect/>
          </a:stretch>
        </p:blipFill>
        <p:spPr bwMode="auto">
          <a:xfrm>
            <a:off x="609600" y="274320"/>
            <a:ext cx="794385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mixed, February 8,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2008: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9900"/>
                </a:solidFill>
                <a:latin typeface="Gill Sans"/>
                <a:cs typeface="Gill Sans"/>
              </a:rPr>
              <a:t>Energy </a:t>
            </a:r>
            <a:r>
              <a:rPr lang="en-US" sz="2400" b="0" dirty="0">
                <a:solidFill>
                  <a:srgbClr val="009900"/>
                </a:solidFill>
                <a:latin typeface="Gill Sans"/>
                <a:cs typeface="Gill Sans"/>
              </a:rPr>
              <a:t>&amp; Technology up</a:t>
            </a:r>
            <a:r>
              <a:rPr lang="en-US" sz="2400" b="0" dirty="0">
                <a:latin typeface="Gill Sans"/>
                <a:cs typeface="Gill Sans"/>
              </a:rPr>
              <a:t>,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Financial &amp; Health Care down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23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754" t="23914" r="4774" b="7608"/>
          <a:stretch>
            <a:fillRect/>
          </a:stretch>
        </p:blipFill>
        <p:spPr bwMode="auto">
          <a:xfrm>
            <a:off x="612648" y="274320"/>
            <a:ext cx="81534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rises 319 points, November 13, 2007: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Five exceptions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861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represented in a matrix</a:t>
            </a:r>
          </a:p>
          <a:p>
            <a:r>
              <a:rPr lang="en-US" dirty="0" smtClean="0"/>
              <a:t>Matrix values are code 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tools_google_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1373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"/>
                <a:cs typeface="Gill Sans"/>
              </a:rPr>
              <a:t>http://</a:t>
            </a:r>
            <a:r>
              <a:rPr lang="en-US" b="0" dirty="0" err="1">
                <a:latin typeface="Gill Sans"/>
                <a:cs typeface="Gill Sans"/>
              </a:rPr>
              <a:t>eyetools.com</a:t>
            </a:r>
            <a:r>
              <a:rPr lang="en-US" b="0" dirty="0">
                <a:latin typeface="Gill Sans"/>
                <a:cs typeface="Gill Sans"/>
              </a:rPr>
              <a:t>/images/blog/2/</a:t>
            </a:r>
            <a:r>
              <a:rPr lang="en-US" b="0" dirty="0" err="1">
                <a:latin typeface="Gill Sans"/>
                <a:cs typeface="Gill Sans"/>
              </a:rPr>
              <a:t>google</a:t>
            </a:r>
            <a:r>
              <a:rPr lang="en-US" b="0" dirty="0">
                <a:latin typeface="Gill Sans"/>
                <a:cs typeface="Gill Sans"/>
              </a:rPr>
              <a:t>/</a:t>
            </a:r>
            <a:r>
              <a:rPr lang="en-US" b="0" dirty="0" err="1">
                <a:latin typeface="Gill Sans"/>
                <a:cs typeface="Gill Sans"/>
              </a:rPr>
              <a:t>eyetools_google_search.jpg</a:t>
            </a:r>
            <a:endParaRPr lang="en-US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26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eeping_gr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4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Choropleth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6" name="Picture 5" descr="chorople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70595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399662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ion04_vs_crime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4" y="381000"/>
            <a:ext cx="7296696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www.geog.ucsb.edu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/~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jeff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gis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choropleth_maps.html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49893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mart-growth-microma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008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www.excelcharts.com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/blog/animation-small-multiples-growth-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walmart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-excel-edition/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5728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 vs.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networks: social networks, interaction networks, biological networks, computer networks, etc.</a:t>
            </a:r>
          </a:p>
          <a:p>
            <a:r>
              <a:rPr lang="en-US" dirty="0" smtClean="0"/>
              <a:t>Standard algorithm uses force-directed layout</a:t>
            </a:r>
            <a:endParaRPr lang="en-US" dirty="0"/>
          </a:p>
        </p:txBody>
      </p:sp>
      <p:pic>
        <p:nvPicPr>
          <p:cNvPr id="7" name="Picture 6" descr="force-directed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482593"/>
            <a:ext cx="4800600" cy="43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visualizations allow users to “explore” the data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Zoom and filter</a:t>
            </a:r>
          </a:p>
          <a:p>
            <a:pPr lvl="1"/>
            <a:r>
              <a:rPr lang="en-US" dirty="0" smtClean="0"/>
              <a:t>Details-on-demand</a:t>
            </a:r>
          </a:p>
          <a:p>
            <a:r>
              <a:rPr lang="en-US" dirty="0" smtClean="0"/>
              <a:t>Brushing </a:t>
            </a:r>
            <a:r>
              <a:rPr lang="en-US" dirty="0"/>
              <a:t>and </a:t>
            </a:r>
            <a:r>
              <a:rPr lang="en-US" dirty="0" smtClean="0"/>
              <a:t>linking is a powerful technique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Porn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visualizations vs. info porn</a:t>
            </a:r>
          </a:p>
          <a:p>
            <a:r>
              <a:rPr lang="en-US" dirty="0" smtClean="0"/>
              <a:t>Beware of </a:t>
            </a:r>
            <a:r>
              <a:rPr lang="en-US" dirty="0" err="1" smtClean="0"/>
              <a:t>infographics</a:t>
            </a:r>
            <a:r>
              <a:rPr lang="en-US" dirty="0" smtClean="0"/>
              <a:t> and chart junk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2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_junk_effectiv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infosthetics.com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/archives/</a:t>
            </a:r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chart_junk_effective.jpg</a:t>
            </a:r>
            <a:endParaRPr lang="en-US" b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0963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note-chartjun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435100"/>
            <a:ext cx="51689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thedoublethink.com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-content/uploads/2009/07/keynote-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chartjunk.jpg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9144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www.captech.org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vcp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mathmania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/February/images/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GasGraph.jpg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Gas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51341</TotalTime>
  <Words>600</Words>
  <Application>Microsoft Macintosh PowerPoint</Application>
  <PresentationFormat>On-screen Show (4:3)</PresentationFormat>
  <Paragraphs>98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Visualization</vt:lpstr>
      <vt:lpstr>Raw Ingredients</vt:lpstr>
      <vt:lpstr>PowerPoint Presentation</vt:lpstr>
      <vt:lpstr>Static vs. Interactive</vt:lpstr>
      <vt:lpstr>Info Porn</vt:lpstr>
      <vt:lpstr>PowerPoint Presentation</vt:lpstr>
      <vt:lpstr>PowerPoint Presentation</vt:lpstr>
      <vt:lpstr>PowerPoint Presentation</vt:lpstr>
      <vt:lpstr>PowerPoint Presentation</vt:lpstr>
      <vt:lpstr>Line Graphs (+ Variants)</vt:lpstr>
      <vt:lpstr>Stacked Graphs</vt:lpstr>
      <vt:lpstr>PowerPoint Presentation</vt:lpstr>
      <vt:lpstr>PowerPoint Presentation</vt:lpstr>
      <vt:lpstr>PowerPoint Presentation</vt:lpstr>
      <vt:lpstr>PowerPoint Presentation</vt:lpstr>
      <vt:lpstr>Small Multiples</vt:lpstr>
      <vt:lpstr>PowerPoint Presentation</vt:lpstr>
      <vt:lpstr>Spark Lines</vt:lpstr>
      <vt:lpstr>Bar Graphs (+ Variants)</vt:lpstr>
      <vt:lpstr>PowerPoint Presentation</vt:lpstr>
      <vt:lpstr>PowerPoint Presentation</vt:lpstr>
      <vt:lpstr>PowerPoint Presentation</vt:lpstr>
      <vt:lpstr>PowerPoint Presentation</vt:lpstr>
      <vt:lpstr>Scatterplots</vt:lpstr>
      <vt:lpstr>PowerPoint Presentation</vt:lpstr>
      <vt:lpstr>Pie Charts (+ Variants)</vt:lpstr>
      <vt:lpstr>More Chart Junk</vt:lpstr>
      <vt:lpstr>Sunburst Trees</vt:lpstr>
      <vt:lpstr>Icicle Diagrams</vt:lpstr>
      <vt:lpstr>Visualizing Hierarchies</vt:lpstr>
      <vt:lpstr>TreeMaps</vt:lpstr>
      <vt:lpstr>PowerPoint Presentation</vt:lpstr>
      <vt:lpstr>PowerPoint Presentation</vt:lpstr>
      <vt:lpstr>PowerPoint Presentation</vt:lpstr>
      <vt:lpstr>Heatmaps</vt:lpstr>
      <vt:lpstr>PowerPoint Presentation</vt:lpstr>
      <vt:lpstr>PowerPoint Presentation</vt:lpstr>
      <vt:lpstr>Choropleth Maps</vt:lpstr>
      <vt:lpstr>PowerPoint Presentation</vt:lpstr>
      <vt:lpstr>PowerPoint Presentation</vt:lpstr>
      <vt:lpstr>Small Multiples vs. Animations</vt:lpstr>
      <vt:lpstr>Visualizing Networks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8490</cp:revision>
  <dcterms:created xsi:type="dcterms:W3CDTF">2012-09-06T21:39:14Z</dcterms:created>
  <dcterms:modified xsi:type="dcterms:W3CDTF">2012-10-29T16:56:06Z</dcterms:modified>
  <cp:category/>
</cp:coreProperties>
</file>