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gif" ContentType="image/gif"/>
  <Default Extension="xls" ContentType="application/vnd.ms-excel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embeddings/oleObject10.bin" ContentType="application/vnd.openxmlformats-officedocument.oleObject"/>
  <Override PartName="/ppt/embeddings/oleObject11.bin" ContentType="application/vnd.openxmlformats-officedocument.oleObject"/>
  <Override PartName="/ppt/notesSlides/notesSlide2.xml" ContentType="application/vnd.openxmlformats-officedocument.presentationml.notesSlide+xml"/>
  <Override PartName="/ppt/embeddings/oleObject12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6"/>
  </p:notesMasterIdLst>
  <p:handoutMasterIdLst>
    <p:handoutMasterId r:id="rId47"/>
  </p:handoutMasterIdLst>
  <p:sldIdLst>
    <p:sldId id="616" r:id="rId2"/>
    <p:sldId id="638" r:id="rId3"/>
    <p:sldId id="646" r:id="rId4"/>
    <p:sldId id="639" r:id="rId5"/>
    <p:sldId id="640" r:id="rId6"/>
    <p:sldId id="641" r:id="rId7"/>
    <p:sldId id="642" r:id="rId8"/>
    <p:sldId id="643" r:id="rId9"/>
    <p:sldId id="645" r:id="rId10"/>
    <p:sldId id="617" r:id="rId11"/>
    <p:sldId id="618" r:id="rId12"/>
    <p:sldId id="619" r:id="rId13"/>
    <p:sldId id="620" r:id="rId14"/>
    <p:sldId id="621" r:id="rId15"/>
    <p:sldId id="622" r:id="rId16"/>
    <p:sldId id="623" r:id="rId17"/>
    <p:sldId id="624" r:id="rId18"/>
    <p:sldId id="625" r:id="rId19"/>
    <p:sldId id="627" r:id="rId20"/>
    <p:sldId id="628" r:id="rId21"/>
    <p:sldId id="637" r:id="rId22"/>
    <p:sldId id="629" r:id="rId23"/>
    <p:sldId id="630" r:id="rId24"/>
    <p:sldId id="631" r:id="rId25"/>
    <p:sldId id="632" r:id="rId26"/>
    <p:sldId id="634" r:id="rId27"/>
    <p:sldId id="635" r:id="rId28"/>
    <p:sldId id="633" r:id="rId29"/>
    <p:sldId id="636" r:id="rId30"/>
    <p:sldId id="647" r:id="rId31"/>
    <p:sldId id="648" r:id="rId32"/>
    <p:sldId id="649" r:id="rId33"/>
    <p:sldId id="650" r:id="rId34"/>
    <p:sldId id="651" r:id="rId35"/>
    <p:sldId id="653" r:id="rId36"/>
    <p:sldId id="654" r:id="rId37"/>
    <p:sldId id="655" r:id="rId38"/>
    <p:sldId id="656" r:id="rId39"/>
    <p:sldId id="657" r:id="rId40"/>
    <p:sldId id="658" r:id="rId41"/>
    <p:sldId id="659" r:id="rId42"/>
    <p:sldId id="660" r:id="rId43"/>
    <p:sldId id="661" r:id="rId44"/>
    <p:sldId id="663" r:id="rId45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1pPr>
    <a:lvl2pPr marL="45713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2pPr>
    <a:lvl3pPr marL="914259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3pPr>
    <a:lvl4pPr marL="137139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4pPr>
    <a:lvl5pPr marL="1828519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5pPr>
    <a:lvl6pPr marL="2285649" algn="l" defTabSz="914259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6pPr>
    <a:lvl7pPr marL="2742780" algn="l" defTabSz="914259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7pPr>
    <a:lvl8pPr marL="3199908" algn="l" defTabSz="914259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8pPr>
    <a:lvl9pPr marL="3657039" algn="l" defTabSz="914259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FFCC99"/>
    <a:srgbClr val="CCFF99"/>
    <a:srgbClr val="CC99FF"/>
    <a:srgbClr val="000066"/>
    <a:srgbClr val="996600"/>
    <a:srgbClr val="4D6997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05" autoAdjust="0"/>
    <p:restoredTop sz="75202" autoAdjust="0"/>
  </p:normalViewPr>
  <p:slideViewPr>
    <p:cSldViewPr>
      <p:cViewPr>
        <p:scale>
          <a:sx n="100" d="100"/>
          <a:sy n="100" d="100"/>
        </p:scale>
        <p:origin x="-1016" y="-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782" y="-78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notesMaster" Target="notesMasters/notesMaster1.xml"/><Relationship Id="rId47" Type="http://schemas.openxmlformats.org/officeDocument/2006/relationships/handoutMaster" Target="handoutMasters/handoutMaster1.xml"/><Relationship Id="rId48" Type="http://schemas.openxmlformats.org/officeDocument/2006/relationships/printerSettings" Target="printerSettings/printerSettings1.bin"/><Relationship Id="rId49" Type="http://schemas.openxmlformats.org/officeDocument/2006/relationships/presProps" Target="presProp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50" Type="http://schemas.openxmlformats.org/officeDocument/2006/relationships/viewProps" Target="viewProps.xml"/><Relationship Id="rId51" Type="http://schemas.openxmlformats.org/officeDocument/2006/relationships/theme" Target="theme/theme1.xml"/><Relationship Id="rId5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4" Type="http://schemas.openxmlformats.org/officeDocument/2006/relationships/image" Target="../media/image19.emf"/><Relationship Id="rId1" Type="http://schemas.openxmlformats.org/officeDocument/2006/relationships/image" Target="../media/image16.emf"/><Relationship Id="rId2" Type="http://schemas.openxmlformats.org/officeDocument/2006/relationships/image" Target="../media/image17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4" Type="http://schemas.openxmlformats.org/officeDocument/2006/relationships/image" Target="../media/image19.emf"/><Relationship Id="rId1" Type="http://schemas.openxmlformats.org/officeDocument/2006/relationships/image" Target="../media/image16.emf"/><Relationship Id="rId2" Type="http://schemas.openxmlformats.org/officeDocument/2006/relationships/image" Target="../media/image17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emf"/><Relationship Id="rId2" Type="http://schemas.openxmlformats.org/officeDocument/2006/relationships/image" Target="../media/image23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emf"/><Relationship Id="rId2" Type="http://schemas.openxmlformats.org/officeDocument/2006/relationships/image" Target="../media/image25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emf"/><Relationship Id="rId2" Type="http://schemas.openxmlformats.org/officeDocument/2006/relationships/image" Target="../media/image27.emf"/><Relationship Id="rId3" Type="http://schemas.openxmlformats.org/officeDocument/2006/relationships/image" Target="../media/image16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t" anchorCtr="0" compatLnSpc="1">
            <a:prstTxWarp prst="textNoShape">
              <a:avLst/>
            </a:prstTxWarp>
          </a:bodyPr>
          <a:lstStyle>
            <a:lvl1pPr defTabSz="96445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6551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t" anchorCtr="0" compatLnSpc="1">
            <a:prstTxWarp prst="textNoShape">
              <a:avLst/>
            </a:prstTxWarp>
          </a:bodyPr>
          <a:lstStyle>
            <a:lvl1pPr algn="r" defTabSz="96445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6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b" anchorCtr="0" compatLnSpc="1">
            <a:prstTxWarp prst="textNoShape">
              <a:avLst/>
            </a:prstTxWarp>
          </a:bodyPr>
          <a:lstStyle>
            <a:lvl1pPr defTabSz="96445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6551" y="9121776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b" anchorCtr="0" compatLnSpc="1">
            <a:prstTxWarp prst="textNoShape">
              <a:avLst/>
            </a:prstTxWarp>
          </a:bodyPr>
          <a:lstStyle>
            <a:lvl1pPr algn="r" defTabSz="964451"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D098A0DF-783C-49D9-9260-6806A799FD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3935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t" anchorCtr="0" compatLnSpc="1">
            <a:prstTxWarp prst="textNoShape">
              <a:avLst/>
            </a:prstTxWarp>
          </a:bodyPr>
          <a:lstStyle>
            <a:lvl1pPr defTabSz="964451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4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t" anchorCtr="0" compatLnSpc="1">
            <a:prstTxWarp prst="textNoShape">
              <a:avLst/>
            </a:prstTxWarp>
          </a:bodyPr>
          <a:lstStyle>
            <a:lvl1pPr algn="r" defTabSz="964451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8888" y="720725"/>
            <a:ext cx="4797425" cy="3598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59301"/>
            <a:ext cx="5853113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9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b" anchorCtr="0" compatLnSpc="1">
            <a:prstTxWarp prst="textNoShape">
              <a:avLst/>
            </a:prstTxWarp>
          </a:bodyPr>
          <a:lstStyle>
            <a:lvl1pPr defTabSz="964451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4" y="9120189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b" anchorCtr="0" compatLnSpc="1">
            <a:prstTxWarp prst="textNoShape">
              <a:avLst/>
            </a:prstTxWarp>
          </a:bodyPr>
          <a:lstStyle>
            <a:lvl1pPr algn="r" defTabSz="964451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A0D86A14-AC1F-4C9A-8DDE-CE6B11F311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970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13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259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39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519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5649" algn="l" defTabSz="9142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780" algn="l" defTabSz="9142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908" algn="l" defTabSz="9142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039" algn="l" defTabSz="9142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BB0995E9-B151-9E43-9BF6-12288AFED418}" type="slidenum">
              <a:rPr lang="en-US" sz="1200" b="0"/>
              <a:pPr/>
              <a:t>8</a:t>
            </a:fld>
            <a:endParaRPr lang="en-US" sz="1200" b="0"/>
          </a:p>
        </p:txBody>
      </p:sp>
      <p:sp>
        <p:nvSpPr>
          <p:cNvPr id="49155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266825" y="728663"/>
            <a:ext cx="4778375" cy="3584575"/>
          </a:xfrm>
          <a:ln w="12700" cap="flat">
            <a:solidFill>
              <a:schemeClr val="tx1"/>
            </a:solidFill>
          </a:ln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6313" y="4559300"/>
            <a:ext cx="5362575" cy="43195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7308" tIns="48655" rIns="97308" bIns="48655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2ADCC5D1-AC55-D840-9D40-C7290ABF9FCF}" type="slidenum">
              <a:rPr lang="en-US" sz="1200" b="0"/>
              <a:pPr/>
              <a:t>42</a:t>
            </a:fld>
            <a:endParaRPr lang="en-US" sz="1200" b="0"/>
          </a:p>
        </p:txBody>
      </p:sp>
      <p:sp>
        <p:nvSpPr>
          <p:cNvPr id="50179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1" y="1371600"/>
            <a:ext cx="6477000" cy="1752600"/>
          </a:xfrm>
        </p:spPr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1" y="3733800"/>
            <a:ext cx="6477000" cy="19812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defRPr sz="18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2895600"/>
            <a:ext cx="9144000" cy="1028700"/>
          </a:xfrm>
        </p:spPr>
        <p:txBody>
          <a:bodyPr/>
          <a:lstStyle>
            <a:lvl1pPr algn="ctr">
              <a:defRPr sz="4000" b="1">
                <a:latin typeface="Gill Sans"/>
                <a:cs typeface="Gill San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114300"/>
            <a:ext cx="86868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45713" rIns="91425" bIns="4571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066800"/>
            <a:ext cx="84582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45713" rIns="91425" bIns="457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8" r:id="rId3"/>
    <p:sldLayoutId id="2147483656" r:id="rId4"/>
    <p:sldLayoutId id="2147483653" r:id="rId5"/>
    <p:sldLayoutId id="2147483654" r:id="rId6"/>
    <p:sldLayoutId id="2147483657" r:id="rId7"/>
  </p:sldLayoutIdLst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baseline="0">
          <a:solidFill>
            <a:schemeClr val="bg1"/>
          </a:solidFill>
          <a:latin typeface="Gill Sans"/>
          <a:ea typeface="+mj-ea"/>
          <a:cs typeface="Gill San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lack" pitchFamily="34" charset="0"/>
        </a:defRPr>
      </a:lvl5pPr>
      <a:lvl6pPr marL="457130" algn="l" rtl="0" fontAlgn="base">
        <a:spcBef>
          <a:spcPct val="0"/>
        </a:spcBef>
        <a:spcAft>
          <a:spcPct val="0"/>
        </a:spcAft>
        <a:defRPr sz="3200">
          <a:solidFill>
            <a:srgbClr val="663300"/>
          </a:solidFill>
          <a:latin typeface="Arial Black" pitchFamily="34" charset="0"/>
        </a:defRPr>
      </a:lvl6pPr>
      <a:lvl7pPr marL="914259" algn="l" rtl="0" fontAlgn="base">
        <a:spcBef>
          <a:spcPct val="0"/>
        </a:spcBef>
        <a:spcAft>
          <a:spcPct val="0"/>
        </a:spcAft>
        <a:defRPr sz="3200">
          <a:solidFill>
            <a:srgbClr val="663300"/>
          </a:solidFill>
          <a:latin typeface="Arial Black" pitchFamily="34" charset="0"/>
        </a:defRPr>
      </a:lvl7pPr>
      <a:lvl8pPr marL="1371390" algn="l" rtl="0" fontAlgn="base">
        <a:spcBef>
          <a:spcPct val="0"/>
        </a:spcBef>
        <a:spcAft>
          <a:spcPct val="0"/>
        </a:spcAft>
        <a:defRPr sz="3200">
          <a:solidFill>
            <a:srgbClr val="663300"/>
          </a:solidFill>
          <a:latin typeface="Arial Black" pitchFamily="34" charset="0"/>
        </a:defRPr>
      </a:lvl8pPr>
      <a:lvl9pPr marL="1828519" algn="l" rtl="0" fontAlgn="base">
        <a:spcBef>
          <a:spcPct val="0"/>
        </a:spcBef>
        <a:spcAft>
          <a:spcPct val="0"/>
        </a:spcAft>
        <a:defRPr sz="3200">
          <a:solidFill>
            <a:srgbClr val="663300"/>
          </a:solidFill>
          <a:latin typeface="Arial Black" pitchFamily="34" charset="0"/>
        </a:defRPr>
      </a:lvl9pPr>
    </p:titleStyle>
    <p:bodyStyle>
      <a:lvl1pPr marL="342848" indent="-342848" algn="l" rtl="0" eaLnBrk="0" fontAlgn="base" hangingPunct="0">
        <a:spcBef>
          <a:spcPct val="25000"/>
        </a:spcBef>
        <a:spcAft>
          <a:spcPct val="25000"/>
        </a:spcAft>
        <a:buClr>
          <a:srgbClr val="5675A9"/>
        </a:buClr>
        <a:buSzPct val="75000"/>
        <a:buFont typeface="Wingdings" charset="2"/>
        <a:buChar char="¢"/>
        <a:defRPr sz="2400" baseline="0">
          <a:solidFill>
            <a:schemeClr val="bg1"/>
          </a:solidFill>
          <a:latin typeface="Gill Sans"/>
          <a:ea typeface="+mn-ea"/>
          <a:cs typeface="Gill Sans"/>
        </a:defRPr>
      </a:lvl1pPr>
      <a:lvl2pPr marL="742836" indent="-285707" algn="l" rtl="0" eaLnBrk="0" fontAlgn="base" hangingPunct="0">
        <a:spcBef>
          <a:spcPct val="10000"/>
        </a:spcBef>
        <a:spcAft>
          <a:spcPct val="10000"/>
        </a:spcAft>
        <a:buClr>
          <a:srgbClr val="5675A9"/>
        </a:buClr>
        <a:buSzPct val="75000"/>
        <a:buFont typeface="Wingdings" charset="2"/>
        <a:buChar char="l"/>
        <a:defRPr sz="2000" baseline="0">
          <a:solidFill>
            <a:schemeClr val="bg1"/>
          </a:solidFill>
          <a:latin typeface="Gill Sans"/>
          <a:cs typeface="Gill Sans"/>
        </a:defRPr>
      </a:lvl2pPr>
      <a:lvl3pPr marL="1142824" indent="-228564" algn="l" rtl="0" eaLnBrk="0" fontAlgn="base" hangingPunct="0">
        <a:spcBef>
          <a:spcPct val="20000"/>
        </a:spcBef>
        <a:spcAft>
          <a:spcPct val="0"/>
        </a:spcAft>
        <a:buClr>
          <a:srgbClr val="5675A9"/>
        </a:buClr>
        <a:buChar char="•"/>
        <a:defRPr sz="1800" baseline="0">
          <a:solidFill>
            <a:schemeClr val="bg1"/>
          </a:solidFill>
          <a:latin typeface="Gill Sans"/>
          <a:cs typeface="Gill Sans"/>
        </a:defRPr>
      </a:lvl3pPr>
      <a:lvl4pPr marL="1599954" indent="-228564" algn="l" rtl="0" eaLnBrk="0" fontAlgn="base" hangingPunct="0">
        <a:spcBef>
          <a:spcPct val="20000"/>
        </a:spcBef>
        <a:spcAft>
          <a:spcPct val="0"/>
        </a:spcAft>
        <a:buClr>
          <a:srgbClr val="5675A9"/>
        </a:buClr>
        <a:buChar char="•"/>
        <a:defRPr sz="1600" baseline="0">
          <a:solidFill>
            <a:schemeClr val="bg1"/>
          </a:solidFill>
          <a:latin typeface="Gill Sans"/>
          <a:cs typeface="Gill Sans"/>
        </a:defRPr>
      </a:lvl4pPr>
      <a:lvl5pPr marL="2057085" indent="-228564" algn="l" rtl="0" eaLnBrk="0" fontAlgn="base" hangingPunct="0">
        <a:spcBef>
          <a:spcPct val="20000"/>
        </a:spcBef>
        <a:spcAft>
          <a:spcPct val="0"/>
        </a:spcAft>
        <a:buClr>
          <a:srgbClr val="5675A9"/>
        </a:buClr>
        <a:buChar char="•"/>
        <a:defRPr sz="1600" baseline="0">
          <a:solidFill>
            <a:schemeClr val="bg1"/>
          </a:solidFill>
          <a:latin typeface="Gill Sans"/>
          <a:cs typeface="Gill Sans"/>
        </a:defRPr>
      </a:lvl5pPr>
      <a:lvl6pPr marL="2514215" indent="-228564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</a:defRPr>
      </a:lvl6pPr>
      <a:lvl7pPr marL="2971344" indent="-228564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</a:defRPr>
      </a:lvl7pPr>
      <a:lvl8pPr marL="3428475" indent="-228564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</a:defRPr>
      </a:lvl8pPr>
      <a:lvl9pPr marL="3885603" indent="-228564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0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59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90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19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49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80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08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39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_-_2004_Worksheet1.xls"/><Relationship Id="rId4" Type="http://schemas.openxmlformats.org/officeDocument/2006/relationships/image" Target="../media/image15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image" Target="../media/image16.emf"/><Relationship Id="rId5" Type="http://schemas.openxmlformats.org/officeDocument/2006/relationships/oleObject" Target="../embeddings/oleObject3.bin"/><Relationship Id="rId6" Type="http://schemas.openxmlformats.org/officeDocument/2006/relationships/image" Target="../media/image17.emf"/><Relationship Id="rId7" Type="http://schemas.openxmlformats.org/officeDocument/2006/relationships/oleObject" Target="../embeddings/oleObject4.bin"/><Relationship Id="rId8" Type="http://schemas.openxmlformats.org/officeDocument/2006/relationships/image" Target="../media/image18.emf"/><Relationship Id="rId9" Type="http://schemas.openxmlformats.org/officeDocument/2006/relationships/oleObject" Target="../embeddings/Microsoft_Excel_97_-_2004_Worksheet2.xls"/><Relationship Id="rId10" Type="http://schemas.openxmlformats.org/officeDocument/2006/relationships/image" Target="../media/image19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0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4" Type="http://schemas.openxmlformats.org/officeDocument/2006/relationships/image" Target="../media/image16.emf"/><Relationship Id="rId5" Type="http://schemas.openxmlformats.org/officeDocument/2006/relationships/oleObject" Target="../embeddings/oleObject6.bin"/><Relationship Id="rId6" Type="http://schemas.openxmlformats.org/officeDocument/2006/relationships/image" Target="../media/image17.emf"/><Relationship Id="rId7" Type="http://schemas.openxmlformats.org/officeDocument/2006/relationships/oleObject" Target="../embeddings/oleObject7.bin"/><Relationship Id="rId8" Type="http://schemas.openxmlformats.org/officeDocument/2006/relationships/image" Target="../media/image18.emf"/><Relationship Id="rId9" Type="http://schemas.openxmlformats.org/officeDocument/2006/relationships/oleObject" Target="../embeddings/Microsoft_Excel_97_-_2004_Worksheet3.xls"/><Relationship Id="rId10" Type="http://schemas.openxmlformats.org/officeDocument/2006/relationships/image" Target="../media/image19.e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1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4" Type="http://schemas.openxmlformats.org/officeDocument/2006/relationships/image" Target="../media/image22.emf"/><Relationship Id="rId5" Type="http://schemas.openxmlformats.org/officeDocument/2006/relationships/oleObject" Target="../embeddings/Microsoft_Excel_97_-_2004_Worksheet4.xls"/><Relationship Id="rId6" Type="http://schemas.openxmlformats.org/officeDocument/2006/relationships/image" Target="../media/image23.e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4" Type="http://schemas.openxmlformats.org/officeDocument/2006/relationships/image" Target="../media/image24.emf"/><Relationship Id="rId5" Type="http://schemas.openxmlformats.org/officeDocument/2006/relationships/oleObject" Target="../embeddings/Microsoft_Excel_97_-_2004_Worksheet5.xls"/><Relationship Id="rId6" Type="http://schemas.openxmlformats.org/officeDocument/2006/relationships/image" Target="../media/image25.e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4" Type="http://schemas.openxmlformats.org/officeDocument/2006/relationships/image" Target="../media/image26.emf"/><Relationship Id="rId5" Type="http://schemas.openxmlformats.org/officeDocument/2006/relationships/oleObject" Target="../embeddings/oleObject11.bin"/><Relationship Id="rId6" Type="http://schemas.openxmlformats.org/officeDocument/2006/relationships/image" Target="../media/image27.emf"/><Relationship Id="rId7" Type="http://schemas.openxmlformats.org/officeDocument/2006/relationships/oleObject" Target="../embeddings/Microsoft_Excel_97_-_2004_Worksheet6.xls"/><Relationship Id="rId8" Type="http://schemas.openxmlformats.org/officeDocument/2006/relationships/image" Target="../media/image16.emf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7.png"/><Relationship Id="rId7" Type="http://schemas.openxmlformats.org/officeDocument/2006/relationships/image" Target="../media/image8.png"/><Relationship Id="rId8" Type="http://schemas.openxmlformats.org/officeDocument/2006/relationships/image" Target="../media/image9.jpeg"/><Relationship Id="rId9" Type="http://schemas.openxmlformats.org/officeDocument/2006/relationships/image" Target="../media/image10.png"/><Relationship Id="rId10" Type="http://schemas.openxmlformats.org/officeDocument/2006/relationships/image" Target="../media/image11.png"/><Relationship Id="rId11" Type="http://schemas.openxmlformats.org/officeDocument/2006/relationships/image" Target="../media/image12.jpeg"/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4" Type="http://schemas.openxmlformats.org/officeDocument/2006/relationships/oleObject" Target="../embeddings/oleObject12.bin"/><Relationship Id="rId5" Type="http://schemas.openxmlformats.org/officeDocument/2006/relationships/image" Target="../media/image28.emf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9.jpe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7.png"/><Relationship Id="rId7" Type="http://schemas.openxmlformats.org/officeDocument/2006/relationships/image" Target="../media/image8.png"/><Relationship Id="rId8" Type="http://schemas.openxmlformats.org/officeDocument/2006/relationships/image" Target="../media/image9.jpeg"/><Relationship Id="rId9" Type="http://schemas.openxmlformats.org/officeDocument/2006/relationships/image" Target="../media/image10.png"/><Relationship Id="rId10" Type="http://schemas.openxmlformats.org/officeDocument/2006/relationships/image" Target="../media/image11.png"/><Relationship Id="rId11" Type="http://schemas.openxmlformats.org/officeDocument/2006/relationships/image" Target="../media/image12.jpeg"/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13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4"/>
          <p:cNvSpPr>
            <a:spLocks noChangeArrowheads="1"/>
          </p:cNvSpPr>
          <p:nvPr/>
        </p:nvSpPr>
        <p:spPr bwMode="auto">
          <a:xfrm>
            <a:off x="228600" y="1219200"/>
            <a:ext cx="8077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13" rIns="91425" bIns="45713" anchor="ctr"/>
          <a:lstStyle/>
          <a:p>
            <a:pPr algn="r" eaLnBrk="1" hangingPunct="1"/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INFM 603: Information Technology and Organizational Context</a:t>
            </a:r>
            <a:endParaRPr lang="en-US" sz="2400" b="0" dirty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4495800" y="3962400"/>
            <a:ext cx="44196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45713" rIns="91425" bIns="45713" numCol="1" anchor="t" anchorCtr="0" compatLnSpc="1">
            <a:prstTxWarp prst="textNoShape">
              <a:avLst/>
            </a:prstTxWarp>
          </a:bodyPr>
          <a:lstStyle/>
          <a:p>
            <a:pPr>
              <a:tabLst>
                <a:tab pos="2225675" algn="l"/>
              </a:tabLst>
            </a:pP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Jimmy Lin</a:t>
            </a:r>
          </a:p>
          <a:p>
            <a:pPr>
              <a:tabLst>
                <a:tab pos="2225675" algn="l"/>
              </a:tabLst>
            </a:pP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The </a:t>
            </a:r>
            <a:r>
              <a:rPr lang="en-US" sz="2400" b="0" dirty="0" err="1" smtClean="0">
                <a:solidFill>
                  <a:schemeClr val="bg1"/>
                </a:solidFill>
                <a:latin typeface="Gill Sans"/>
                <a:cs typeface="Gill Sans"/>
              </a:rPr>
              <a:t>iSchool</a:t>
            </a: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/>
            </a:r>
            <a:b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</a:b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University of Maryland</a:t>
            </a:r>
            <a:b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</a:br>
            <a:endParaRPr lang="en-US" sz="2400" b="0" dirty="0" smtClean="0">
              <a:solidFill>
                <a:schemeClr val="bg1"/>
              </a:solidFill>
              <a:latin typeface="Gill Sans"/>
              <a:cs typeface="Gill Sans"/>
            </a:endParaRPr>
          </a:p>
          <a:p>
            <a:pPr>
              <a:tabLst>
                <a:tab pos="2225675" algn="l"/>
              </a:tabLst>
            </a:pPr>
            <a:r>
              <a:rPr lang="en-US" sz="2400" b="0" kern="0" dirty="0" smtClean="0">
                <a:solidFill>
                  <a:schemeClr val="bg1"/>
                </a:solidFill>
                <a:latin typeface="Gill Sans"/>
                <a:cs typeface="Gill Sans"/>
              </a:rPr>
              <a:t>Thursday, October </a:t>
            </a:r>
            <a:r>
              <a:rPr lang="en-US" sz="2400" b="0" kern="0" dirty="0" smtClean="0">
                <a:solidFill>
                  <a:schemeClr val="bg1"/>
                </a:solidFill>
                <a:latin typeface="Gill Sans"/>
                <a:cs typeface="Gill Sans"/>
              </a:rPr>
              <a:t>11,</a:t>
            </a:r>
            <a:r>
              <a:rPr lang="en-US" sz="2400" b="0" kern="0" dirty="0" smtClean="0">
                <a:solidFill>
                  <a:schemeClr val="bg1"/>
                </a:solidFill>
                <a:latin typeface="Gill Sans"/>
                <a:cs typeface="Gill Sans"/>
              </a:rPr>
              <a:t> </a:t>
            </a:r>
            <a:r>
              <a:rPr lang="en-US" sz="2400" b="0" kern="0" dirty="0" smtClean="0">
                <a:solidFill>
                  <a:schemeClr val="bg1"/>
                </a:solidFill>
                <a:latin typeface="Gill Sans"/>
                <a:cs typeface="Gill Sans"/>
              </a:rPr>
              <a:t>2012</a:t>
            </a:r>
          </a:p>
        </p:txBody>
      </p:sp>
      <p:sp>
        <p:nvSpPr>
          <p:cNvPr id="6" name="Rectangle 14"/>
          <p:cNvSpPr>
            <a:spLocks noChangeArrowheads="1"/>
          </p:cNvSpPr>
          <p:nvPr/>
        </p:nvSpPr>
        <p:spPr bwMode="auto">
          <a:xfrm>
            <a:off x="609600" y="1676400"/>
            <a:ext cx="83058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13" rIns="91425" bIns="45713" anchor="ctr"/>
          <a:lstStyle/>
          <a:p>
            <a:pPr eaLnBrk="1" hangingPunct="1"/>
            <a:r>
              <a:rPr lang="en-US" sz="3600" dirty="0" smtClean="0">
                <a:solidFill>
                  <a:schemeClr val="bg1"/>
                </a:solidFill>
                <a:latin typeface="Gill Sans"/>
                <a:cs typeface="Gill Sans"/>
              </a:rPr>
              <a:t>Session </a:t>
            </a:r>
            <a:r>
              <a:rPr lang="en-US" sz="3600" dirty="0">
                <a:solidFill>
                  <a:schemeClr val="bg1"/>
                </a:solidFill>
                <a:latin typeface="Gill Sans"/>
                <a:cs typeface="Gill Sans"/>
              </a:rPr>
              <a:t>6</a:t>
            </a:r>
            <a:r>
              <a:rPr lang="en-US" sz="3600" dirty="0" smtClean="0">
                <a:solidFill>
                  <a:schemeClr val="bg1"/>
                </a:solidFill>
                <a:latin typeface="Gill Sans"/>
                <a:cs typeface="Gill Sans"/>
              </a:rPr>
              <a:t>: Relational Databases</a:t>
            </a:r>
            <a:endParaRPr lang="en-US" sz="2400" b="0" dirty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pic>
        <p:nvPicPr>
          <p:cNvPr id="7" name="Picture 6" descr="webglobelg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4200" y="4114800"/>
            <a:ext cx="990600" cy="990600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Components of a Relational Database</a:t>
            </a:r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Field: an </a:t>
            </a:r>
            <a:r>
              <a:rPr lang="ja-JP" altLang="en-US" dirty="0" smtClean="0"/>
              <a:t>“</a:t>
            </a:r>
            <a:r>
              <a:rPr lang="en-US" dirty="0" smtClean="0"/>
              <a:t>atomic</a:t>
            </a:r>
            <a:r>
              <a:rPr lang="ja-JP" altLang="en-US" dirty="0" smtClean="0"/>
              <a:t>”</a:t>
            </a:r>
            <a:r>
              <a:rPr lang="en-US" dirty="0" smtClean="0"/>
              <a:t> unit of data</a:t>
            </a:r>
          </a:p>
          <a:p>
            <a:r>
              <a:rPr lang="en-US" dirty="0" smtClean="0"/>
              <a:t>Record: a collection of related </a:t>
            </a:r>
            <a:r>
              <a:rPr lang="en-US" dirty="0" smtClean="0"/>
              <a:t>fields</a:t>
            </a:r>
          </a:p>
          <a:p>
            <a:pPr lvl="1"/>
            <a:r>
              <a:rPr lang="en-US" dirty="0" smtClean="0"/>
              <a:t>Sometimes called a “tuple”</a:t>
            </a:r>
            <a:endParaRPr lang="en-US" dirty="0" smtClean="0"/>
          </a:p>
          <a:p>
            <a:r>
              <a:rPr lang="en-US" dirty="0" smtClean="0"/>
              <a:t>Table: a collection of related records</a:t>
            </a:r>
          </a:p>
          <a:p>
            <a:pPr lvl="1"/>
            <a:r>
              <a:rPr lang="en-US" dirty="0" smtClean="0"/>
              <a:t>Each record is a row in the table</a:t>
            </a:r>
          </a:p>
          <a:p>
            <a:pPr lvl="1"/>
            <a:r>
              <a:rPr lang="en-US" dirty="0" smtClean="0"/>
              <a:t>Each field is a column in the table</a:t>
            </a:r>
          </a:p>
          <a:p>
            <a:r>
              <a:rPr lang="en-US" dirty="0" smtClean="0"/>
              <a:t>Database: a collection of tables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330749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 Simple Example</a:t>
            </a:r>
            <a:endParaRPr lang="en-US"/>
          </a:p>
        </p:txBody>
      </p:sp>
      <p:graphicFrame>
        <p:nvGraphicFramePr>
          <p:cNvPr id="861219" name="Group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5130277"/>
              </p:ext>
            </p:extLst>
          </p:nvPr>
        </p:nvGraphicFramePr>
        <p:xfrm>
          <a:off x="1435100" y="2514600"/>
          <a:ext cx="5562600" cy="1584816"/>
        </p:xfrm>
        <a:graphic>
          <a:graphicData uri="http://schemas.openxmlformats.org/drawingml/2006/table">
            <a:tbl>
              <a:tblPr/>
              <a:tblGrid>
                <a:gridCol w="1905000"/>
                <a:gridCol w="1828800"/>
                <a:gridCol w="1828800"/>
              </a:tblGrid>
              <a:tr h="3960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rgbClr val="5675A9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"/>
                          <a:cs typeface="Gill Sans"/>
                        </a:rPr>
                        <a:t>Name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rgbClr val="5675A9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"/>
                          <a:cs typeface="Gill Sans"/>
                        </a:rPr>
                        <a:t>DOB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rgbClr val="5675A9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"/>
                          <a:cs typeface="Gill Sans"/>
                        </a:rPr>
                        <a:t>SSN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0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rgbClr val="5675A9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"/>
                          <a:cs typeface="Gill Sans"/>
                        </a:rPr>
                        <a:t>John Doe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rgbClr val="5675A9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"/>
                          <a:cs typeface="Gill Sans"/>
                        </a:rPr>
                        <a:t>04/15/1970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rgbClr val="5675A9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"/>
                          <a:cs typeface="Gill Sans"/>
                        </a:rPr>
                        <a:t>153-78-9082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0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rgbClr val="5675A9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"/>
                          <a:cs typeface="Gill Sans"/>
                        </a:rPr>
                        <a:t>Jane Smith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rgbClr val="5675A9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"/>
                          <a:cs typeface="Gill Sans"/>
                        </a:rPr>
                        <a:t>08/31/1985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rgbClr val="5675A9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"/>
                          <a:cs typeface="Gill Sans"/>
                        </a:rPr>
                        <a:t>768-91-2376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0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rgbClr val="5675A9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"/>
                          <a:cs typeface="Gill Sans"/>
                        </a:rPr>
                        <a:t>Mary Adams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rgbClr val="5675A9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"/>
                          <a:cs typeface="Gill Sans"/>
                        </a:rPr>
                        <a:t>11/05/1972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rgbClr val="5675A9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"/>
                          <a:cs typeface="Gill Sans"/>
                        </a:rPr>
                        <a:t>891-13-3057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577" name="Line 30"/>
          <p:cNvSpPr>
            <a:spLocks noChangeShapeType="1"/>
          </p:cNvSpPr>
          <p:nvPr/>
        </p:nvSpPr>
        <p:spPr bwMode="auto">
          <a:xfrm flipV="1">
            <a:off x="4178300" y="4191000"/>
            <a:ext cx="0" cy="6858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b="0">
              <a:solidFill>
                <a:srgbClr val="000000"/>
              </a:solidFill>
              <a:latin typeface="Gill Sans"/>
              <a:cs typeface="Gill Sans"/>
            </a:endParaRPr>
          </a:p>
        </p:txBody>
      </p:sp>
      <p:sp>
        <p:nvSpPr>
          <p:cNvPr id="23578" name="Text Box 31"/>
          <p:cNvSpPr txBox="1">
            <a:spLocks noChangeArrowheads="1"/>
          </p:cNvSpPr>
          <p:nvPr/>
        </p:nvSpPr>
        <p:spPr bwMode="auto">
          <a:xfrm>
            <a:off x="3797300" y="4887913"/>
            <a:ext cx="67107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000" b="0">
                <a:solidFill>
                  <a:srgbClr val="000000"/>
                </a:solidFill>
                <a:latin typeface="Gill Sans"/>
                <a:cs typeface="Gill Sans"/>
              </a:rPr>
              <a:t>Field</a:t>
            </a:r>
          </a:p>
        </p:txBody>
      </p:sp>
      <p:sp>
        <p:nvSpPr>
          <p:cNvPr id="23579" name="Line 36"/>
          <p:cNvSpPr>
            <a:spLocks noChangeShapeType="1"/>
          </p:cNvSpPr>
          <p:nvPr/>
        </p:nvSpPr>
        <p:spPr bwMode="auto">
          <a:xfrm flipH="1">
            <a:off x="4102100" y="2057400"/>
            <a:ext cx="304800" cy="6096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b="0">
              <a:solidFill>
                <a:srgbClr val="000000"/>
              </a:solidFill>
              <a:latin typeface="Gill Sans"/>
              <a:cs typeface="Gill Sans"/>
            </a:endParaRPr>
          </a:p>
        </p:txBody>
      </p:sp>
      <p:sp>
        <p:nvSpPr>
          <p:cNvPr id="23580" name="Text Box 37"/>
          <p:cNvSpPr txBox="1">
            <a:spLocks noChangeArrowheads="1"/>
          </p:cNvSpPr>
          <p:nvPr/>
        </p:nvSpPr>
        <p:spPr bwMode="auto">
          <a:xfrm>
            <a:off x="4330700" y="1736725"/>
            <a:ext cx="137264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000" b="0">
                <a:solidFill>
                  <a:srgbClr val="000000"/>
                </a:solidFill>
                <a:latin typeface="Gill Sans"/>
                <a:cs typeface="Gill Sans"/>
              </a:rPr>
              <a:t>Field Name</a:t>
            </a:r>
          </a:p>
        </p:txBody>
      </p:sp>
      <p:sp>
        <p:nvSpPr>
          <p:cNvPr id="23581" name="Line 38"/>
          <p:cNvSpPr>
            <a:spLocks noChangeShapeType="1"/>
          </p:cNvSpPr>
          <p:nvPr/>
        </p:nvSpPr>
        <p:spPr bwMode="auto">
          <a:xfrm flipH="1">
            <a:off x="7073900" y="3124200"/>
            <a:ext cx="6096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b="0">
              <a:solidFill>
                <a:srgbClr val="000000"/>
              </a:solidFill>
              <a:latin typeface="Gill Sans"/>
              <a:cs typeface="Gill Sans"/>
            </a:endParaRPr>
          </a:p>
        </p:txBody>
      </p:sp>
      <p:sp>
        <p:nvSpPr>
          <p:cNvPr id="23582" name="Line 39"/>
          <p:cNvSpPr>
            <a:spLocks noChangeShapeType="1"/>
          </p:cNvSpPr>
          <p:nvPr/>
        </p:nvSpPr>
        <p:spPr bwMode="auto">
          <a:xfrm>
            <a:off x="7673975" y="3124200"/>
            <a:ext cx="9525" cy="12954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b="0">
              <a:solidFill>
                <a:srgbClr val="000000"/>
              </a:solidFill>
              <a:latin typeface="Gill Sans"/>
              <a:cs typeface="Gill Sans"/>
            </a:endParaRPr>
          </a:p>
        </p:txBody>
      </p:sp>
      <p:sp>
        <p:nvSpPr>
          <p:cNvPr id="23583" name="Text Box 40"/>
          <p:cNvSpPr txBox="1">
            <a:spLocks noChangeArrowheads="1"/>
          </p:cNvSpPr>
          <p:nvPr/>
        </p:nvSpPr>
        <p:spPr bwMode="auto">
          <a:xfrm>
            <a:off x="7169150" y="4430713"/>
            <a:ext cx="94471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000" b="0">
                <a:solidFill>
                  <a:srgbClr val="000000"/>
                </a:solidFill>
                <a:latin typeface="Gill Sans"/>
                <a:cs typeface="Gill Sans"/>
              </a:rPr>
              <a:t>Record</a:t>
            </a:r>
          </a:p>
        </p:txBody>
      </p:sp>
      <p:sp>
        <p:nvSpPr>
          <p:cNvPr id="23584" name="Line 41"/>
          <p:cNvSpPr>
            <a:spLocks noChangeShapeType="1"/>
          </p:cNvSpPr>
          <p:nvPr/>
        </p:nvSpPr>
        <p:spPr bwMode="auto">
          <a:xfrm flipV="1">
            <a:off x="6069013" y="4164013"/>
            <a:ext cx="0" cy="6858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b="0">
              <a:solidFill>
                <a:srgbClr val="000000"/>
              </a:solidFill>
              <a:latin typeface="Gill Sans"/>
              <a:cs typeface="Gill Sans"/>
            </a:endParaRPr>
          </a:p>
        </p:txBody>
      </p:sp>
      <p:sp>
        <p:nvSpPr>
          <p:cNvPr id="23585" name="Text Box 42"/>
          <p:cNvSpPr txBox="1">
            <a:spLocks noChangeArrowheads="1"/>
          </p:cNvSpPr>
          <p:nvPr/>
        </p:nvSpPr>
        <p:spPr bwMode="auto">
          <a:xfrm>
            <a:off x="5688013" y="4860925"/>
            <a:ext cx="14573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000" b="0">
                <a:solidFill>
                  <a:srgbClr val="000000"/>
                </a:solidFill>
                <a:latin typeface="Gill Sans"/>
                <a:cs typeface="Gill Sans"/>
              </a:rPr>
              <a:t>Primary Key</a:t>
            </a:r>
          </a:p>
        </p:txBody>
      </p:sp>
      <p:sp>
        <p:nvSpPr>
          <p:cNvPr id="23586" name="Text Box 43"/>
          <p:cNvSpPr txBox="1">
            <a:spLocks noChangeArrowheads="1"/>
          </p:cNvSpPr>
          <p:nvPr/>
        </p:nvSpPr>
        <p:spPr bwMode="auto">
          <a:xfrm>
            <a:off x="1120775" y="1914525"/>
            <a:ext cx="94015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b="0" dirty="0">
                <a:solidFill>
                  <a:srgbClr val="000000"/>
                </a:solidFill>
                <a:latin typeface="Gill Sans"/>
                <a:cs typeface="Gill Sans"/>
              </a:rPr>
              <a:t>Table</a:t>
            </a: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3330575" y="3703638"/>
            <a:ext cx="1828800" cy="392112"/>
          </a:xfrm>
          <a:prstGeom prst="rect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b="0">
              <a:solidFill>
                <a:srgbClr val="000000"/>
              </a:solidFill>
              <a:latin typeface="Gill Sans"/>
              <a:cs typeface="Gill Sans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25575" y="2925763"/>
            <a:ext cx="5562600" cy="381000"/>
          </a:xfrm>
          <a:prstGeom prst="rect">
            <a:avLst/>
          </a:prstGeom>
          <a:noFill/>
          <a:ln w="5080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b="0">
              <a:solidFill>
                <a:srgbClr val="000000"/>
              </a:solidFill>
              <a:latin typeface="Gill Sans"/>
              <a:cs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186085488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77" grpId="0" animBg="1"/>
      <p:bldP spid="23578" grpId="0"/>
      <p:bldP spid="23579" grpId="0" animBg="1"/>
      <p:bldP spid="23580" grpId="0"/>
      <p:bldP spid="23581" grpId="0" animBg="1"/>
      <p:bldP spid="23582" grpId="0" animBg="1"/>
      <p:bldP spid="23583" grpId="0"/>
      <p:bldP spid="23584" grpId="0" animBg="1"/>
      <p:bldP spid="23585" grpId="0"/>
      <p:bldP spid="14" grpId="0" animBg="1"/>
      <p:bldP spid="1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</a:t>
            </a:r>
            <a:r>
              <a:rPr lang="ja-JP" altLang="en-US" dirty="0" smtClean="0"/>
              <a:t>“</a:t>
            </a:r>
            <a:r>
              <a:rPr lang="en-US" dirty="0" smtClean="0"/>
              <a:t>Relational</a:t>
            </a:r>
            <a:r>
              <a:rPr lang="ja-JP" altLang="en-US" dirty="0" smtClean="0"/>
              <a:t>”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View of the world in terms of entities and </a:t>
            </a:r>
            <a:r>
              <a:rPr lang="en-US" dirty="0" smtClean="0"/>
              <a:t>relations:</a:t>
            </a:r>
            <a:endParaRPr lang="en-US" dirty="0" smtClean="0"/>
          </a:p>
          <a:p>
            <a:pPr lvl="1"/>
            <a:r>
              <a:rPr lang="en-US" dirty="0" smtClean="0"/>
              <a:t>Tables represent </a:t>
            </a:r>
            <a:r>
              <a:rPr lang="ja-JP" altLang="en-US" dirty="0" smtClean="0"/>
              <a:t>“</a:t>
            </a:r>
            <a:r>
              <a:rPr lang="en-US" dirty="0" smtClean="0"/>
              <a:t>relations</a:t>
            </a:r>
            <a:r>
              <a:rPr lang="ja-JP" altLang="en-US" dirty="0" smtClean="0"/>
              <a:t>”</a:t>
            </a:r>
            <a:endParaRPr lang="en-US" dirty="0" smtClean="0"/>
          </a:p>
          <a:p>
            <a:pPr lvl="1"/>
            <a:r>
              <a:rPr lang="en-US" dirty="0" smtClean="0"/>
              <a:t>Each row </a:t>
            </a:r>
            <a:r>
              <a:rPr lang="en-US" dirty="0" smtClean="0"/>
              <a:t>(record, tuple) is </a:t>
            </a:r>
            <a:r>
              <a:rPr lang="ja-JP" altLang="en-US" dirty="0" smtClean="0"/>
              <a:t>“</a:t>
            </a:r>
            <a:r>
              <a:rPr lang="en-US" dirty="0" smtClean="0"/>
              <a:t>about</a:t>
            </a:r>
            <a:r>
              <a:rPr lang="ja-JP" altLang="en-US" dirty="0" smtClean="0"/>
              <a:t>”</a:t>
            </a:r>
            <a:r>
              <a:rPr lang="en-US" dirty="0" smtClean="0"/>
              <a:t> an entity</a:t>
            </a:r>
          </a:p>
          <a:p>
            <a:pPr lvl="1"/>
            <a:r>
              <a:rPr lang="en-US" dirty="0" smtClean="0"/>
              <a:t>Fields can be interpreted as </a:t>
            </a:r>
            <a:r>
              <a:rPr lang="ja-JP" altLang="en-US" dirty="0" smtClean="0"/>
              <a:t>“</a:t>
            </a:r>
            <a:r>
              <a:rPr lang="en-US" dirty="0" smtClean="0"/>
              <a:t>attributes</a:t>
            </a:r>
            <a:r>
              <a:rPr lang="ja-JP" altLang="en-US" dirty="0" smtClean="0"/>
              <a:t>”</a:t>
            </a:r>
            <a:r>
              <a:rPr lang="en-US" dirty="0" smtClean="0"/>
              <a:t> or </a:t>
            </a:r>
            <a:r>
              <a:rPr lang="ja-JP" altLang="en-US" dirty="0" smtClean="0"/>
              <a:t>“</a:t>
            </a:r>
            <a:r>
              <a:rPr lang="en-US" dirty="0" smtClean="0"/>
              <a:t>properties</a:t>
            </a:r>
            <a:r>
              <a:rPr lang="ja-JP" altLang="en-US" dirty="0" smtClean="0"/>
              <a:t>”</a:t>
            </a:r>
            <a:r>
              <a:rPr lang="en-US" dirty="0" smtClean="0"/>
              <a:t> of the entity</a:t>
            </a:r>
          </a:p>
          <a:p>
            <a:r>
              <a:rPr lang="en-US" dirty="0" smtClean="0"/>
              <a:t>Data is manipulated by </a:t>
            </a:r>
            <a:r>
              <a:rPr lang="ja-JP" altLang="en-US" dirty="0" smtClean="0"/>
              <a:t>“</a:t>
            </a:r>
            <a:r>
              <a:rPr lang="en-US" dirty="0" smtClean="0"/>
              <a:t>relational algebra</a:t>
            </a:r>
            <a:r>
              <a:rPr lang="ja-JP" altLang="en-US" dirty="0" smtClean="0"/>
              <a:t>”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Defines things you can do with tuples</a:t>
            </a:r>
          </a:p>
          <a:p>
            <a:pPr lvl="1"/>
            <a:r>
              <a:rPr lang="en-US" dirty="0" smtClean="0"/>
              <a:t>Expressed in SQL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612825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Registrar Example</a:t>
            </a:r>
            <a:endParaRPr lang="en-US" dirty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What do we need to know?</a:t>
            </a:r>
          </a:p>
          <a:p>
            <a:pPr lvl="1"/>
            <a:r>
              <a:rPr lang="en-US" smtClean="0"/>
              <a:t>Something about the students </a:t>
            </a:r>
            <a:br>
              <a:rPr lang="en-US" smtClean="0"/>
            </a:br>
            <a:r>
              <a:rPr lang="en-US" smtClean="0"/>
              <a:t>(e.g., first name, last name, email, department)</a:t>
            </a:r>
          </a:p>
          <a:p>
            <a:pPr lvl="1"/>
            <a:r>
              <a:rPr lang="en-US" smtClean="0"/>
              <a:t>Something about the courses </a:t>
            </a:r>
            <a:br>
              <a:rPr lang="en-US" smtClean="0"/>
            </a:br>
            <a:r>
              <a:rPr lang="en-US" smtClean="0"/>
              <a:t>(e.g., course ID, description, enrolled students, grades)</a:t>
            </a:r>
          </a:p>
          <a:p>
            <a:pPr lvl="1"/>
            <a:r>
              <a:rPr lang="en-US" smtClean="0"/>
              <a:t>Which students are in which courses</a:t>
            </a:r>
          </a:p>
          <a:p>
            <a:r>
              <a:rPr lang="en-US" smtClean="0"/>
              <a:t>How do we capture these things?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70597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 First Try</a:t>
            </a:r>
            <a:endParaRPr lang="en-US"/>
          </a:p>
        </p:txBody>
      </p:sp>
      <p:graphicFrame>
        <p:nvGraphicFramePr>
          <p:cNvPr id="2050" name="Object 2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6136442"/>
              </p:ext>
            </p:extLst>
          </p:nvPr>
        </p:nvGraphicFramePr>
        <p:xfrm>
          <a:off x="381000" y="2876253"/>
          <a:ext cx="8458200" cy="13147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41" name="Worksheet" r:id="rId3" imgW="7353419" imgH="1143060" progId="Excel.Sheet.8">
                  <p:embed/>
                </p:oleObj>
              </mc:Choice>
              <mc:Fallback>
                <p:oleObj name="Worksheet" r:id="rId3" imgW="7353419" imgH="114306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2876253"/>
                        <a:ext cx="8458200" cy="1314746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2" name="Text Box 113"/>
          <p:cNvSpPr txBox="1">
            <a:spLocks noChangeArrowheads="1"/>
          </p:cNvSpPr>
          <p:nvPr/>
        </p:nvSpPr>
        <p:spPr bwMode="auto">
          <a:xfrm>
            <a:off x="409575" y="1504950"/>
            <a:ext cx="38576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000"/>
              <a:t>Put everything in a big table…</a:t>
            </a:r>
          </a:p>
        </p:txBody>
      </p:sp>
      <p:sp>
        <p:nvSpPr>
          <p:cNvPr id="2053" name="Text Box 114"/>
          <p:cNvSpPr txBox="1">
            <a:spLocks noChangeArrowheads="1"/>
          </p:cNvSpPr>
          <p:nvPr/>
        </p:nvSpPr>
        <p:spPr bwMode="auto">
          <a:xfrm>
            <a:off x="4603750" y="4962525"/>
            <a:ext cx="349030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b="0" dirty="0">
                <a:solidFill>
                  <a:srgbClr val="FF0000"/>
                </a:solidFill>
                <a:latin typeface="Gill Sans"/>
                <a:cs typeface="Gill Sans"/>
              </a:rPr>
              <a:t>Why is this a bad idea?</a:t>
            </a:r>
          </a:p>
        </p:txBody>
      </p:sp>
    </p:spTree>
    <p:extLst>
      <p:ext uri="{BB962C8B-B14F-4D97-AF65-F5344CB8AC3E}">
        <p14:creationId xmlns:p14="http://schemas.microsoft.com/office/powerpoint/2010/main" val="77335553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Goals of </a:t>
            </a:r>
            <a:r>
              <a:rPr lang="ja-JP" altLang="en-US" smtClean="0"/>
              <a:t>“</a:t>
            </a:r>
            <a:r>
              <a:rPr lang="en-US" smtClean="0"/>
              <a:t>Normalization</a:t>
            </a:r>
            <a:r>
              <a:rPr lang="ja-JP" altLang="en-US" smtClean="0"/>
              <a:t>”</a:t>
            </a:r>
            <a:endParaRPr 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Save space</a:t>
            </a:r>
          </a:p>
          <a:p>
            <a:pPr lvl="1"/>
            <a:r>
              <a:rPr lang="en-US" dirty="0" smtClean="0"/>
              <a:t>Save each fact only once </a:t>
            </a:r>
          </a:p>
          <a:p>
            <a:r>
              <a:rPr lang="en-US" dirty="0" smtClean="0"/>
              <a:t>More rapid updates</a:t>
            </a:r>
          </a:p>
          <a:p>
            <a:pPr lvl="1"/>
            <a:r>
              <a:rPr lang="en-US" dirty="0" smtClean="0"/>
              <a:t>Every fact only needs to be updated once</a:t>
            </a:r>
          </a:p>
          <a:p>
            <a:r>
              <a:rPr lang="en-US" dirty="0" smtClean="0"/>
              <a:t>More rapid search</a:t>
            </a:r>
          </a:p>
          <a:p>
            <a:pPr lvl="1"/>
            <a:r>
              <a:rPr lang="en-US" dirty="0" smtClean="0"/>
              <a:t>Finding something once is good enough</a:t>
            </a:r>
          </a:p>
          <a:p>
            <a:r>
              <a:rPr lang="en-US" dirty="0" smtClean="0"/>
              <a:t>Avoid inconsistency</a:t>
            </a:r>
          </a:p>
          <a:p>
            <a:pPr lvl="1"/>
            <a:r>
              <a:rPr lang="en-US" dirty="0" smtClean="0"/>
              <a:t>Changing data once changes it everywhere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485199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Another Try...</a:t>
            </a:r>
            <a:endParaRPr lang="en-US"/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1074738" y="2970213"/>
          <a:ext cx="3440112" cy="98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46" name="Worksheet" r:id="rId3" imgW="2295704" imgH="657165" progId="Excel.Sheet.8">
                  <p:embed/>
                </p:oleObj>
              </mc:Choice>
              <mc:Fallback>
                <p:oleObj name="Worksheet" r:id="rId3" imgW="2295704" imgH="657165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4738" y="2970213"/>
                        <a:ext cx="3440112" cy="98425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4886325" y="2971800"/>
          <a:ext cx="3275013" cy="105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47" name="Worksheet" r:id="rId5" imgW="2047756" imgH="657165" progId="Excel.Sheet.8">
                  <p:embed/>
                </p:oleObj>
              </mc:Choice>
              <mc:Fallback>
                <p:oleObj name="Worksheet" r:id="rId5" imgW="2047756" imgH="657165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86325" y="2971800"/>
                        <a:ext cx="3275013" cy="105410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1100138" y="4441825"/>
          <a:ext cx="3937000" cy="189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48" name="Worksheet" r:id="rId7" imgW="2371546" imgH="1143060" progId="Excel.Sheet.8">
                  <p:embed/>
                </p:oleObj>
              </mc:Choice>
              <mc:Fallback>
                <p:oleObj name="Worksheet" r:id="rId7" imgW="2371546" imgH="114306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0138" y="4441825"/>
                        <a:ext cx="3937000" cy="189865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7" name="Object 5"/>
          <p:cNvGraphicFramePr>
            <a:graphicFrameLocks noChangeAspect="1"/>
          </p:cNvGraphicFramePr>
          <p:nvPr/>
        </p:nvGraphicFramePr>
        <p:xfrm>
          <a:off x="1069975" y="1392238"/>
          <a:ext cx="6575425" cy="1120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49" name="Worksheet" r:id="rId9" imgW="4752975" imgH="819150" progId="Excel.Sheet.8">
                  <p:embed/>
                </p:oleObj>
              </mc:Choice>
              <mc:Fallback>
                <p:oleObj name="Worksheet" r:id="rId9" imgW="4752975" imgH="81915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9975" y="1392238"/>
                        <a:ext cx="6575425" cy="1120775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9" name="Text Box 83"/>
          <p:cNvSpPr txBox="1">
            <a:spLocks noChangeArrowheads="1"/>
          </p:cNvSpPr>
          <p:nvPr/>
        </p:nvSpPr>
        <p:spPr bwMode="auto">
          <a:xfrm>
            <a:off x="998538" y="990600"/>
            <a:ext cx="156187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000" b="0" dirty="0">
                <a:solidFill>
                  <a:schemeClr val="bg1"/>
                </a:solidFill>
                <a:latin typeface="Gill Sans"/>
                <a:cs typeface="Gill Sans"/>
              </a:rPr>
              <a:t>Student Table</a:t>
            </a:r>
          </a:p>
        </p:txBody>
      </p:sp>
      <p:sp>
        <p:nvSpPr>
          <p:cNvPr id="3080" name="Text Box 84"/>
          <p:cNvSpPr txBox="1">
            <a:spLocks noChangeArrowheads="1"/>
          </p:cNvSpPr>
          <p:nvPr/>
        </p:nvSpPr>
        <p:spPr bwMode="auto">
          <a:xfrm>
            <a:off x="998538" y="2590800"/>
            <a:ext cx="204277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000" b="0">
                <a:solidFill>
                  <a:schemeClr val="bg1"/>
                </a:solidFill>
                <a:latin typeface="Gill Sans"/>
                <a:cs typeface="Gill Sans"/>
              </a:rPr>
              <a:t>Department Table</a:t>
            </a:r>
          </a:p>
        </p:txBody>
      </p:sp>
      <p:sp>
        <p:nvSpPr>
          <p:cNvPr id="3081" name="Text Box 85"/>
          <p:cNvSpPr txBox="1">
            <a:spLocks noChangeArrowheads="1"/>
          </p:cNvSpPr>
          <p:nvPr/>
        </p:nvSpPr>
        <p:spPr bwMode="auto">
          <a:xfrm>
            <a:off x="4767263" y="2590800"/>
            <a:ext cx="153795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000" b="0">
                <a:solidFill>
                  <a:schemeClr val="bg1"/>
                </a:solidFill>
                <a:latin typeface="Gill Sans"/>
                <a:cs typeface="Gill Sans"/>
              </a:rPr>
              <a:t>Course Table</a:t>
            </a:r>
          </a:p>
        </p:txBody>
      </p:sp>
      <p:sp>
        <p:nvSpPr>
          <p:cNvPr id="3082" name="Text Box 86"/>
          <p:cNvSpPr txBox="1">
            <a:spLocks noChangeArrowheads="1"/>
          </p:cNvSpPr>
          <p:nvPr/>
        </p:nvSpPr>
        <p:spPr bwMode="auto">
          <a:xfrm>
            <a:off x="990600" y="4056063"/>
            <a:ext cx="190338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000" b="0">
                <a:solidFill>
                  <a:schemeClr val="bg1"/>
                </a:solidFill>
                <a:latin typeface="Gill Sans"/>
                <a:cs typeface="Gill Sans"/>
              </a:rPr>
              <a:t>Enrollment Table</a:t>
            </a:r>
          </a:p>
        </p:txBody>
      </p:sp>
    </p:spTree>
    <p:extLst>
      <p:ext uri="{BB962C8B-B14F-4D97-AF65-F5344CB8AC3E}">
        <p14:creationId xmlns:p14="http://schemas.microsoft.com/office/powerpoint/2010/main" val="347299568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Keys</a:t>
            </a: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smtClean="0"/>
              <a:t>“</a:t>
            </a:r>
            <a:r>
              <a:rPr lang="en-US" smtClean="0"/>
              <a:t>Primary Key</a:t>
            </a:r>
            <a:r>
              <a:rPr lang="ja-JP" altLang="en-US" smtClean="0"/>
              <a:t>”</a:t>
            </a:r>
            <a:r>
              <a:rPr lang="en-US" smtClean="0"/>
              <a:t> uniquely identifies a record</a:t>
            </a:r>
          </a:p>
          <a:p>
            <a:pPr lvl="1"/>
            <a:r>
              <a:rPr lang="en-US" smtClean="0"/>
              <a:t>e.g., student ID in the student table</a:t>
            </a:r>
          </a:p>
          <a:p>
            <a:r>
              <a:rPr lang="ja-JP" altLang="en-US" smtClean="0"/>
              <a:t>“</a:t>
            </a:r>
            <a:r>
              <a:rPr lang="en-US" smtClean="0"/>
              <a:t>Foreign Key</a:t>
            </a:r>
            <a:r>
              <a:rPr lang="ja-JP" altLang="en-US" smtClean="0"/>
              <a:t>”</a:t>
            </a:r>
            <a:r>
              <a:rPr lang="en-US" smtClean="0"/>
              <a:t> is primary key in the other table</a:t>
            </a:r>
          </a:p>
          <a:p>
            <a:pPr lvl="1"/>
            <a:r>
              <a:rPr lang="en-US" smtClean="0"/>
              <a:t>It need not be unique in this table</a:t>
            </a:r>
          </a:p>
          <a:p>
            <a:endParaRPr lang="en-US"/>
          </a:p>
        </p:txBody>
      </p:sp>
      <p:pic>
        <p:nvPicPr>
          <p:cNvPr id="27652" name="Picture 2" descr="C:\Documents and Settings\Jimmy Lin\Local Settings\Temporary Internet Files\Content.IE5\IRCB810D\MCj04339030000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3429000"/>
            <a:ext cx="2590800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7070682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Approaches to Normalization</a:t>
            </a:r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For simple </a:t>
            </a:r>
            <a:r>
              <a:rPr lang="en-US" dirty="0" smtClean="0"/>
              <a:t>problems:</a:t>
            </a:r>
            <a:endParaRPr lang="en-US" dirty="0" smtClean="0"/>
          </a:p>
          <a:p>
            <a:pPr lvl="1"/>
            <a:r>
              <a:rPr lang="en-US" dirty="0" smtClean="0"/>
              <a:t>Start with the entities you</a:t>
            </a:r>
            <a:r>
              <a:rPr lang="ja-JP" altLang="en-US" dirty="0" smtClean="0"/>
              <a:t>’</a:t>
            </a:r>
            <a:r>
              <a:rPr lang="en-US" dirty="0" smtClean="0"/>
              <a:t>re trying to model</a:t>
            </a:r>
          </a:p>
          <a:p>
            <a:pPr lvl="1"/>
            <a:r>
              <a:rPr lang="en-US" dirty="0" smtClean="0"/>
              <a:t>Group together fields that </a:t>
            </a:r>
            <a:r>
              <a:rPr lang="ja-JP" altLang="en-US" dirty="0" smtClean="0"/>
              <a:t>“</a:t>
            </a:r>
            <a:r>
              <a:rPr lang="en-US" dirty="0" smtClean="0"/>
              <a:t>belong together</a:t>
            </a:r>
            <a:r>
              <a:rPr lang="ja-JP" altLang="en-US" dirty="0" smtClean="0"/>
              <a:t>”</a:t>
            </a:r>
            <a:endParaRPr lang="en-US" dirty="0" smtClean="0"/>
          </a:p>
          <a:p>
            <a:pPr lvl="1"/>
            <a:r>
              <a:rPr lang="en-US" dirty="0" smtClean="0"/>
              <a:t>Add keys where necessary to connect entities in different tables</a:t>
            </a:r>
          </a:p>
          <a:p>
            <a:r>
              <a:rPr lang="en-US" dirty="0" smtClean="0"/>
              <a:t>For more complicated problems:</a:t>
            </a:r>
          </a:p>
          <a:p>
            <a:pPr lvl="1"/>
            <a:r>
              <a:rPr lang="en-US" dirty="0" smtClean="0"/>
              <a:t>Entity-relationship </a:t>
            </a:r>
            <a:r>
              <a:rPr lang="en-US" dirty="0" smtClean="0"/>
              <a:t>modeling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717722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Data Model</a:t>
            </a:r>
            <a:endParaRPr lang="en-US" dirty="0"/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1074738" y="2970213"/>
          <a:ext cx="3440112" cy="98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26" name="Worksheet" r:id="rId3" imgW="2295704" imgH="657165" progId="Excel.Sheet.8">
                  <p:embed/>
                </p:oleObj>
              </mc:Choice>
              <mc:Fallback>
                <p:oleObj name="Worksheet" r:id="rId3" imgW="2295704" imgH="657165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4738" y="2970213"/>
                        <a:ext cx="3440112" cy="98425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4886325" y="2971800"/>
          <a:ext cx="3275013" cy="105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27" name="Worksheet" r:id="rId5" imgW="2047756" imgH="657165" progId="Excel.Sheet.8">
                  <p:embed/>
                </p:oleObj>
              </mc:Choice>
              <mc:Fallback>
                <p:oleObj name="Worksheet" r:id="rId5" imgW="2047756" imgH="657165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86325" y="2971800"/>
                        <a:ext cx="3275013" cy="105410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1100138" y="4441825"/>
          <a:ext cx="3937000" cy="189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28" name="Worksheet" r:id="rId7" imgW="2371546" imgH="1143060" progId="Excel.Sheet.8">
                  <p:embed/>
                </p:oleObj>
              </mc:Choice>
              <mc:Fallback>
                <p:oleObj name="Worksheet" r:id="rId7" imgW="2371546" imgH="114306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0138" y="4441825"/>
                        <a:ext cx="3937000" cy="189865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7" name="Object 5"/>
          <p:cNvGraphicFramePr>
            <a:graphicFrameLocks noChangeAspect="1"/>
          </p:cNvGraphicFramePr>
          <p:nvPr/>
        </p:nvGraphicFramePr>
        <p:xfrm>
          <a:off x="1069975" y="1392238"/>
          <a:ext cx="6575425" cy="1120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29" name="Worksheet" r:id="rId9" imgW="4752975" imgH="819150" progId="Excel.Sheet.8">
                  <p:embed/>
                </p:oleObj>
              </mc:Choice>
              <mc:Fallback>
                <p:oleObj name="Worksheet" r:id="rId9" imgW="4752975" imgH="81915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9975" y="1392238"/>
                        <a:ext cx="6575425" cy="1120775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9" name="Text Box 83"/>
          <p:cNvSpPr txBox="1">
            <a:spLocks noChangeArrowheads="1"/>
          </p:cNvSpPr>
          <p:nvPr/>
        </p:nvSpPr>
        <p:spPr bwMode="auto">
          <a:xfrm>
            <a:off x="998538" y="990600"/>
            <a:ext cx="156187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000" b="0" dirty="0">
                <a:solidFill>
                  <a:schemeClr val="bg1"/>
                </a:solidFill>
                <a:latin typeface="Gill Sans"/>
                <a:cs typeface="Gill Sans"/>
              </a:rPr>
              <a:t>Student Table</a:t>
            </a:r>
          </a:p>
        </p:txBody>
      </p:sp>
      <p:sp>
        <p:nvSpPr>
          <p:cNvPr id="3080" name="Text Box 84"/>
          <p:cNvSpPr txBox="1">
            <a:spLocks noChangeArrowheads="1"/>
          </p:cNvSpPr>
          <p:nvPr/>
        </p:nvSpPr>
        <p:spPr bwMode="auto">
          <a:xfrm>
            <a:off x="998538" y="2590800"/>
            <a:ext cx="204277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000" b="0">
                <a:solidFill>
                  <a:schemeClr val="bg1"/>
                </a:solidFill>
                <a:latin typeface="Gill Sans"/>
                <a:cs typeface="Gill Sans"/>
              </a:rPr>
              <a:t>Department Table</a:t>
            </a:r>
          </a:p>
        </p:txBody>
      </p:sp>
      <p:sp>
        <p:nvSpPr>
          <p:cNvPr id="3081" name="Text Box 85"/>
          <p:cNvSpPr txBox="1">
            <a:spLocks noChangeArrowheads="1"/>
          </p:cNvSpPr>
          <p:nvPr/>
        </p:nvSpPr>
        <p:spPr bwMode="auto">
          <a:xfrm>
            <a:off x="4767263" y="2590800"/>
            <a:ext cx="153795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000" b="0">
                <a:solidFill>
                  <a:schemeClr val="bg1"/>
                </a:solidFill>
                <a:latin typeface="Gill Sans"/>
                <a:cs typeface="Gill Sans"/>
              </a:rPr>
              <a:t>Course Table</a:t>
            </a:r>
          </a:p>
        </p:txBody>
      </p:sp>
      <p:sp>
        <p:nvSpPr>
          <p:cNvPr id="3082" name="Text Box 86"/>
          <p:cNvSpPr txBox="1">
            <a:spLocks noChangeArrowheads="1"/>
          </p:cNvSpPr>
          <p:nvPr/>
        </p:nvSpPr>
        <p:spPr bwMode="auto">
          <a:xfrm>
            <a:off x="990600" y="4056063"/>
            <a:ext cx="190338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000" b="0">
                <a:solidFill>
                  <a:schemeClr val="bg1"/>
                </a:solidFill>
                <a:latin typeface="Gill Sans"/>
                <a:cs typeface="Gill Sans"/>
              </a:rPr>
              <a:t>Enrollment Table</a:t>
            </a:r>
          </a:p>
        </p:txBody>
      </p:sp>
    </p:spTree>
    <p:extLst>
      <p:ext uri="{BB962C8B-B14F-4D97-AF65-F5344CB8AC3E}">
        <p14:creationId xmlns:p14="http://schemas.microsoft.com/office/powerpoint/2010/main" val="204864994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9938" y="0"/>
            <a:ext cx="5275262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04800" y="457200"/>
            <a:ext cx="551838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600" dirty="0">
                <a:solidFill>
                  <a:srgbClr val="FF0000"/>
                </a:solidFill>
                <a:latin typeface="Gill Sans"/>
                <a:cs typeface="Gill Sans"/>
              </a:rPr>
              <a:t>Databases Yesterday…</a:t>
            </a:r>
          </a:p>
        </p:txBody>
      </p:sp>
    </p:spTree>
    <p:extLst>
      <p:ext uri="{BB962C8B-B14F-4D97-AF65-F5344CB8AC3E}">
        <p14:creationId xmlns:p14="http://schemas.microsoft.com/office/powerpoint/2010/main" val="103731591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Registrar ER Diagram</a:t>
            </a:r>
            <a:endParaRPr lang="en-US"/>
          </a:p>
        </p:txBody>
      </p:sp>
      <p:sp>
        <p:nvSpPr>
          <p:cNvPr id="29699" name="Text Box 4"/>
          <p:cNvSpPr txBox="1">
            <a:spLocks noChangeArrowheads="1"/>
          </p:cNvSpPr>
          <p:nvPr/>
        </p:nvSpPr>
        <p:spPr bwMode="auto">
          <a:xfrm>
            <a:off x="1752600" y="1733550"/>
            <a:ext cx="1255713" cy="132397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u="sng">
                <a:solidFill>
                  <a:srgbClr val="000000"/>
                </a:solidFill>
              </a:rPr>
              <a:t>Enrollment</a:t>
            </a:r>
          </a:p>
          <a:p>
            <a:r>
              <a:rPr lang="en-US" b="0">
                <a:solidFill>
                  <a:srgbClr val="000000"/>
                </a:solidFill>
              </a:rPr>
              <a:t>Student</a:t>
            </a:r>
          </a:p>
          <a:p>
            <a:r>
              <a:rPr lang="en-US" b="0">
                <a:solidFill>
                  <a:srgbClr val="000000"/>
                </a:solidFill>
              </a:rPr>
              <a:t>Course</a:t>
            </a:r>
          </a:p>
          <a:p>
            <a:r>
              <a:rPr lang="en-US" b="0">
                <a:solidFill>
                  <a:srgbClr val="000000"/>
                </a:solidFill>
              </a:rPr>
              <a:t>Grade</a:t>
            </a:r>
          </a:p>
          <a:p>
            <a:r>
              <a:rPr lang="en-US" b="0">
                <a:solidFill>
                  <a:srgbClr val="000000"/>
                </a:solidFill>
              </a:rPr>
              <a:t>…</a:t>
            </a:r>
          </a:p>
        </p:txBody>
      </p:sp>
      <p:sp>
        <p:nvSpPr>
          <p:cNvPr id="29700" name="Text Box 5"/>
          <p:cNvSpPr txBox="1">
            <a:spLocks noChangeArrowheads="1"/>
          </p:cNvSpPr>
          <p:nvPr/>
        </p:nvSpPr>
        <p:spPr bwMode="auto">
          <a:xfrm>
            <a:off x="5372100" y="1489075"/>
            <a:ext cx="1255713" cy="18129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u="sng">
                <a:solidFill>
                  <a:srgbClr val="000000"/>
                </a:solidFill>
              </a:rPr>
              <a:t>Student</a:t>
            </a:r>
          </a:p>
          <a:p>
            <a:r>
              <a:rPr lang="en-US" b="0">
                <a:solidFill>
                  <a:srgbClr val="000000"/>
                </a:solidFill>
              </a:rPr>
              <a:t>Student ID</a:t>
            </a:r>
          </a:p>
          <a:p>
            <a:r>
              <a:rPr lang="en-US" b="0">
                <a:solidFill>
                  <a:srgbClr val="000000"/>
                </a:solidFill>
              </a:rPr>
              <a:t>First name</a:t>
            </a:r>
          </a:p>
          <a:p>
            <a:r>
              <a:rPr lang="en-US" b="0">
                <a:solidFill>
                  <a:srgbClr val="000000"/>
                </a:solidFill>
              </a:rPr>
              <a:t>Last name</a:t>
            </a:r>
          </a:p>
          <a:p>
            <a:r>
              <a:rPr lang="en-US" b="0">
                <a:solidFill>
                  <a:srgbClr val="000000"/>
                </a:solidFill>
              </a:rPr>
              <a:t>Department</a:t>
            </a:r>
          </a:p>
          <a:p>
            <a:r>
              <a:rPr lang="en-US" b="0">
                <a:solidFill>
                  <a:srgbClr val="000000"/>
                </a:solidFill>
              </a:rPr>
              <a:t>E-mail</a:t>
            </a:r>
          </a:p>
          <a:p>
            <a:r>
              <a:rPr lang="en-US" b="0">
                <a:solidFill>
                  <a:srgbClr val="000000"/>
                </a:solidFill>
              </a:rPr>
              <a:t>…</a:t>
            </a:r>
          </a:p>
        </p:txBody>
      </p:sp>
      <p:sp>
        <p:nvSpPr>
          <p:cNvPr id="29701" name="Text Box 6"/>
          <p:cNvSpPr txBox="1">
            <a:spLocks noChangeArrowheads="1"/>
          </p:cNvSpPr>
          <p:nvPr/>
        </p:nvSpPr>
        <p:spPr bwMode="auto">
          <a:xfrm>
            <a:off x="2971800" y="4406900"/>
            <a:ext cx="1446213" cy="10795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u="sng">
                <a:solidFill>
                  <a:srgbClr val="000000"/>
                </a:solidFill>
              </a:rPr>
              <a:t>Course</a:t>
            </a:r>
          </a:p>
          <a:p>
            <a:r>
              <a:rPr lang="en-US" b="0">
                <a:solidFill>
                  <a:srgbClr val="000000"/>
                </a:solidFill>
              </a:rPr>
              <a:t>Course ID</a:t>
            </a:r>
          </a:p>
          <a:p>
            <a:r>
              <a:rPr lang="en-US" b="0">
                <a:solidFill>
                  <a:srgbClr val="000000"/>
                </a:solidFill>
              </a:rPr>
              <a:t>Course Name</a:t>
            </a:r>
          </a:p>
          <a:p>
            <a:r>
              <a:rPr lang="en-US" b="0">
                <a:solidFill>
                  <a:srgbClr val="000000"/>
                </a:solidFill>
              </a:rPr>
              <a:t>…</a:t>
            </a:r>
          </a:p>
        </p:txBody>
      </p:sp>
      <p:sp>
        <p:nvSpPr>
          <p:cNvPr id="29702" name="Text Box 7"/>
          <p:cNvSpPr txBox="1">
            <a:spLocks noChangeArrowheads="1"/>
          </p:cNvSpPr>
          <p:nvPr/>
        </p:nvSpPr>
        <p:spPr bwMode="auto">
          <a:xfrm>
            <a:off x="5072063" y="4406900"/>
            <a:ext cx="1854200" cy="10795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u="sng">
                <a:solidFill>
                  <a:srgbClr val="000000"/>
                </a:solidFill>
              </a:rPr>
              <a:t>Department</a:t>
            </a:r>
          </a:p>
          <a:p>
            <a:r>
              <a:rPr lang="en-US" b="0">
                <a:solidFill>
                  <a:srgbClr val="000000"/>
                </a:solidFill>
              </a:rPr>
              <a:t>Department ID</a:t>
            </a:r>
          </a:p>
          <a:p>
            <a:r>
              <a:rPr lang="en-US" b="0">
                <a:solidFill>
                  <a:srgbClr val="000000"/>
                </a:solidFill>
              </a:rPr>
              <a:t>Department Name</a:t>
            </a:r>
          </a:p>
          <a:p>
            <a:r>
              <a:rPr lang="en-US" b="0">
                <a:solidFill>
                  <a:srgbClr val="000000"/>
                </a:solidFill>
              </a:rPr>
              <a:t>…</a:t>
            </a:r>
          </a:p>
        </p:txBody>
      </p:sp>
      <p:cxnSp>
        <p:nvCxnSpPr>
          <p:cNvPr id="29703" name="AutoShape 8"/>
          <p:cNvCxnSpPr>
            <a:cxnSpLocks noChangeShapeType="1"/>
            <a:stCxn id="29699" idx="3"/>
            <a:endCxn id="29700" idx="1"/>
          </p:cNvCxnSpPr>
          <p:nvPr/>
        </p:nvCxnSpPr>
        <p:spPr bwMode="auto">
          <a:xfrm>
            <a:off x="3008313" y="2395538"/>
            <a:ext cx="2363787" cy="1587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bg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704" name="AutoShape 9"/>
          <p:cNvCxnSpPr>
            <a:cxnSpLocks noChangeShapeType="1"/>
            <a:stCxn id="29699" idx="2"/>
            <a:endCxn id="29701" idx="1"/>
          </p:cNvCxnSpPr>
          <p:nvPr/>
        </p:nvCxnSpPr>
        <p:spPr bwMode="auto">
          <a:xfrm rot="16200000" flipH="1">
            <a:off x="1731962" y="3706813"/>
            <a:ext cx="1889125" cy="590550"/>
          </a:xfrm>
          <a:prstGeom prst="bentConnector2">
            <a:avLst/>
          </a:prstGeom>
          <a:noFill/>
          <a:ln w="9525">
            <a:solidFill>
              <a:schemeClr val="bg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705" name="AutoShape 10"/>
          <p:cNvCxnSpPr>
            <a:cxnSpLocks noChangeShapeType="1"/>
            <a:stCxn id="29700" idx="2"/>
            <a:endCxn id="29702" idx="0"/>
          </p:cNvCxnSpPr>
          <p:nvPr/>
        </p:nvCxnSpPr>
        <p:spPr bwMode="auto">
          <a:xfrm rot="5400000">
            <a:off x="5447507" y="3855244"/>
            <a:ext cx="1104900" cy="1587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bg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9706" name="Text Box 11"/>
          <p:cNvSpPr txBox="1">
            <a:spLocks noChangeArrowheads="1"/>
          </p:cNvSpPr>
          <p:nvPr/>
        </p:nvSpPr>
        <p:spPr bwMode="auto">
          <a:xfrm>
            <a:off x="3810000" y="2105025"/>
            <a:ext cx="533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solidFill>
                  <a:srgbClr val="000000"/>
                </a:solidFill>
              </a:rPr>
              <a:t>has</a:t>
            </a:r>
          </a:p>
        </p:txBody>
      </p:sp>
      <p:sp>
        <p:nvSpPr>
          <p:cNvPr id="29707" name="Text Box 12"/>
          <p:cNvSpPr txBox="1">
            <a:spLocks noChangeArrowheads="1"/>
          </p:cNvSpPr>
          <p:nvPr/>
        </p:nvSpPr>
        <p:spPr bwMode="auto">
          <a:xfrm>
            <a:off x="2362200" y="3721100"/>
            <a:ext cx="533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solidFill>
                  <a:srgbClr val="000000"/>
                </a:solidFill>
              </a:rPr>
              <a:t>has</a:t>
            </a:r>
          </a:p>
        </p:txBody>
      </p:sp>
      <p:sp>
        <p:nvSpPr>
          <p:cNvPr id="29708" name="Text Box 13"/>
          <p:cNvSpPr txBox="1">
            <a:spLocks noChangeArrowheads="1"/>
          </p:cNvSpPr>
          <p:nvPr/>
        </p:nvSpPr>
        <p:spPr bwMode="auto">
          <a:xfrm>
            <a:off x="5997575" y="3644900"/>
            <a:ext cx="16986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solidFill>
                  <a:srgbClr val="000000"/>
                </a:solidFill>
              </a:rPr>
              <a:t>associated with</a:t>
            </a:r>
          </a:p>
        </p:txBody>
      </p:sp>
    </p:spTree>
    <p:extLst>
      <p:ext uri="{BB962C8B-B14F-4D97-AF65-F5344CB8AC3E}">
        <p14:creationId xmlns:p14="http://schemas.microsoft.com/office/powerpoint/2010/main" val="261518240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Real Example</a:t>
            </a:r>
            <a:endParaRPr lang="en-US" dirty="0"/>
          </a:p>
        </p:txBody>
      </p:sp>
      <p:pic>
        <p:nvPicPr>
          <p:cNvPr id="4" name="Picture 3" descr="ChinookDatabaseSchema1.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1143000"/>
            <a:ext cx="6573619" cy="5306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495584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Types of Relationships</a:t>
            </a:r>
            <a:endParaRPr lang="en-US"/>
          </a:p>
        </p:txBody>
      </p:sp>
      <p:sp>
        <p:nvSpPr>
          <p:cNvPr id="30723" name="Rectangle 7"/>
          <p:cNvSpPr>
            <a:spLocks noChangeArrowheads="1"/>
          </p:cNvSpPr>
          <p:nvPr/>
        </p:nvSpPr>
        <p:spPr bwMode="auto">
          <a:xfrm>
            <a:off x="6196239" y="4419600"/>
            <a:ext cx="1499961" cy="397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One-to-One</a:t>
            </a:r>
          </a:p>
        </p:txBody>
      </p:sp>
      <p:sp>
        <p:nvSpPr>
          <p:cNvPr id="30724" name="Rectangle 22"/>
          <p:cNvSpPr>
            <a:spLocks noChangeArrowheads="1"/>
          </p:cNvSpPr>
          <p:nvPr/>
        </p:nvSpPr>
        <p:spPr bwMode="auto">
          <a:xfrm>
            <a:off x="3886200" y="4419600"/>
            <a:ext cx="1582866" cy="397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One-to-Many</a:t>
            </a:r>
          </a:p>
        </p:txBody>
      </p:sp>
      <p:sp>
        <p:nvSpPr>
          <p:cNvPr id="30725" name="Rectangle 42"/>
          <p:cNvSpPr>
            <a:spLocks noChangeArrowheads="1"/>
          </p:cNvSpPr>
          <p:nvPr/>
        </p:nvSpPr>
        <p:spPr bwMode="auto">
          <a:xfrm>
            <a:off x="1524000" y="4432300"/>
            <a:ext cx="1905000" cy="397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488" tIns="44450" rIns="90488" bIns="44450">
            <a:spAutoFit/>
          </a:bodyPr>
          <a:lstStyle/>
          <a:p>
            <a:pPr algn="ctr"/>
            <a:r>
              <a:rPr lang="en-US" sz="2000" b="0">
                <a:solidFill>
                  <a:srgbClr val="000000"/>
                </a:solidFill>
                <a:latin typeface="Gill Sans"/>
                <a:cs typeface="Gill Sans"/>
              </a:rPr>
              <a:t>Many-to-Many</a:t>
            </a:r>
          </a:p>
        </p:txBody>
      </p:sp>
      <p:sp>
        <p:nvSpPr>
          <p:cNvPr id="30726" name="Oval 9"/>
          <p:cNvSpPr>
            <a:spLocks noChangeArrowheads="1"/>
          </p:cNvSpPr>
          <p:nvPr/>
        </p:nvSpPr>
        <p:spPr bwMode="auto">
          <a:xfrm>
            <a:off x="1981200" y="2133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0727" name="Oval 10"/>
          <p:cNvSpPr>
            <a:spLocks noChangeArrowheads="1"/>
          </p:cNvSpPr>
          <p:nvPr/>
        </p:nvSpPr>
        <p:spPr bwMode="auto">
          <a:xfrm>
            <a:off x="2743200" y="2133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0728" name="Oval 11"/>
          <p:cNvSpPr>
            <a:spLocks noChangeArrowheads="1"/>
          </p:cNvSpPr>
          <p:nvPr/>
        </p:nvSpPr>
        <p:spPr bwMode="auto">
          <a:xfrm>
            <a:off x="1981200" y="2514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0729" name="Oval 12"/>
          <p:cNvSpPr>
            <a:spLocks noChangeArrowheads="1"/>
          </p:cNvSpPr>
          <p:nvPr/>
        </p:nvSpPr>
        <p:spPr bwMode="auto">
          <a:xfrm>
            <a:off x="2743200" y="2514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0730" name="Oval 13"/>
          <p:cNvSpPr>
            <a:spLocks noChangeArrowheads="1"/>
          </p:cNvSpPr>
          <p:nvPr/>
        </p:nvSpPr>
        <p:spPr bwMode="auto">
          <a:xfrm>
            <a:off x="1981200" y="2895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0731" name="Oval 14"/>
          <p:cNvSpPr>
            <a:spLocks noChangeArrowheads="1"/>
          </p:cNvSpPr>
          <p:nvPr/>
        </p:nvSpPr>
        <p:spPr bwMode="auto">
          <a:xfrm>
            <a:off x="2743200" y="2895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0732" name="Oval 15"/>
          <p:cNvSpPr>
            <a:spLocks noChangeArrowheads="1"/>
          </p:cNvSpPr>
          <p:nvPr/>
        </p:nvSpPr>
        <p:spPr bwMode="auto">
          <a:xfrm>
            <a:off x="1981200" y="3276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0733" name="Oval 16"/>
          <p:cNvSpPr>
            <a:spLocks noChangeArrowheads="1"/>
          </p:cNvSpPr>
          <p:nvPr/>
        </p:nvSpPr>
        <p:spPr bwMode="auto">
          <a:xfrm>
            <a:off x="2743200" y="3276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0734" name="Oval 17"/>
          <p:cNvSpPr>
            <a:spLocks noChangeArrowheads="1"/>
          </p:cNvSpPr>
          <p:nvPr/>
        </p:nvSpPr>
        <p:spPr bwMode="auto">
          <a:xfrm>
            <a:off x="1981200" y="3657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0735" name="Oval 18"/>
          <p:cNvSpPr>
            <a:spLocks noChangeArrowheads="1"/>
          </p:cNvSpPr>
          <p:nvPr/>
        </p:nvSpPr>
        <p:spPr bwMode="auto">
          <a:xfrm>
            <a:off x="2743200" y="3657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0736" name="Oval 19"/>
          <p:cNvSpPr>
            <a:spLocks noChangeArrowheads="1"/>
          </p:cNvSpPr>
          <p:nvPr/>
        </p:nvSpPr>
        <p:spPr bwMode="auto">
          <a:xfrm>
            <a:off x="1981200" y="4038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0737" name="Oval 20"/>
          <p:cNvSpPr>
            <a:spLocks noChangeArrowheads="1"/>
          </p:cNvSpPr>
          <p:nvPr/>
        </p:nvSpPr>
        <p:spPr bwMode="auto">
          <a:xfrm>
            <a:off x="2743200" y="4038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0738" name="Oval 21"/>
          <p:cNvSpPr>
            <a:spLocks noChangeArrowheads="1"/>
          </p:cNvSpPr>
          <p:nvPr/>
        </p:nvSpPr>
        <p:spPr bwMode="auto">
          <a:xfrm>
            <a:off x="4191000" y="2133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0739" name="Oval 22"/>
          <p:cNvSpPr>
            <a:spLocks noChangeArrowheads="1"/>
          </p:cNvSpPr>
          <p:nvPr/>
        </p:nvSpPr>
        <p:spPr bwMode="auto">
          <a:xfrm>
            <a:off x="4953000" y="2133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0740" name="Oval 24"/>
          <p:cNvSpPr>
            <a:spLocks noChangeArrowheads="1"/>
          </p:cNvSpPr>
          <p:nvPr/>
        </p:nvSpPr>
        <p:spPr bwMode="auto">
          <a:xfrm>
            <a:off x="4953000" y="2514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0741" name="Oval 25"/>
          <p:cNvSpPr>
            <a:spLocks noChangeArrowheads="1"/>
          </p:cNvSpPr>
          <p:nvPr/>
        </p:nvSpPr>
        <p:spPr bwMode="auto">
          <a:xfrm>
            <a:off x="4191000" y="2895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0742" name="Oval 26"/>
          <p:cNvSpPr>
            <a:spLocks noChangeArrowheads="1"/>
          </p:cNvSpPr>
          <p:nvPr/>
        </p:nvSpPr>
        <p:spPr bwMode="auto">
          <a:xfrm>
            <a:off x="4953000" y="2895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0743" name="Oval 28"/>
          <p:cNvSpPr>
            <a:spLocks noChangeArrowheads="1"/>
          </p:cNvSpPr>
          <p:nvPr/>
        </p:nvSpPr>
        <p:spPr bwMode="auto">
          <a:xfrm>
            <a:off x="4953000" y="3276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0744" name="Oval 29"/>
          <p:cNvSpPr>
            <a:spLocks noChangeArrowheads="1"/>
          </p:cNvSpPr>
          <p:nvPr/>
        </p:nvSpPr>
        <p:spPr bwMode="auto">
          <a:xfrm>
            <a:off x="4191000" y="3657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0745" name="Oval 30"/>
          <p:cNvSpPr>
            <a:spLocks noChangeArrowheads="1"/>
          </p:cNvSpPr>
          <p:nvPr/>
        </p:nvSpPr>
        <p:spPr bwMode="auto">
          <a:xfrm>
            <a:off x="4953000" y="3657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0746" name="Oval 32"/>
          <p:cNvSpPr>
            <a:spLocks noChangeArrowheads="1"/>
          </p:cNvSpPr>
          <p:nvPr/>
        </p:nvSpPr>
        <p:spPr bwMode="auto">
          <a:xfrm>
            <a:off x="4953000" y="4038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0747" name="Oval 33"/>
          <p:cNvSpPr>
            <a:spLocks noChangeArrowheads="1"/>
          </p:cNvSpPr>
          <p:nvPr/>
        </p:nvSpPr>
        <p:spPr bwMode="auto">
          <a:xfrm>
            <a:off x="6408738" y="2133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0748" name="Oval 34"/>
          <p:cNvSpPr>
            <a:spLocks noChangeArrowheads="1"/>
          </p:cNvSpPr>
          <p:nvPr/>
        </p:nvSpPr>
        <p:spPr bwMode="auto">
          <a:xfrm>
            <a:off x="7170738" y="2133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0749" name="Oval 35"/>
          <p:cNvSpPr>
            <a:spLocks noChangeArrowheads="1"/>
          </p:cNvSpPr>
          <p:nvPr/>
        </p:nvSpPr>
        <p:spPr bwMode="auto">
          <a:xfrm>
            <a:off x="6408738" y="2514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0750" name="Oval 36"/>
          <p:cNvSpPr>
            <a:spLocks noChangeArrowheads="1"/>
          </p:cNvSpPr>
          <p:nvPr/>
        </p:nvSpPr>
        <p:spPr bwMode="auto">
          <a:xfrm>
            <a:off x="7170738" y="2514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0751" name="Oval 37"/>
          <p:cNvSpPr>
            <a:spLocks noChangeArrowheads="1"/>
          </p:cNvSpPr>
          <p:nvPr/>
        </p:nvSpPr>
        <p:spPr bwMode="auto">
          <a:xfrm>
            <a:off x="6408738" y="2895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0752" name="Oval 38"/>
          <p:cNvSpPr>
            <a:spLocks noChangeArrowheads="1"/>
          </p:cNvSpPr>
          <p:nvPr/>
        </p:nvSpPr>
        <p:spPr bwMode="auto">
          <a:xfrm>
            <a:off x="7170738" y="2895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0753" name="Oval 39"/>
          <p:cNvSpPr>
            <a:spLocks noChangeArrowheads="1"/>
          </p:cNvSpPr>
          <p:nvPr/>
        </p:nvSpPr>
        <p:spPr bwMode="auto">
          <a:xfrm>
            <a:off x="6408738" y="3276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0754" name="Oval 40"/>
          <p:cNvSpPr>
            <a:spLocks noChangeArrowheads="1"/>
          </p:cNvSpPr>
          <p:nvPr/>
        </p:nvSpPr>
        <p:spPr bwMode="auto">
          <a:xfrm>
            <a:off x="7170738" y="3276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0755" name="Oval 41"/>
          <p:cNvSpPr>
            <a:spLocks noChangeArrowheads="1"/>
          </p:cNvSpPr>
          <p:nvPr/>
        </p:nvSpPr>
        <p:spPr bwMode="auto">
          <a:xfrm>
            <a:off x="6408738" y="3657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0756" name="Oval 42"/>
          <p:cNvSpPr>
            <a:spLocks noChangeArrowheads="1"/>
          </p:cNvSpPr>
          <p:nvPr/>
        </p:nvSpPr>
        <p:spPr bwMode="auto">
          <a:xfrm>
            <a:off x="7170738" y="3657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0757" name="Oval 43"/>
          <p:cNvSpPr>
            <a:spLocks noChangeArrowheads="1"/>
          </p:cNvSpPr>
          <p:nvPr/>
        </p:nvSpPr>
        <p:spPr bwMode="auto">
          <a:xfrm>
            <a:off x="6408738" y="4038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0758" name="Oval 44"/>
          <p:cNvSpPr>
            <a:spLocks noChangeArrowheads="1"/>
          </p:cNvSpPr>
          <p:nvPr/>
        </p:nvSpPr>
        <p:spPr bwMode="auto">
          <a:xfrm>
            <a:off x="7170738" y="4038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cxnSp>
        <p:nvCxnSpPr>
          <p:cNvPr id="30759" name="Straight Connector 49"/>
          <p:cNvCxnSpPr>
            <a:cxnSpLocks noChangeShapeType="1"/>
            <a:stCxn id="30726" idx="5"/>
            <a:endCxn id="30731" idx="1"/>
          </p:cNvCxnSpPr>
          <p:nvPr/>
        </p:nvCxnSpPr>
        <p:spPr bwMode="auto">
          <a:xfrm rot="16200000" flipH="1">
            <a:off x="2111375" y="2263775"/>
            <a:ext cx="654050" cy="65405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60" name="Straight Connector 51"/>
          <p:cNvCxnSpPr>
            <a:cxnSpLocks noChangeShapeType="1"/>
            <a:stCxn id="30726" idx="5"/>
            <a:endCxn id="30729" idx="2"/>
          </p:cNvCxnSpPr>
          <p:nvPr/>
        </p:nvCxnSpPr>
        <p:spPr bwMode="auto">
          <a:xfrm rot="16200000" flipH="1">
            <a:off x="2263775" y="2111375"/>
            <a:ext cx="327025" cy="631825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61" name="Straight Connector 54"/>
          <p:cNvCxnSpPr>
            <a:cxnSpLocks noChangeShapeType="1"/>
            <a:stCxn id="30726" idx="5"/>
            <a:endCxn id="30733" idx="1"/>
          </p:cNvCxnSpPr>
          <p:nvPr/>
        </p:nvCxnSpPr>
        <p:spPr bwMode="auto">
          <a:xfrm rot="16200000" flipH="1">
            <a:off x="1920875" y="2454275"/>
            <a:ext cx="1035050" cy="65405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62" name="Straight Connector 57"/>
          <p:cNvCxnSpPr>
            <a:cxnSpLocks noChangeShapeType="1"/>
            <a:stCxn id="30732" idx="6"/>
            <a:endCxn id="30731" idx="2"/>
          </p:cNvCxnSpPr>
          <p:nvPr/>
        </p:nvCxnSpPr>
        <p:spPr bwMode="auto">
          <a:xfrm flipV="1">
            <a:off x="2133600" y="2971800"/>
            <a:ext cx="609600" cy="38100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63" name="Straight Connector 60"/>
          <p:cNvCxnSpPr>
            <a:cxnSpLocks noChangeShapeType="1"/>
            <a:stCxn id="30736" idx="7"/>
            <a:endCxn id="30731" idx="3"/>
          </p:cNvCxnSpPr>
          <p:nvPr/>
        </p:nvCxnSpPr>
        <p:spPr bwMode="auto">
          <a:xfrm rot="5400000" flipH="1" flipV="1">
            <a:off x="1920875" y="3216275"/>
            <a:ext cx="1035050" cy="65405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64" name="Straight Connector 64"/>
          <p:cNvCxnSpPr>
            <a:cxnSpLocks noChangeShapeType="1"/>
            <a:stCxn id="30727" idx="3"/>
            <a:endCxn id="30730" idx="6"/>
          </p:cNvCxnSpPr>
          <p:nvPr/>
        </p:nvCxnSpPr>
        <p:spPr bwMode="auto">
          <a:xfrm rot="5400000">
            <a:off x="2095500" y="2301875"/>
            <a:ext cx="708025" cy="631825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65" name="Straight Connector 67"/>
          <p:cNvCxnSpPr>
            <a:cxnSpLocks noChangeShapeType="1"/>
            <a:stCxn id="30735" idx="1"/>
            <a:endCxn id="30730" idx="6"/>
          </p:cNvCxnSpPr>
          <p:nvPr/>
        </p:nvCxnSpPr>
        <p:spPr bwMode="auto">
          <a:xfrm rot="16200000" flipV="1">
            <a:off x="2095500" y="3009900"/>
            <a:ext cx="708025" cy="631825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66" name="Straight Connector 70"/>
          <p:cNvCxnSpPr>
            <a:cxnSpLocks noChangeShapeType="1"/>
            <a:stCxn id="30737" idx="1"/>
            <a:endCxn id="30734" idx="6"/>
          </p:cNvCxnSpPr>
          <p:nvPr/>
        </p:nvCxnSpPr>
        <p:spPr bwMode="auto">
          <a:xfrm rot="16200000" flipV="1">
            <a:off x="2286000" y="3581400"/>
            <a:ext cx="327025" cy="631825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67" name="Straight Connector 74"/>
          <p:cNvCxnSpPr>
            <a:cxnSpLocks noChangeShapeType="1"/>
            <a:stCxn id="30737" idx="1"/>
            <a:endCxn id="30732" idx="6"/>
          </p:cNvCxnSpPr>
          <p:nvPr/>
        </p:nvCxnSpPr>
        <p:spPr bwMode="auto">
          <a:xfrm rot="16200000" flipV="1">
            <a:off x="2095500" y="3390900"/>
            <a:ext cx="708025" cy="631825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68" name="Straight Connector 77"/>
          <p:cNvCxnSpPr>
            <a:cxnSpLocks noChangeShapeType="1"/>
            <a:stCxn id="30739" idx="2"/>
            <a:endCxn id="30738" idx="6"/>
          </p:cNvCxnSpPr>
          <p:nvPr/>
        </p:nvCxnSpPr>
        <p:spPr bwMode="auto">
          <a:xfrm rot="10800000">
            <a:off x="4343400" y="2209800"/>
            <a:ext cx="609600" cy="1588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69" name="Straight Connector 80"/>
          <p:cNvCxnSpPr>
            <a:cxnSpLocks noChangeShapeType="1"/>
            <a:stCxn id="30740" idx="1"/>
            <a:endCxn id="30738" idx="6"/>
          </p:cNvCxnSpPr>
          <p:nvPr/>
        </p:nvCxnSpPr>
        <p:spPr bwMode="auto">
          <a:xfrm rot="16200000" flipV="1">
            <a:off x="4495800" y="2057400"/>
            <a:ext cx="327025" cy="631825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70" name="Straight Connector 89"/>
          <p:cNvCxnSpPr>
            <a:cxnSpLocks noChangeShapeType="1"/>
            <a:stCxn id="30742" idx="2"/>
            <a:endCxn id="30741" idx="6"/>
          </p:cNvCxnSpPr>
          <p:nvPr/>
        </p:nvCxnSpPr>
        <p:spPr bwMode="auto">
          <a:xfrm rot="10800000">
            <a:off x="4343400" y="2971800"/>
            <a:ext cx="609600" cy="1588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71" name="Straight Connector 94"/>
          <p:cNvCxnSpPr>
            <a:cxnSpLocks noChangeShapeType="1"/>
            <a:stCxn id="30743" idx="1"/>
            <a:endCxn id="30741" idx="5"/>
          </p:cNvCxnSpPr>
          <p:nvPr/>
        </p:nvCxnSpPr>
        <p:spPr bwMode="auto">
          <a:xfrm rot="16200000" flipV="1">
            <a:off x="4511675" y="2835275"/>
            <a:ext cx="273050" cy="65405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72" name="Straight Connector 97"/>
          <p:cNvCxnSpPr>
            <a:cxnSpLocks noChangeShapeType="1"/>
            <a:stCxn id="30745" idx="1"/>
            <a:endCxn id="30741" idx="5"/>
          </p:cNvCxnSpPr>
          <p:nvPr/>
        </p:nvCxnSpPr>
        <p:spPr bwMode="auto">
          <a:xfrm rot="16200000" flipV="1">
            <a:off x="4321175" y="3025775"/>
            <a:ext cx="654050" cy="65405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73" name="Straight Connector 104"/>
          <p:cNvCxnSpPr>
            <a:cxnSpLocks noChangeShapeType="1"/>
            <a:stCxn id="30746" idx="1"/>
            <a:endCxn id="30744" idx="5"/>
          </p:cNvCxnSpPr>
          <p:nvPr/>
        </p:nvCxnSpPr>
        <p:spPr bwMode="auto">
          <a:xfrm rot="16200000" flipV="1">
            <a:off x="4511675" y="3597275"/>
            <a:ext cx="273050" cy="65405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74" name="Straight Connector 108"/>
          <p:cNvCxnSpPr>
            <a:cxnSpLocks noChangeShapeType="1"/>
            <a:stCxn id="30727" idx="3"/>
            <a:endCxn id="30728" idx="7"/>
          </p:cNvCxnSpPr>
          <p:nvPr/>
        </p:nvCxnSpPr>
        <p:spPr bwMode="auto">
          <a:xfrm rot="5400000">
            <a:off x="2301875" y="2073275"/>
            <a:ext cx="273050" cy="65405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75" name="Straight Connector 113"/>
          <p:cNvCxnSpPr>
            <a:cxnSpLocks noChangeShapeType="1"/>
            <a:stCxn id="30750" idx="1"/>
            <a:endCxn id="30747" idx="6"/>
          </p:cNvCxnSpPr>
          <p:nvPr/>
        </p:nvCxnSpPr>
        <p:spPr bwMode="auto">
          <a:xfrm rot="16200000" flipV="1">
            <a:off x="6713538" y="2057400"/>
            <a:ext cx="327025" cy="631825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76" name="Straight Connector 116"/>
          <p:cNvCxnSpPr>
            <a:cxnSpLocks noChangeShapeType="1"/>
            <a:stCxn id="30748" idx="3"/>
            <a:endCxn id="30749" idx="7"/>
          </p:cNvCxnSpPr>
          <p:nvPr/>
        </p:nvCxnSpPr>
        <p:spPr bwMode="auto">
          <a:xfrm rot="5400000">
            <a:off x="6729413" y="2073275"/>
            <a:ext cx="273050" cy="65405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77" name="Straight Connector 120"/>
          <p:cNvCxnSpPr>
            <a:cxnSpLocks noChangeShapeType="1"/>
            <a:stCxn id="30758" idx="1"/>
            <a:endCxn id="30755" idx="6"/>
          </p:cNvCxnSpPr>
          <p:nvPr/>
        </p:nvCxnSpPr>
        <p:spPr bwMode="auto">
          <a:xfrm rot="16200000" flipV="1">
            <a:off x="6713538" y="3581400"/>
            <a:ext cx="327025" cy="631825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78" name="Straight Connector 123"/>
          <p:cNvCxnSpPr>
            <a:cxnSpLocks noChangeShapeType="1"/>
            <a:stCxn id="30754" idx="2"/>
            <a:endCxn id="30753" idx="6"/>
          </p:cNvCxnSpPr>
          <p:nvPr/>
        </p:nvCxnSpPr>
        <p:spPr bwMode="auto">
          <a:xfrm rot="10800000">
            <a:off x="6561138" y="3352800"/>
            <a:ext cx="609600" cy="1588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79" name="Straight Connector 127"/>
          <p:cNvCxnSpPr>
            <a:cxnSpLocks noChangeShapeType="1"/>
            <a:stCxn id="30756" idx="1"/>
            <a:endCxn id="30751" idx="5"/>
          </p:cNvCxnSpPr>
          <p:nvPr/>
        </p:nvCxnSpPr>
        <p:spPr bwMode="auto">
          <a:xfrm rot="16200000" flipV="1">
            <a:off x="6538913" y="3025775"/>
            <a:ext cx="654050" cy="65405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80" name="Straight Connector 130"/>
          <p:cNvCxnSpPr>
            <a:cxnSpLocks noChangeShapeType="1"/>
            <a:stCxn id="30752" idx="3"/>
            <a:endCxn id="30757" idx="7"/>
          </p:cNvCxnSpPr>
          <p:nvPr/>
        </p:nvCxnSpPr>
        <p:spPr bwMode="auto">
          <a:xfrm rot="5400000">
            <a:off x="6348413" y="3216275"/>
            <a:ext cx="1035050" cy="65405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63297662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Database Integrity</a:t>
            </a:r>
            <a:endParaRPr lang="en-US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Registrar database must be internally consistent</a:t>
            </a:r>
          </a:p>
          <a:p>
            <a:pPr lvl="1"/>
            <a:r>
              <a:rPr lang="en-US" smtClean="0"/>
              <a:t>All enrolled students must have an entry in the student table</a:t>
            </a:r>
          </a:p>
          <a:p>
            <a:pPr lvl="1"/>
            <a:r>
              <a:rPr lang="en-US" smtClean="0"/>
              <a:t>All courses must have a name</a:t>
            </a:r>
          </a:p>
          <a:p>
            <a:pPr lvl="1"/>
            <a:r>
              <a:rPr lang="en-US" smtClean="0"/>
              <a:t>…</a:t>
            </a:r>
          </a:p>
          <a:p>
            <a:r>
              <a:rPr lang="en-US" smtClean="0"/>
              <a:t>What happens:</a:t>
            </a:r>
          </a:p>
          <a:p>
            <a:pPr lvl="1"/>
            <a:r>
              <a:rPr lang="en-US" smtClean="0"/>
              <a:t>When a student withdraws from the university?</a:t>
            </a:r>
          </a:p>
          <a:p>
            <a:pPr lvl="1"/>
            <a:r>
              <a:rPr lang="en-US" smtClean="0"/>
              <a:t>When a course is taken off the books?</a:t>
            </a:r>
          </a:p>
          <a:p>
            <a:pPr lvl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07884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Integrity Constraints</a:t>
            </a:r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Conditions that must be true of the database at any time</a:t>
            </a:r>
          </a:p>
          <a:p>
            <a:pPr lvl="1"/>
            <a:r>
              <a:rPr lang="en-US" smtClean="0"/>
              <a:t>Specified when the database is designed</a:t>
            </a:r>
          </a:p>
          <a:p>
            <a:pPr lvl="1"/>
            <a:r>
              <a:rPr lang="en-US" smtClean="0"/>
              <a:t>Checked when the database is modified</a:t>
            </a:r>
          </a:p>
          <a:p>
            <a:r>
              <a:rPr lang="en-US" smtClean="0"/>
              <a:t>RDBMS ensures that integrity constraints are always kept</a:t>
            </a:r>
          </a:p>
          <a:p>
            <a:pPr lvl="1"/>
            <a:r>
              <a:rPr lang="en-US" smtClean="0"/>
              <a:t>So that database contents remain faithful to the real world</a:t>
            </a:r>
          </a:p>
          <a:p>
            <a:pPr lvl="1"/>
            <a:r>
              <a:rPr lang="en-US" smtClean="0"/>
              <a:t>Helps avoid data entry errors</a:t>
            </a:r>
          </a:p>
          <a:p>
            <a:r>
              <a:rPr lang="en-US" smtClean="0"/>
              <a:t>Where do integrity constraints come from?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1994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Box 1"/>
          <p:cNvSpPr txBox="1">
            <a:spLocks noChangeArrowheads="1"/>
          </p:cNvSpPr>
          <p:nvPr/>
        </p:nvSpPr>
        <p:spPr bwMode="auto">
          <a:xfrm>
            <a:off x="152400" y="2667000"/>
            <a:ext cx="8839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3600" dirty="0" smtClean="0">
                <a:solidFill>
                  <a:srgbClr val="000000"/>
                </a:solidFill>
                <a:latin typeface="Gill Sans"/>
                <a:cs typeface="Gill Sans"/>
              </a:rPr>
              <a:t>SQL</a:t>
            </a:r>
            <a:endParaRPr lang="en-US" sz="360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  <p:sp>
        <p:nvSpPr>
          <p:cNvPr id="17411" name="TextBox 2"/>
          <p:cNvSpPr txBox="1">
            <a:spLocks noChangeArrowheads="1"/>
          </p:cNvSpPr>
          <p:nvPr/>
        </p:nvSpPr>
        <p:spPr bwMode="auto">
          <a:xfrm>
            <a:off x="152400" y="3257550"/>
            <a:ext cx="8839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lvl="1" algn="ctr"/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(</a:t>
            </a:r>
            <a:r>
              <a:rPr lang="en-US" sz="2000" b="0" dirty="0" smtClean="0">
                <a:solidFill>
                  <a:srgbClr val="000000"/>
                </a:solidFill>
                <a:latin typeface="Gill Sans"/>
                <a:cs typeface="Gill Sans"/>
              </a:rPr>
              <a:t>Don’t </a:t>
            </a:r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Panic!)</a:t>
            </a:r>
          </a:p>
        </p:txBody>
      </p:sp>
    </p:spTree>
    <p:extLst>
      <p:ext uri="{BB962C8B-B14F-4D97-AF65-F5344CB8AC3E}">
        <p14:creationId xmlns:p14="http://schemas.microsoft.com/office/powerpoint/2010/main" val="184614612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</a:t>
            </a:r>
            <a:endParaRPr lang="en-US" dirty="0"/>
          </a:p>
        </p:txBody>
      </p:sp>
      <p:sp>
        <p:nvSpPr>
          <p:cNvPr id="6149" name="Line 3"/>
          <p:cNvSpPr>
            <a:spLocks noChangeShapeType="1"/>
          </p:cNvSpPr>
          <p:nvPr/>
        </p:nvSpPr>
        <p:spPr bwMode="auto">
          <a:xfrm>
            <a:off x="3352800" y="2895600"/>
            <a:ext cx="0" cy="137160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0" name="Text Box 4"/>
          <p:cNvSpPr txBox="1">
            <a:spLocks noChangeArrowheads="1"/>
          </p:cNvSpPr>
          <p:nvPr/>
        </p:nvSpPr>
        <p:spPr bwMode="auto">
          <a:xfrm>
            <a:off x="3433495" y="3352800"/>
            <a:ext cx="397371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 dirty="0" smtClean="0">
                <a:solidFill>
                  <a:srgbClr val="FF0000"/>
                </a:solidFill>
                <a:latin typeface="Gill Sans"/>
                <a:cs typeface="Gill Sans"/>
              </a:rPr>
              <a:t>select </a:t>
            </a:r>
            <a:r>
              <a:rPr lang="en-US" sz="2400" b="0" dirty="0">
                <a:solidFill>
                  <a:srgbClr val="FF0000"/>
                </a:solidFill>
                <a:latin typeface="Gill Sans"/>
                <a:cs typeface="Gill Sans"/>
              </a:rPr>
              <a:t>Student ID, Department</a:t>
            </a:r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935038" y="1547813"/>
          <a:ext cx="7446962" cy="127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62" name="Worksheet" r:id="rId3" imgW="4857958" imgH="818965" progId="Excel.Sheet.8">
                  <p:embed/>
                </p:oleObj>
              </mc:Choice>
              <mc:Fallback>
                <p:oleObj name="Worksheet" r:id="rId3" imgW="4857958" imgH="818965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5038" y="1547813"/>
                        <a:ext cx="7446962" cy="1271587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7" name="Object 3"/>
          <p:cNvGraphicFramePr>
            <a:graphicFrameLocks noChangeAspect="1"/>
          </p:cNvGraphicFramePr>
          <p:nvPr/>
        </p:nvGraphicFramePr>
        <p:xfrm>
          <a:off x="2290763" y="4344988"/>
          <a:ext cx="3652837" cy="1436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63" name="Worksheet" r:id="rId5" imgW="2104846" imgH="819269" progId="Excel.Sheet.8">
                  <p:embed/>
                </p:oleObj>
              </mc:Choice>
              <mc:Fallback>
                <p:oleObj name="Worksheet" r:id="rId5" imgW="2104846" imgH="819269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90763" y="4344988"/>
                        <a:ext cx="3652837" cy="1436687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4455920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</a:t>
            </a:r>
            <a:endParaRPr lang="en-US" dirty="0"/>
          </a:p>
        </p:txBody>
      </p:sp>
      <p:graphicFrame>
        <p:nvGraphicFramePr>
          <p:cNvPr id="7170" name="Object 2"/>
          <p:cNvGraphicFramePr>
            <a:graphicFrameLocks noChangeAspect="1"/>
          </p:cNvGraphicFramePr>
          <p:nvPr/>
        </p:nvGraphicFramePr>
        <p:xfrm>
          <a:off x="858838" y="1547813"/>
          <a:ext cx="7446962" cy="127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6" name="Worksheet" r:id="rId3" imgW="4857690" imgH="819269" progId="Excel.Sheet.8">
                  <p:embed/>
                </p:oleObj>
              </mc:Choice>
              <mc:Fallback>
                <p:oleObj name="Worksheet" r:id="rId3" imgW="4857690" imgH="819269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8838" y="1547813"/>
                        <a:ext cx="7446962" cy="1271587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1" name="Object 3"/>
          <p:cNvGraphicFramePr>
            <a:graphicFrameLocks noChangeAspect="1"/>
          </p:cNvGraphicFramePr>
          <p:nvPr/>
        </p:nvGraphicFramePr>
        <p:xfrm>
          <a:off x="762000" y="4800600"/>
          <a:ext cx="7543800" cy="728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7" name="Worksheet" r:id="rId5" imgW="5143560" imgH="495479" progId="Excel.Sheet.8">
                  <p:embed/>
                </p:oleObj>
              </mc:Choice>
              <mc:Fallback>
                <p:oleObj name="Worksheet" r:id="rId5" imgW="5143560" imgH="495479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4800600"/>
                        <a:ext cx="7543800" cy="728663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3" name="Line 10"/>
          <p:cNvSpPr>
            <a:spLocks noChangeShapeType="1"/>
          </p:cNvSpPr>
          <p:nvPr/>
        </p:nvSpPr>
        <p:spPr bwMode="auto">
          <a:xfrm>
            <a:off x="2362200" y="2895600"/>
            <a:ext cx="0" cy="175260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4" name="Text Box 11"/>
          <p:cNvSpPr txBox="1">
            <a:spLocks noChangeArrowheads="1"/>
          </p:cNvSpPr>
          <p:nvPr/>
        </p:nvSpPr>
        <p:spPr bwMode="auto">
          <a:xfrm>
            <a:off x="2514600" y="3581400"/>
            <a:ext cx="427112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 dirty="0" smtClean="0">
                <a:solidFill>
                  <a:srgbClr val="FF0000"/>
                </a:solidFill>
                <a:latin typeface="Gill Sans"/>
                <a:cs typeface="Gill Sans"/>
              </a:rPr>
              <a:t>where </a:t>
            </a:r>
            <a:r>
              <a:rPr lang="en-US" sz="2400" b="0" dirty="0">
                <a:solidFill>
                  <a:srgbClr val="FF0000"/>
                </a:solidFill>
                <a:latin typeface="Gill Sans"/>
                <a:cs typeface="Gill Sans"/>
              </a:rPr>
              <a:t>Department ID = </a:t>
            </a:r>
            <a:r>
              <a:rPr lang="ja-JP" altLang="en-US" sz="2400" b="0" dirty="0">
                <a:solidFill>
                  <a:srgbClr val="FF0000"/>
                </a:solidFill>
                <a:latin typeface="Gill Sans"/>
                <a:cs typeface="Gill Sans"/>
              </a:rPr>
              <a:t>“</a:t>
            </a:r>
            <a:r>
              <a:rPr lang="en-US" sz="2400" b="0" dirty="0">
                <a:solidFill>
                  <a:srgbClr val="FF0000"/>
                </a:solidFill>
                <a:latin typeface="Gill Sans"/>
                <a:cs typeface="Gill Sans"/>
              </a:rPr>
              <a:t>HIST</a:t>
            </a:r>
            <a:r>
              <a:rPr lang="ja-JP" altLang="en-US" sz="2400" b="0" dirty="0">
                <a:solidFill>
                  <a:srgbClr val="FF0000"/>
                </a:solidFill>
                <a:latin typeface="Gill Sans"/>
                <a:cs typeface="Gill Sans"/>
              </a:rPr>
              <a:t>”</a:t>
            </a:r>
            <a:endParaRPr lang="en-US" sz="2400" b="0" dirty="0">
              <a:solidFill>
                <a:srgbClr val="FF0000"/>
              </a:solidFill>
              <a:latin typeface="Gill Sans"/>
              <a:cs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89404667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1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Join</a:t>
            </a:r>
            <a:endParaRPr lang="en-US"/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554038" y="4875213"/>
          <a:ext cx="7446962" cy="127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40" name="Worksheet" r:id="rId3" imgW="4857690" imgH="819269" progId="Excel.Sheet.8">
                  <p:embed/>
                </p:oleObj>
              </mc:Choice>
              <mc:Fallback>
                <p:oleObj name="Worksheet" r:id="rId3" imgW="4857690" imgH="819269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4038" y="4875213"/>
                        <a:ext cx="7446962" cy="1271587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6" name="Line 9"/>
          <p:cNvSpPr>
            <a:spLocks noChangeShapeType="1"/>
          </p:cNvSpPr>
          <p:nvPr/>
        </p:nvSpPr>
        <p:spPr bwMode="auto">
          <a:xfrm flipH="1">
            <a:off x="4114800" y="2438400"/>
            <a:ext cx="609600" cy="236220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7" name="Line 10"/>
          <p:cNvSpPr>
            <a:spLocks noChangeShapeType="1"/>
          </p:cNvSpPr>
          <p:nvPr/>
        </p:nvSpPr>
        <p:spPr bwMode="auto">
          <a:xfrm flipH="1">
            <a:off x="4343400" y="3810000"/>
            <a:ext cx="1143000" cy="99060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8" name="Text Box 11"/>
          <p:cNvSpPr txBox="1">
            <a:spLocks noChangeArrowheads="1"/>
          </p:cNvSpPr>
          <p:nvPr/>
        </p:nvSpPr>
        <p:spPr bwMode="auto">
          <a:xfrm>
            <a:off x="552450" y="4492625"/>
            <a:ext cx="165855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ja-JP" altLang="en-US" sz="2000" b="0">
                <a:solidFill>
                  <a:srgbClr val="000000"/>
                </a:solidFill>
                <a:latin typeface="Gill Sans"/>
                <a:cs typeface="Gill Sans"/>
              </a:rPr>
              <a:t>“</a:t>
            </a:r>
            <a:r>
              <a:rPr lang="en-US" sz="2000" b="0">
                <a:solidFill>
                  <a:srgbClr val="000000"/>
                </a:solidFill>
                <a:latin typeface="Gill Sans"/>
                <a:cs typeface="Gill Sans"/>
              </a:rPr>
              <a:t>Joined</a:t>
            </a:r>
            <a:r>
              <a:rPr lang="ja-JP" altLang="en-US" sz="2000" b="0">
                <a:solidFill>
                  <a:srgbClr val="000000"/>
                </a:solidFill>
                <a:latin typeface="Gill Sans"/>
                <a:cs typeface="Gill Sans"/>
              </a:rPr>
              <a:t>”</a:t>
            </a:r>
            <a:r>
              <a:rPr lang="en-US" sz="2000" b="0">
                <a:solidFill>
                  <a:srgbClr val="000000"/>
                </a:solidFill>
                <a:latin typeface="Gill Sans"/>
                <a:cs typeface="Gill Sans"/>
              </a:rPr>
              <a:t> Table</a:t>
            </a:r>
          </a:p>
        </p:txBody>
      </p:sp>
      <p:graphicFrame>
        <p:nvGraphicFramePr>
          <p:cNvPr id="5123" name="Object 3"/>
          <p:cNvGraphicFramePr>
            <a:graphicFrameLocks noChangeAspect="1"/>
          </p:cNvGraphicFramePr>
          <p:nvPr/>
        </p:nvGraphicFramePr>
        <p:xfrm>
          <a:off x="530225" y="1466850"/>
          <a:ext cx="6591300" cy="1096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41" name="Worksheet" r:id="rId5" imgW="4753094" imgH="819269" progId="Excel.Sheet.8">
                  <p:embed/>
                </p:oleObj>
              </mc:Choice>
              <mc:Fallback>
                <p:oleObj name="Worksheet" r:id="rId5" imgW="4753094" imgH="819269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0225" y="1466850"/>
                        <a:ext cx="6591300" cy="1096963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9" name="Text Box 22"/>
          <p:cNvSpPr txBox="1">
            <a:spLocks noChangeArrowheads="1"/>
          </p:cNvSpPr>
          <p:nvPr/>
        </p:nvSpPr>
        <p:spPr bwMode="auto">
          <a:xfrm>
            <a:off x="457200" y="1066800"/>
            <a:ext cx="156187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Student Table</a:t>
            </a:r>
          </a:p>
        </p:txBody>
      </p:sp>
      <p:sp>
        <p:nvSpPr>
          <p:cNvPr id="5130" name="Text Box 26"/>
          <p:cNvSpPr txBox="1">
            <a:spLocks noChangeArrowheads="1"/>
          </p:cNvSpPr>
          <p:nvPr/>
        </p:nvSpPr>
        <p:spPr bwMode="auto">
          <a:xfrm>
            <a:off x="5322888" y="2667000"/>
            <a:ext cx="204277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000" b="0">
                <a:solidFill>
                  <a:srgbClr val="000000"/>
                </a:solidFill>
                <a:latin typeface="Gill Sans"/>
                <a:cs typeface="Gill Sans"/>
              </a:rPr>
              <a:t>Department Table</a:t>
            </a:r>
          </a:p>
        </p:txBody>
      </p:sp>
      <p:graphicFrame>
        <p:nvGraphicFramePr>
          <p:cNvPr id="5124" name="Object 4"/>
          <p:cNvGraphicFramePr>
            <a:graphicFrameLocks noChangeAspect="1"/>
          </p:cNvGraphicFramePr>
          <p:nvPr/>
        </p:nvGraphicFramePr>
        <p:xfrm>
          <a:off x="5322888" y="3124200"/>
          <a:ext cx="3440112" cy="98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42" name="Worksheet" r:id="rId7" imgW="2295704" imgH="657165" progId="Excel.Sheet.8">
                  <p:embed/>
                </p:oleObj>
              </mc:Choice>
              <mc:Fallback>
                <p:oleObj name="Worksheet" r:id="rId7" imgW="2295704" imgH="657165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22888" y="3124200"/>
                        <a:ext cx="3440112" cy="98425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31" name="Rectangle 27"/>
          <p:cNvSpPr>
            <a:spLocks noChangeArrowheads="1"/>
          </p:cNvSpPr>
          <p:nvPr/>
        </p:nvSpPr>
        <p:spPr bwMode="auto">
          <a:xfrm>
            <a:off x="3962400" y="1447800"/>
            <a:ext cx="1447800" cy="1143000"/>
          </a:xfrm>
          <a:prstGeom prst="rect">
            <a:avLst/>
          </a:prstGeom>
          <a:noFill/>
          <a:ln w="50800">
            <a:solidFill>
              <a:srgbClr val="FF0000"/>
            </a:solidFill>
            <a:prstDash val="sys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2" name="Rectangle 28"/>
          <p:cNvSpPr>
            <a:spLocks noChangeArrowheads="1"/>
          </p:cNvSpPr>
          <p:nvPr/>
        </p:nvSpPr>
        <p:spPr bwMode="auto">
          <a:xfrm>
            <a:off x="5322888" y="3124200"/>
            <a:ext cx="1447800" cy="990600"/>
          </a:xfrm>
          <a:prstGeom prst="rect">
            <a:avLst/>
          </a:prstGeom>
          <a:noFill/>
          <a:ln w="50800">
            <a:solidFill>
              <a:srgbClr val="FF0000"/>
            </a:solidFill>
            <a:prstDash val="sys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27367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Relational Operations</a:t>
            </a:r>
            <a:endParaRPr 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Joining tables: JOIN</a:t>
            </a:r>
          </a:p>
          <a:p>
            <a:r>
              <a:rPr lang="en-US" dirty="0" smtClean="0"/>
              <a:t>Choosing columns: SELECT</a:t>
            </a:r>
          </a:p>
          <a:p>
            <a:pPr lvl="1"/>
            <a:r>
              <a:rPr lang="en-US" dirty="0" smtClean="0"/>
              <a:t>Based on their labels (field names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* is a shorthand for saying “all fields”</a:t>
            </a:r>
            <a:endParaRPr lang="en-US" dirty="0" smtClean="0"/>
          </a:p>
          <a:p>
            <a:r>
              <a:rPr lang="en-US" dirty="0" smtClean="0"/>
              <a:t>Choosing rows: WHERE</a:t>
            </a:r>
          </a:p>
          <a:p>
            <a:pPr lvl="1"/>
            <a:r>
              <a:rPr lang="en-US" dirty="0" smtClean="0"/>
              <a:t>Based on their contents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These can be specified together</a:t>
            </a:r>
          </a:p>
          <a:p>
            <a:endParaRPr lang="en-US" dirty="0"/>
          </a:p>
        </p:txBody>
      </p:sp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1219200" y="3821668"/>
            <a:ext cx="254055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 b="0" dirty="0">
                <a:solidFill>
                  <a:srgbClr val="FF0000"/>
                </a:solidFill>
                <a:latin typeface="Gill Sans"/>
                <a:cs typeface="Gill Sans"/>
              </a:rPr>
              <a:t>department ID = </a:t>
            </a:r>
            <a:r>
              <a:rPr lang="ja-JP" altLang="en-US" sz="1800" b="0" dirty="0">
                <a:solidFill>
                  <a:srgbClr val="FF0000"/>
                </a:solidFill>
                <a:latin typeface="Gill Sans"/>
                <a:cs typeface="Gill Sans"/>
              </a:rPr>
              <a:t>“</a:t>
            </a:r>
            <a:r>
              <a:rPr lang="en-US" sz="1800" b="0" dirty="0">
                <a:solidFill>
                  <a:srgbClr val="FF0000"/>
                </a:solidFill>
                <a:latin typeface="Gill Sans"/>
                <a:cs typeface="Gill Sans"/>
              </a:rPr>
              <a:t>HIST</a:t>
            </a:r>
            <a:r>
              <a:rPr lang="ja-JP" altLang="en-US" sz="1800" b="0" dirty="0">
                <a:solidFill>
                  <a:srgbClr val="FF0000"/>
                </a:solidFill>
                <a:latin typeface="Gill Sans"/>
                <a:cs typeface="Gill Sans"/>
              </a:rPr>
              <a:t>”</a:t>
            </a:r>
            <a:endParaRPr lang="en-US" sz="1800" b="0" dirty="0">
              <a:solidFill>
                <a:srgbClr val="FF0000"/>
              </a:solidFill>
              <a:latin typeface="Gill Sans"/>
              <a:cs typeface="Gill Sans"/>
            </a:endParaRPr>
          </a:p>
        </p:txBody>
      </p:sp>
      <p:sp>
        <p:nvSpPr>
          <p:cNvPr id="34821" name="Text Box 5"/>
          <p:cNvSpPr txBox="1">
            <a:spLocks noChangeArrowheads="1"/>
          </p:cNvSpPr>
          <p:nvPr/>
        </p:nvSpPr>
        <p:spPr bwMode="auto">
          <a:xfrm>
            <a:off x="1219200" y="4736068"/>
            <a:ext cx="474991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 b="0" dirty="0" smtClean="0">
                <a:solidFill>
                  <a:srgbClr val="FF0000"/>
                </a:solidFill>
                <a:latin typeface="Gill Sans"/>
                <a:cs typeface="Gill Sans"/>
              </a:rPr>
              <a:t>select </a:t>
            </a:r>
            <a:r>
              <a:rPr lang="en-US" sz="1800" b="0" dirty="0">
                <a:solidFill>
                  <a:srgbClr val="FF0000"/>
                </a:solidFill>
                <a:latin typeface="Gill Sans"/>
                <a:cs typeface="Gill Sans"/>
              </a:rPr>
              <a:t>Student ID, </a:t>
            </a:r>
            <a:r>
              <a:rPr lang="en-US" sz="1800" b="0" dirty="0" err="1">
                <a:solidFill>
                  <a:srgbClr val="FF0000"/>
                </a:solidFill>
                <a:latin typeface="Gill Sans"/>
                <a:cs typeface="Gill Sans"/>
              </a:rPr>
              <a:t>Dept</a:t>
            </a:r>
            <a:r>
              <a:rPr lang="en-US" sz="1800" b="0" dirty="0">
                <a:solidFill>
                  <a:srgbClr val="FF0000"/>
                </a:solidFill>
                <a:latin typeface="Gill Sans"/>
                <a:cs typeface="Gill Sans"/>
              </a:rPr>
              <a:t> </a:t>
            </a:r>
            <a:r>
              <a:rPr lang="en-US" sz="1800" b="0" dirty="0" smtClean="0">
                <a:solidFill>
                  <a:srgbClr val="FF0000"/>
                </a:solidFill>
                <a:latin typeface="Gill Sans"/>
                <a:cs typeface="Gill Sans"/>
              </a:rPr>
              <a:t>where </a:t>
            </a:r>
            <a:r>
              <a:rPr lang="en-US" sz="1800" b="0" dirty="0" err="1">
                <a:solidFill>
                  <a:srgbClr val="FF0000"/>
                </a:solidFill>
                <a:latin typeface="Gill Sans"/>
                <a:cs typeface="Gill Sans"/>
              </a:rPr>
              <a:t>Dept</a:t>
            </a:r>
            <a:r>
              <a:rPr lang="en-US" sz="1800" b="0" dirty="0">
                <a:solidFill>
                  <a:srgbClr val="FF0000"/>
                </a:solidFill>
                <a:latin typeface="Gill Sans"/>
                <a:cs typeface="Gill Sans"/>
              </a:rPr>
              <a:t> = </a:t>
            </a:r>
            <a:r>
              <a:rPr lang="ja-JP" altLang="en-US" sz="1800" b="0" dirty="0">
                <a:solidFill>
                  <a:srgbClr val="FF0000"/>
                </a:solidFill>
                <a:latin typeface="Gill Sans"/>
                <a:cs typeface="Gill Sans"/>
              </a:rPr>
              <a:t>“</a:t>
            </a:r>
            <a:r>
              <a:rPr lang="en-US" sz="1800" b="0" dirty="0">
                <a:solidFill>
                  <a:srgbClr val="FF0000"/>
                </a:solidFill>
                <a:latin typeface="Gill Sans"/>
                <a:cs typeface="Gill Sans"/>
              </a:rPr>
              <a:t>History</a:t>
            </a:r>
            <a:r>
              <a:rPr lang="ja-JP" altLang="en-US" sz="1800" b="0" dirty="0">
                <a:solidFill>
                  <a:srgbClr val="FF0000"/>
                </a:solidFill>
                <a:latin typeface="Gill Sans"/>
                <a:cs typeface="Gill Sans"/>
              </a:rPr>
              <a:t>”</a:t>
            </a:r>
            <a:endParaRPr lang="en-US" sz="1800" b="0" dirty="0">
              <a:solidFill>
                <a:srgbClr val="FF0000"/>
              </a:solidFill>
              <a:latin typeface="Gill Sans"/>
              <a:cs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382272123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04800" y="457200"/>
            <a:ext cx="462345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600" dirty="0">
                <a:solidFill>
                  <a:srgbClr val="000000"/>
                </a:solidFill>
                <a:latin typeface="Gill Sans"/>
                <a:cs typeface="Gill Sans"/>
              </a:rPr>
              <a:t>Databases </a:t>
            </a:r>
            <a:r>
              <a:rPr lang="en-US" sz="3600" dirty="0" smtClean="0">
                <a:solidFill>
                  <a:srgbClr val="000000"/>
                </a:solidFill>
                <a:latin typeface="Gill Sans"/>
                <a:cs typeface="Gill Sans"/>
              </a:rPr>
              <a:t>Today…</a:t>
            </a:r>
            <a:endParaRPr lang="en-US" sz="360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  <p:pic>
        <p:nvPicPr>
          <p:cNvPr id="23" name="Picture 22" descr="expedia_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800" y="1771650"/>
            <a:ext cx="2277254" cy="1581150"/>
          </a:xfrm>
          <a:prstGeom prst="rect">
            <a:avLst/>
          </a:prstGeom>
        </p:spPr>
      </p:pic>
      <p:pic>
        <p:nvPicPr>
          <p:cNvPr id="24" name="Picture 23" descr="facebook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1447800"/>
            <a:ext cx="3276600" cy="1231437"/>
          </a:xfrm>
          <a:prstGeom prst="rect">
            <a:avLst/>
          </a:prstGeom>
        </p:spPr>
      </p:pic>
      <p:pic>
        <p:nvPicPr>
          <p:cNvPr id="25" name="Picture 24" descr="twitter-bird-blue-on-white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9600" y="1435100"/>
            <a:ext cx="1765300" cy="1765300"/>
          </a:xfrm>
          <a:prstGeom prst="rect">
            <a:avLst/>
          </a:prstGeom>
        </p:spPr>
      </p:pic>
      <p:pic>
        <p:nvPicPr>
          <p:cNvPr id="26" name="Picture 25" descr="logo_amazon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957512"/>
            <a:ext cx="3429000" cy="928688"/>
          </a:xfrm>
          <a:prstGeom prst="rect">
            <a:avLst/>
          </a:prstGeom>
        </p:spPr>
      </p:pic>
      <p:pic>
        <p:nvPicPr>
          <p:cNvPr id="27" name="Picture 26" descr="bank-of-america-logo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00" y="3505200"/>
            <a:ext cx="3048000" cy="1424940"/>
          </a:xfrm>
          <a:prstGeom prst="rect">
            <a:avLst/>
          </a:prstGeom>
        </p:spPr>
      </p:pic>
      <p:pic>
        <p:nvPicPr>
          <p:cNvPr id="28" name="Picture 27" descr="orbitz.pn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800" y="1066800"/>
            <a:ext cx="2347038" cy="432830"/>
          </a:xfrm>
          <a:prstGeom prst="rect">
            <a:avLst/>
          </a:prstGeom>
        </p:spPr>
      </p:pic>
      <p:pic>
        <p:nvPicPr>
          <p:cNvPr id="29" name="Picture 28" descr="match.jpe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400" y="4953000"/>
            <a:ext cx="3810000" cy="936625"/>
          </a:xfrm>
          <a:prstGeom prst="rect">
            <a:avLst/>
          </a:prstGeom>
        </p:spPr>
      </p:pic>
      <p:pic>
        <p:nvPicPr>
          <p:cNvPr id="30" name="Picture 29" descr="etrade.png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4847696"/>
            <a:ext cx="3391605" cy="2543704"/>
          </a:xfrm>
          <a:prstGeom prst="rect">
            <a:avLst/>
          </a:prstGeom>
        </p:spPr>
      </p:pic>
      <p:pic>
        <p:nvPicPr>
          <p:cNvPr id="31" name="Picture 30" descr="LinkedIn-Logo.png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4592233"/>
            <a:ext cx="2895600" cy="817967"/>
          </a:xfrm>
          <a:prstGeom prst="rect">
            <a:avLst/>
          </a:prstGeom>
        </p:spPr>
      </p:pic>
      <p:pic>
        <p:nvPicPr>
          <p:cNvPr id="32" name="Picture 31" descr="ebaylogo.jpeg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3733800"/>
            <a:ext cx="2015836" cy="83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278043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this template!</a:t>
            </a:r>
            <a:endParaRPr lang="en-US" dirty="0"/>
          </a:p>
        </p:txBody>
      </p:sp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685800" y="1752600"/>
            <a:ext cx="4953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b="0" dirty="0" smtClean="0">
                <a:solidFill>
                  <a:srgbClr val="FF0000"/>
                </a:solidFill>
                <a:latin typeface="Gill Sans"/>
                <a:cs typeface="Gill Sans"/>
              </a:rPr>
              <a:t>select</a:t>
            </a:r>
            <a:r>
              <a:rPr lang="en-US" sz="2800" b="0" dirty="0" smtClean="0">
                <a:solidFill>
                  <a:srgbClr val="000000"/>
                </a:solidFill>
                <a:latin typeface="Gill Sans"/>
                <a:cs typeface="Gill Sans"/>
              </a:rPr>
              <a:t> [columns in the table]</a:t>
            </a:r>
            <a:endParaRPr lang="en-US" sz="2800" b="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1143000" y="2296180"/>
            <a:ext cx="4953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b="0" dirty="0" smtClean="0">
                <a:solidFill>
                  <a:srgbClr val="FF0000"/>
                </a:solidFill>
                <a:latin typeface="Gill Sans"/>
                <a:cs typeface="Gill Sans"/>
              </a:rPr>
              <a:t>from</a:t>
            </a:r>
            <a:r>
              <a:rPr lang="en-US" sz="2800" b="0" dirty="0" smtClean="0">
                <a:solidFill>
                  <a:srgbClr val="000000"/>
                </a:solidFill>
                <a:latin typeface="Gill Sans"/>
                <a:cs typeface="Gill Sans"/>
              </a:rPr>
              <a:t> [table name]</a:t>
            </a:r>
            <a:endParaRPr lang="en-US" sz="2800" b="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  <p:sp>
        <p:nvSpPr>
          <p:cNvPr id="7" name="TextBox 1"/>
          <p:cNvSpPr txBox="1">
            <a:spLocks noChangeArrowheads="1"/>
          </p:cNvSpPr>
          <p:nvPr/>
        </p:nvSpPr>
        <p:spPr bwMode="auto">
          <a:xfrm>
            <a:off x="1143000" y="2829580"/>
            <a:ext cx="7162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b="0" dirty="0" smtClean="0">
                <a:solidFill>
                  <a:srgbClr val="FF0000"/>
                </a:solidFill>
                <a:latin typeface="Gill Sans"/>
                <a:cs typeface="Gill Sans"/>
              </a:rPr>
              <a:t>join</a:t>
            </a:r>
            <a:r>
              <a:rPr lang="en-US" sz="2800" b="0" dirty="0" smtClean="0">
                <a:solidFill>
                  <a:srgbClr val="000000"/>
                </a:solidFill>
                <a:latin typeface="Gill Sans"/>
                <a:cs typeface="Gill Sans"/>
              </a:rPr>
              <a:t> [another </a:t>
            </a:r>
            <a:r>
              <a:rPr lang="en-US" sz="2800" b="0" dirty="0" err="1" smtClean="0">
                <a:solidFill>
                  <a:srgbClr val="000000"/>
                </a:solidFill>
                <a:latin typeface="Gill Sans"/>
                <a:cs typeface="Gill Sans"/>
              </a:rPr>
              <a:t>tablename</a:t>
            </a:r>
            <a:r>
              <a:rPr lang="en-US" sz="2800" b="0" dirty="0" smtClean="0">
                <a:solidFill>
                  <a:srgbClr val="000000"/>
                </a:solidFill>
                <a:latin typeface="Gill Sans"/>
                <a:cs typeface="Gill Sans"/>
              </a:rPr>
              <a:t>] on [join criterion]</a:t>
            </a:r>
            <a:endParaRPr lang="en-US" sz="2800" b="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  <p:sp>
        <p:nvSpPr>
          <p:cNvPr id="8" name="TextBox 1"/>
          <p:cNvSpPr txBox="1">
            <a:spLocks noChangeArrowheads="1"/>
          </p:cNvSpPr>
          <p:nvPr/>
        </p:nvSpPr>
        <p:spPr bwMode="auto">
          <a:xfrm>
            <a:off x="1143000" y="3362980"/>
            <a:ext cx="7162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b="0" dirty="0" smtClean="0">
                <a:solidFill>
                  <a:srgbClr val="FF0000"/>
                </a:solidFill>
                <a:latin typeface="Gill Sans"/>
                <a:cs typeface="Gill Sans"/>
              </a:rPr>
              <a:t>join</a:t>
            </a:r>
            <a:r>
              <a:rPr lang="en-US" sz="2800" b="0" dirty="0" smtClean="0">
                <a:solidFill>
                  <a:srgbClr val="000000"/>
                </a:solidFill>
                <a:latin typeface="Gill Sans"/>
                <a:cs typeface="Gill Sans"/>
              </a:rPr>
              <a:t> [another </a:t>
            </a:r>
            <a:r>
              <a:rPr lang="en-US" sz="2800" b="0" dirty="0" err="1" smtClean="0">
                <a:solidFill>
                  <a:srgbClr val="000000"/>
                </a:solidFill>
                <a:latin typeface="Gill Sans"/>
                <a:cs typeface="Gill Sans"/>
              </a:rPr>
              <a:t>tablename</a:t>
            </a:r>
            <a:r>
              <a:rPr lang="en-US" sz="2800" b="0" dirty="0" smtClean="0">
                <a:solidFill>
                  <a:srgbClr val="000000"/>
                </a:solidFill>
                <a:latin typeface="Gill Sans"/>
                <a:cs typeface="Gill Sans"/>
              </a:rPr>
              <a:t>] on [join criterion]</a:t>
            </a:r>
            <a:endParaRPr lang="en-US" sz="2800" b="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  <p:sp>
        <p:nvSpPr>
          <p:cNvPr id="9" name="TextBox 1"/>
          <p:cNvSpPr txBox="1">
            <a:spLocks noChangeArrowheads="1"/>
          </p:cNvSpPr>
          <p:nvPr/>
        </p:nvSpPr>
        <p:spPr bwMode="auto">
          <a:xfrm>
            <a:off x="1143000" y="3896380"/>
            <a:ext cx="7162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b="0" dirty="0" smtClean="0">
                <a:solidFill>
                  <a:srgbClr val="000000"/>
                </a:solidFill>
                <a:latin typeface="Gill Sans"/>
                <a:cs typeface="Gill Sans"/>
              </a:rPr>
              <a:t>…</a:t>
            </a:r>
            <a:endParaRPr lang="en-US" sz="2800" b="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  <p:sp>
        <p:nvSpPr>
          <p:cNvPr id="10" name="TextBox 1"/>
          <p:cNvSpPr txBox="1">
            <a:spLocks noChangeArrowheads="1"/>
          </p:cNvSpPr>
          <p:nvPr/>
        </p:nvSpPr>
        <p:spPr bwMode="auto">
          <a:xfrm>
            <a:off x="1143000" y="4429780"/>
            <a:ext cx="7162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b="0" dirty="0" smtClean="0">
                <a:solidFill>
                  <a:srgbClr val="FF0000"/>
                </a:solidFill>
                <a:latin typeface="Gill Sans"/>
                <a:cs typeface="Gill Sans"/>
              </a:rPr>
              <a:t>where</a:t>
            </a:r>
            <a:r>
              <a:rPr lang="en-US" sz="2800" b="0" dirty="0" smtClean="0">
                <a:solidFill>
                  <a:srgbClr val="000000"/>
                </a:solidFill>
                <a:latin typeface="Gill Sans"/>
                <a:cs typeface="Gill Sans"/>
              </a:rPr>
              <a:t> [selection criteria]</a:t>
            </a:r>
            <a:endParaRPr lang="en-US" sz="2800" b="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46428246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SQL Tips and Tricks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Referring to fields (in SELECT statements)</a:t>
            </a:r>
          </a:p>
          <a:p>
            <a:pPr lvl="1"/>
            <a:r>
              <a:rPr lang="en-US" dirty="0" smtClean="0"/>
              <a:t>Use </a:t>
            </a:r>
            <a:r>
              <a:rPr lang="en-US" dirty="0" err="1" smtClean="0"/>
              <a:t>TableName.FieldName</a:t>
            </a:r>
            <a:endParaRPr lang="en-US" dirty="0" smtClean="0"/>
          </a:p>
          <a:p>
            <a:pPr lvl="1"/>
            <a:r>
              <a:rPr lang="en-US" dirty="0" smtClean="0"/>
              <a:t>Can drop </a:t>
            </a:r>
            <a:r>
              <a:rPr lang="en-US" dirty="0" err="1" smtClean="0"/>
              <a:t>TableName</a:t>
            </a:r>
            <a:r>
              <a:rPr lang="en-US" dirty="0" smtClean="0"/>
              <a:t> if </a:t>
            </a:r>
            <a:r>
              <a:rPr lang="en-US" dirty="0" err="1" smtClean="0"/>
              <a:t>FieldName</a:t>
            </a:r>
            <a:r>
              <a:rPr lang="en-US" dirty="0" smtClean="0"/>
              <a:t> is unambiguous</a:t>
            </a:r>
          </a:p>
          <a:p>
            <a:r>
              <a:rPr lang="en-US" dirty="0" smtClean="0"/>
              <a:t>Join criterion</a:t>
            </a:r>
          </a:p>
          <a:p>
            <a:pPr lvl="1"/>
            <a:r>
              <a:rPr lang="en-US" dirty="0" smtClean="0"/>
              <a:t>Most of the time, based on primary key – foreign key relationships</a:t>
            </a:r>
            <a:br>
              <a:rPr lang="en-US" dirty="0" smtClean="0"/>
            </a:br>
            <a:r>
              <a:rPr lang="en-US" dirty="0" smtClean="0"/>
              <a:t>e.g., Table1.PrimaryKey = Table2.ForeignKey</a:t>
            </a:r>
          </a:p>
          <a:p>
            <a:r>
              <a:rPr lang="en-US" dirty="0" smtClean="0"/>
              <a:t>Selection criteria</a:t>
            </a:r>
          </a:p>
          <a:p>
            <a:pPr lvl="1"/>
            <a:r>
              <a:rPr lang="en-US" dirty="0" smtClean="0"/>
              <a:t>Use = instead of ==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02852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Aggregations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SQL aggregation functions</a:t>
            </a:r>
          </a:p>
          <a:p>
            <a:pPr lvl="1"/>
            <a:r>
              <a:rPr lang="en-US" dirty="0" smtClean="0"/>
              <a:t>Examples: count, min, max, sum, </a:t>
            </a:r>
            <a:r>
              <a:rPr lang="en-US" dirty="0" err="1" smtClean="0"/>
              <a:t>avg</a:t>
            </a:r>
            <a:endParaRPr lang="en-US" dirty="0" smtClean="0"/>
          </a:p>
          <a:p>
            <a:pPr lvl="1"/>
            <a:r>
              <a:rPr lang="en-US" dirty="0" smtClean="0"/>
              <a:t>Use in select statements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 smtClean="0"/>
              <a:t>Tip: when trying to write SQL query with aggregation, do it first without</a:t>
            </a:r>
          </a:p>
          <a:p>
            <a:r>
              <a:rPr lang="en-US" dirty="0" smtClean="0"/>
              <a:t>Group by [field]</a:t>
            </a:r>
          </a:p>
          <a:p>
            <a:pPr lvl="1"/>
            <a:r>
              <a:rPr lang="en-US" dirty="0" smtClean="0"/>
              <a:t>Often used in conjunction with aggregation</a:t>
            </a:r>
          </a:p>
          <a:p>
            <a:pPr lvl="1"/>
            <a:r>
              <a:rPr lang="en-US" dirty="0" smtClean="0"/>
              <a:t>Conceptually, breaks table apart based on the [field]</a:t>
            </a:r>
            <a:endParaRPr lang="en-US" dirty="0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1325203" y="2337137"/>
            <a:ext cx="2331688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000" b="0" dirty="0" smtClean="0">
                <a:solidFill>
                  <a:srgbClr val="FF0000"/>
                </a:solidFill>
                <a:latin typeface="Gill Sans"/>
                <a:cs typeface="Gill Sans"/>
              </a:rPr>
              <a:t>select count(*)…</a:t>
            </a:r>
          </a:p>
          <a:p>
            <a:r>
              <a:rPr lang="en-US" sz="2000" b="0" dirty="0" smtClean="0">
                <a:solidFill>
                  <a:srgbClr val="FF0000"/>
                </a:solidFill>
                <a:latin typeface="Gill Sans"/>
                <a:cs typeface="Gill Sans"/>
              </a:rPr>
              <a:t>select min(price)…</a:t>
            </a:r>
          </a:p>
          <a:p>
            <a:r>
              <a:rPr lang="en-US" sz="2000" b="0" dirty="0" smtClean="0">
                <a:solidFill>
                  <a:srgbClr val="FF0000"/>
                </a:solidFill>
                <a:latin typeface="Gill Sans"/>
                <a:cs typeface="Gill Sans"/>
              </a:rPr>
              <a:t>select sum(length)…</a:t>
            </a:r>
            <a:endParaRPr lang="en-US" sz="2000" b="0" dirty="0">
              <a:solidFill>
                <a:srgbClr val="FF0000"/>
              </a:solidFill>
              <a:latin typeface="Gill Sans"/>
              <a:cs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5900019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you want your results served?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Order by [field name]</a:t>
            </a:r>
          </a:p>
          <a:p>
            <a:pPr lvl="1"/>
            <a:r>
              <a:rPr lang="en-US" dirty="0" smtClean="0"/>
              <a:t>Does exactly what you think it does!</a:t>
            </a:r>
          </a:p>
          <a:p>
            <a:pPr lvl="1"/>
            <a:r>
              <a:rPr lang="en-US" dirty="0" smtClean="0"/>
              <a:t>Either “</a:t>
            </a:r>
            <a:r>
              <a:rPr lang="en-US" dirty="0" err="1" smtClean="0"/>
              <a:t>asc</a:t>
            </a:r>
            <a:r>
              <a:rPr lang="en-US" dirty="0" smtClean="0"/>
              <a:t>” or “</a:t>
            </a:r>
            <a:r>
              <a:rPr lang="en-US" dirty="0" err="1" smtClean="0"/>
              <a:t>desc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Limit </a:t>
            </a:r>
            <a:r>
              <a:rPr lang="en-US" i="1" dirty="0" smtClean="0"/>
              <a:t>n</a:t>
            </a:r>
          </a:p>
          <a:p>
            <a:pPr lvl="1"/>
            <a:r>
              <a:rPr lang="en-US" dirty="0" smtClean="0"/>
              <a:t>Returns only </a:t>
            </a:r>
            <a:r>
              <a:rPr lang="en-US" i="1" dirty="0" smtClean="0"/>
              <a:t>n</a:t>
            </a:r>
            <a:r>
              <a:rPr lang="en-US" dirty="0" smtClean="0"/>
              <a:t> records</a:t>
            </a:r>
          </a:p>
          <a:p>
            <a:pPr lvl="1"/>
            <a:r>
              <a:rPr lang="en-US" dirty="0" smtClean="0"/>
              <a:t>Useful to retrieving the top </a:t>
            </a:r>
            <a:r>
              <a:rPr lang="en-US" i="1" dirty="0" smtClean="0"/>
              <a:t>n</a:t>
            </a:r>
            <a:r>
              <a:rPr lang="en-US" dirty="0" smtClean="0"/>
              <a:t> or bottom </a:t>
            </a:r>
            <a:r>
              <a:rPr lang="en-US" i="1" dirty="0" smtClean="0"/>
              <a:t>n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82275287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Box 1"/>
          <p:cNvSpPr txBox="1">
            <a:spLocks noChangeArrowheads="1"/>
          </p:cNvSpPr>
          <p:nvPr/>
        </p:nvSpPr>
        <p:spPr bwMode="auto">
          <a:xfrm>
            <a:off x="152400" y="3057525"/>
            <a:ext cx="8839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2800" b="0" dirty="0">
                <a:solidFill>
                  <a:schemeClr val="bg1"/>
                </a:solidFill>
                <a:latin typeface="Gill Sans"/>
                <a:cs typeface="Gill Sans"/>
              </a:rPr>
              <a:t>So </a:t>
            </a:r>
            <a:r>
              <a:rPr lang="en-US" sz="2800" b="0" dirty="0" smtClean="0">
                <a:solidFill>
                  <a:schemeClr val="bg1"/>
                </a:solidFill>
                <a:latin typeface="Gill Sans"/>
                <a:cs typeface="Gill Sans"/>
              </a:rPr>
              <a:t>how’s </a:t>
            </a:r>
            <a:r>
              <a:rPr lang="en-US" sz="2800" b="0" dirty="0">
                <a:solidFill>
                  <a:schemeClr val="bg1"/>
                </a:solidFill>
                <a:latin typeface="Gill Sans"/>
                <a:cs typeface="Gill Sans"/>
              </a:rPr>
              <a:t>a database more than a spreadsheet?</a:t>
            </a:r>
          </a:p>
        </p:txBody>
      </p:sp>
    </p:spTree>
    <p:extLst>
      <p:ext uri="{BB962C8B-B14F-4D97-AF65-F5344CB8AC3E}">
        <p14:creationId xmlns:p14="http://schemas.microsoft.com/office/powerpoint/2010/main" val="259981219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Database in the </a:t>
            </a:r>
            <a:r>
              <a:rPr lang="ja-JP" altLang="en-US" smtClean="0"/>
              <a:t>“</a:t>
            </a:r>
            <a:r>
              <a:rPr lang="en-US" smtClean="0"/>
              <a:t>Real World</a:t>
            </a:r>
            <a:r>
              <a:rPr lang="ja-JP" altLang="en-US" smtClean="0"/>
              <a:t>”</a:t>
            </a:r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Typical database applications:</a:t>
            </a:r>
          </a:p>
          <a:p>
            <a:pPr lvl="1"/>
            <a:r>
              <a:rPr lang="en-US" dirty="0" smtClean="0"/>
              <a:t>Banking (e.g., saving/checking accounts)</a:t>
            </a:r>
          </a:p>
          <a:p>
            <a:pPr lvl="1"/>
            <a:r>
              <a:rPr lang="en-US" dirty="0" smtClean="0"/>
              <a:t>Trading (e.g., stocks)</a:t>
            </a:r>
          </a:p>
          <a:p>
            <a:pPr lvl="1"/>
            <a:r>
              <a:rPr lang="en-US" dirty="0" smtClean="0"/>
              <a:t>Traveling (e.g., airline reservations)</a:t>
            </a:r>
          </a:p>
          <a:p>
            <a:pPr lvl="1"/>
            <a:r>
              <a:rPr lang="en-US" dirty="0" smtClean="0"/>
              <a:t>Social media (e.g., Facebook)</a:t>
            </a:r>
          </a:p>
          <a:p>
            <a:pPr lvl="1"/>
            <a:r>
              <a:rPr lang="en-US" dirty="0" smtClean="0"/>
              <a:t>…</a:t>
            </a:r>
          </a:p>
          <a:p>
            <a:r>
              <a:rPr lang="en-US" dirty="0" smtClean="0"/>
              <a:t>Characteristics:</a:t>
            </a:r>
          </a:p>
          <a:p>
            <a:pPr lvl="1"/>
            <a:r>
              <a:rPr lang="en-US" dirty="0" smtClean="0"/>
              <a:t>Lots of data</a:t>
            </a:r>
          </a:p>
          <a:p>
            <a:pPr lvl="1"/>
            <a:r>
              <a:rPr lang="en-US" dirty="0" smtClean="0"/>
              <a:t>Lots of concurrent operations</a:t>
            </a:r>
          </a:p>
          <a:p>
            <a:pPr lvl="1"/>
            <a:r>
              <a:rPr lang="en-US" dirty="0" smtClean="0"/>
              <a:t>Must be fast</a:t>
            </a:r>
          </a:p>
          <a:p>
            <a:pPr lvl="1"/>
            <a:r>
              <a:rPr lang="ja-JP" altLang="en-US" dirty="0" smtClean="0"/>
              <a:t>“</a:t>
            </a:r>
            <a:r>
              <a:rPr lang="en-US" dirty="0" smtClean="0"/>
              <a:t>Mission critical</a:t>
            </a:r>
            <a:r>
              <a:rPr lang="ja-JP" altLang="en-US" dirty="0" smtClean="0"/>
              <a:t>”</a:t>
            </a:r>
            <a:r>
              <a:rPr lang="en-US" dirty="0" smtClean="0"/>
              <a:t> (well… sometimes)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069012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Operational Requirements</a:t>
            </a:r>
            <a:endParaRPr lang="en-US"/>
          </a:p>
        </p:txBody>
      </p:sp>
      <p:sp>
        <p:nvSpPr>
          <p:cNvPr id="38915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Must hold a lot of data</a:t>
            </a:r>
          </a:p>
          <a:p>
            <a:r>
              <a:rPr lang="en-US" smtClean="0"/>
              <a:t>Must be reliable</a:t>
            </a:r>
          </a:p>
          <a:p>
            <a:r>
              <a:rPr lang="en-US" smtClean="0"/>
              <a:t>Must be fast</a:t>
            </a:r>
          </a:p>
          <a:p>
            <a:r>
              <a:rPr lang="en-US" smtClean="0"/>
              <a:t>Must support concurrent operations</a:t>
            </a:r>
          </a:p>
          <a:p>
            <a:endParaRPr lang="en-US" smtClean="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51101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Box 1"/>
          <p:cNvSpPr txBox="1">
            <a:spLocks noChangeArrowheads="1"/>
          </p:cNvSpPr>
          <p:nvPr/>
        </p:nvSpPr>
        <p:spPr bwMode="auto">
          <a:xfrm>
            <a:off x="152400" y="2249488"/>
            <a:ext cx="88392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3600" b="0" dirty="0">
                <a:solidFill>
                  <a:srgbClr val="000000"/>
                </a:solidFill>
                <a:latin typeface="Gill Sans"/>
                <a:cs typeface="Gill Sans"/>
              </a:rPr>
              <a:t>Must hold a lot of data</a:t>
            </a:r>
          </a:p>
        </p:txBody>
      </p:sp>
      <p:sp>
        <p:nvSpPr>
          <p:cNvPr id="38915" name="TextBox 2"/>
          <p:cNvSpPr txBox="1">
            <a:spLocks noChangeArrowheads="1"/>
          </p:cNvSpPr>
          <p:nvPr/>
        </p:nvSpPr>
        <p:spPr bwMode="auto">
          <a:xfrm>
            <a:off x="2497742" y="2905125"/>
            <a:ext cx="454543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b="0" dirty="0">
                <a:solidFill>
                  <a:srgbClr val="FF0000"/>
                </a:solidFill>
                <a:latin typeface="Gill Sans"/>
                <a:cs typeface="Gill Sans"/>
              </a:rPr>
              <a:t>Solution: </a:t>
            </a:r>
            <a:r>
              <a:rPr lang="en-US" sz="2800" b="0" dirty="0">
                <a:solidFill>
                  <a:srgbClr val="000000"/>
                </a:solidFill>
                <a:latin typeface="Gill Sans"/>
                <a:cs typeface="Gill Sans"/>
              </a:rPr>
              <a:t>Use lots of machines</a:t>
            </a:r>
          </a:p>
        </p:txBody>
      </p:sp>
      <p:sp>
        <p:nvSpPr>
          <p:cNvPr id="38916" name="TextBox 3"/>
          <p:cNvSpPr txBox="1">
            <a:spLocks noChangeArrowheads="1"/>
          </p:cNvSpPr>
          <p:nvPr/>
        </p:nvSpPr>
        <p:spPr bwMode="auto">
          <a:xfrm>
            <a:off x="3416905" y="3333750"/>
            <a:ext cx="366969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000" b="0">
                <a:solidFill>
                  <a:srgbClr val="000000"/>
                </a:solidFill>
                <a:latin typeface="Gill Sans"/>
                <a:cs typeface="Gill Sans"/>
              </a:rPr>
              <a:t>(Each machine holds a small slice) </a:t>
            </a:r>
          </a:p>
        </p:txBody>
      </p:sp>
      <p:sp>
        <p:nvSpPr>
          <p:cNvPr id="5" name="TextBox 5"/>
          <p:cNvSpPr txBox="1">
            <a:spLocks noChangeArrowheads="1"/>
          </p:cNvSpPr>
          <p:nvPr/>
        </p:nvSpPr>
        <p:spPr bwMode="auto">
          <a:xfrm>
            <a:off x="2209800" y="6181725"/>
            <a:ext cx="6781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2800" b="0">
                <a:solidFill>
                  <a:srgbClr val="000000"/>
                </a:solidFill>
                <a:latin typeface="Gill Sans"/>
                <a:cs typeface="Gill Sans"/>
              </a:rPr>
              <a:t>So which machine has your copy?</a:t>
            </a:r>
          </a:p>
        </p:txBody>
      </p:sp>
    </p:spTree>
    <p:extLst>
      <p:ext uri="{BB962C8B-B14F-4D97-AF65-F5344CB8AC3E}">
        <p14:creationId xmlns:p14="http://schemas.microsoft.com/office/powerpoint/2010/main" val="337576243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8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8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/>
      <p:bldP spid="38916" grpId="0"/>
      <p:bldP spid="5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Box 1"/>
          <p:cNvSpPr txBox="1">
            <a:spLocks noChangeArrowheads="1"/>
          </p:cNvSpPr>
          <p:nvPr/>
        </p:nvSpPr>
        <p:spPr bwMode="auto">
          <a:xfrm>
            <a:off x="152400" y="2249488"/>
            <a:ext cx="88392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3600" b="0">
                <a:solidFill>
                  <a:schemeClr val="bg1"/>
                </a:solidFill>
                <a:latin typeface="Gill Sans"/>
                <a:cs typeface="Gill Sans"/>
              </a:rPr>
              <a:t>Must be reliable</a:t>
            </a:r>
          </a:p>
        </p:txBody>
      </p:sp>
      <p:sp>
        <p:nvSpPr>
          <p:cNvPr id="39939" name="TextBox 2"/>
          <p:cNvSpPr txBox="1">
            <a:spLocks noChangeArrowheads="1"/>
          </p:cNvSpPr>
          <p:nvPr/>
        </p:nvSpPr>
        <p:spPr bwMode="auto">
          <a:xfrm>
            <a:off x="2514600" y="2905125"/>
            <a:ext cx="454543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b="0" dirty="0">
                <a:solidFill>
                  <a:srgbClr val="FF0000"/>
                </a:solidFill>
                <a:latin typeface="Gill Sans"/>
                <a:cs typeface="Gill Sans"/>
              </a:rPr>
              <a:t>Solution:</a:t>
            </a:r>
            <a:r>
              <a:rPr lang="en-US" sz="2800" b="0" dirty="0">
                <a:solidFill>
                  <a:schemeClr val="bg1"/>
                </a:solidFill>
                <a:latin typeface="Gill Sans"/>
                <a:cs typeface="Gill Sans"/>
              </a:rPr>
              <a:t> Use lots of machines</a:t>
            </a:r>
          </a:p>
        </p:txBody>
      </p:sp>
      <p:sp>
        <p:nvSpPr>
          <p:cNvPr id="39940" name="TextBox 3"/>
          <p:cNvSpPr txBox="1">
            <a:spLocks noChangeArrowheads="1"/>
          </p:cNvSpPr>
          <p:nvPr/>
        </p:nvSpPr>
        <p:spPr bwMode="auto">
          <a:xfrm>
            <a:off x="4114800" y="3333750"/>
            <a:ext cx="254521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000" b="0" dirty="0">
                <a:solidFill>
                  <a:schemeClr val="bg1"/>
                </a:solidFill>
                <a:latin typeface="Gill Sans"/>
                <a:cs typeface="Gill Sans"/>
              </a:rPr>
              <a:t>(Store multiple copies) </a:t>
            </a:r>
          </a:p>
        </p:txBody>
      </p:sp>
      <p:sp>
        <p:nvSpPr>
          <p:cNvPr id="39941" name="TextBox 4"/>
          <p:cNvSpPr txBox="1">
            <a:spLocks noChangeArrowheads="1"/>
          </p:cNvSpPr>
          <p:nvPr/>
        </p:nvSpPr>
        <p:spPr bwMode="auto">
          <a:xfrm>
            <a:off x="3429000" y="6172200"/>
            <a:ext cx="5562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b="0">
                <a:solidFill>
                  <a:schemeClr val="bg1"/>
                </a:solidFill>
                <a:latin typeface="Gill Sans"/>
                <a:cs typeface="Gill Sans"/>
              </a:rPr>
              <a:t>How do you keep the copies in sync?</a:t>
            </a:r>
          </a:p>
        </p:txBody>
      </p:sp>
      <p:sp>
        <p:nvSpPr>
          <p:cNvPr id="39942" name="TextBox 5"/>
          <p:cNvSpPr txBox="1">
            <a:spLocks noChangeArrowheads="1"/>
          </p:cNvSpPr>
          <p:nvPr/>
        </p:nvSpPr>
        <p:spPr bwMode="auto">
          <a:xfrm>
            <a:off x="3429000" y="5715000"/>
            <a:ext cx="5562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b="0">
                <a:solidFill>
                  <a:schemeClr val="bg1"/>
                </a:solidFill>
                <a:latin typeface="Gill Sans"/>
                <a:cs typeface="Gill Sans"/>
              </a:rPr>
              <a:t>But which copy is the right one? </a:t>
            </a:r>
          </a:p>
        </p:txBody>
      </p:sp>
    </p:spTree>
    <p:extLst>
      <p:ext uri="{BB962C8B-B14F-4D97-AF65-F5344CB8AC3E}">
        <p14:creationId xmlns:p14="http://schemas.microsoft.com/office/powerpoint/2010/main" val="49470574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9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9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9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/>
      <p:bldP spid="39940" grpId="0"/>
      <p:bldP spid="39941" grpId="0"/>
      <p:bldP spid="39942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Box 1"/>
          <p:cNvSpPr txBox="1">
            <a:spLocks noChangeArrowheads="1"/>
          </p:cNvSpPr>
          <p:nvPr/>
        </p:nvSpPr>
        <p:spPr bwMode="auto">
          <a:xfrm>
            <a:off x="152400" y="2249488"/>
            <a:ext cx="88392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3600" b="0">
                <a:solidFill>
                  <a:schemeClr val="bg1"/>
                </a:solidFill>
                <a:latin typeface="Gill Sans"/>
                <a:cs typeface="Gill Sans"/>
              </a:rPr>
              <a:t>Must be fast</a:t>
            </a:r>
          </a:p>
        </p:txBody>
      </p:sp>
      <p:sp>
        <p:nvSpPr>
          <p:cNvPr id="40963" name="TextBox 2"/>
          <p:cNvSpPr txBox="1">
            <a:spLocks noChangeArrowheads="1"/>
          </p:cNvSpPr>
          <p:nvPr/>
        </p:nvSpPr>
        <p:spPr bwMode="auto">
          <a:xfrm>
            <a:off x="2464965" y="2905125"/>
            <a:ext cx="454543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b="0" dirty="0">
                <a:solidFill>
                  <a:srgbClr val="FF0000"/>
                </a:solidFill>
                <a:latin typeface="Gill Sans"/>
                <a:cs typeface="Gill Sans"/>
              </a:rPr>
              <a:t>Solution:</a:t>
            </a:r>
            <a:r>
              <a:rPr lang="en-US" sz="2800" b="0" dirty="0">
                <a:solidFill>
                  <a:schemeClr val="bg1"/>
                </a:solidFill>
                <a:latin typeface="Gill Sans"/>
                <a:cs typeface="Gill Sans"/>
              </a:rPr>
              <a:t> Use lots of machines</a:t>
            </a:r>
          </a:p>
        </p:txBody>
      </p:sp>
      <p:sp>
        <p:nvSpPr>
          <p:cNvPr id="40964" name="TextBox 3"/>
          <p:cNvSpPr txBox="1">
            <a:spLocks noChangeArrowheads="1"/>
          </p:cNvSpPr>
          <p:nvPr/>
        </p:nvSpPr>
        <p:spPr bwMode="auto">
          <a:xfrm>
            <a:off x="4293765" y="3333750"/>
            <a:ext cx="184189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000" b="0" dirty="0">
                <a:solidFill>
                  <a:schemeClr val="bg1"/>
                </a:solidFill>
                <a:latin typeface="Gill Sans"/>
                <a:cs typeface="Gill Sans"/>
              </a:rPr>
              <a:t>(Share the load) </a:t>
            </a:r>
          </a:p>
        </p:txBody>
      </p:sp>
      <p:sp>
        <p:nvSpPr>
          <p:cNvPr id="40965" name="TextBox 4"/>
          <p:cNvSpPr txBox="1">
            <a:spLocks noChangeArrowheads="1"/>
          </p:cNvSpPr>
          <p:nvPr/>
        </p:nvSpPr>
        <p:spPr bwMode="auto">
          <a:xfrm>
            <a:off x="4419600" y="6172200"/>
            <a:ext cx="4572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b="0">
                <a:solidFill>
                  <a:schemeClr val="bg1"/>
                </a:solidFill>
                <a:latin typeface="Gill Sans"/>
                <a:cs typeface="Gill Sans"/>
              </a:rPr>
              <a:t>How do you spread the load?</a:t>
            </a:r>
          </a:p>
        </p:txBody>
      </p:sp>
    </p:spTree>
    <p:extLst>
      <p:ext uri="{BB962C8B-B14F-4D97-AF65-F5344CB8AC3E}">
        <p14:creationId xmlns:p14="http://schemas.microsoft.com/office/powerpoint/2010/main" val="152742166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/>
      <p:bldP spid="40964" grpId="0"/>
      <p:bldP spid="4096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52400" y="2133600"/>
            <a:ext cx="8839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3600" dirty="0" smtClean="0">
                <a:solidFill>
                  <a:srgbClr val="FF0000"/>
                </a:solidFill>
                <a:latin typeface="Gill Sans"/>
                <a:cs typeface="Gill Sans"/>
              </a:rPr>
              <a:t>What’s </a:t>
            </a:r>
            <a:r>
              <a:rPr lang="en-US" sz="3600" dirty="0">
                <a:solidFill>
                  <a:srgbClr val="FF0000"/>
                </a:solidFill>
                <a:latin typeface="Gill Sans"/>
                <a:cs typeface="Gill Sans"/>
              </a:rPr>
              <a:t>structured information?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52400" y="2616200"/>
            <a:ext cx="8839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3200" dirty="0" smtClean="0">
                <a:solidFill>
                  <a:schemeClr val="bg1"/>
                </a:solidFill>
                <a:latin typeface="Gill Sans"/>
                <a:cs typeface="Gill Sans"/>
              </a:rPr>
              <a:t>It’s </a:t>
            </a:r>
            <a:r>
              <a:rPr lang="en-US" sz="3200" dirty="0">
                <a:solidFill>
                  <a:schemeClr val="bg1"/>
                </a:solidFill>
                <a:latin typeface="Gill Sans"/>
                <a:cs typeface="Gill Sans"/>
              </a:rPr>
              <a:t>what you put in a database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52400" y="3429000"/>
            <a:ext cx="8839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3600" dirty="0" smtClean="0">
                <a:solidFill>
                  <a:srgbClr val="FF0000"/>
                </a:solidFill>
                <a:latin typeface="Gill Sans"/>
                <a:cs typeface="Gill Sans"/>
              </a:rPr>
              <a:t>What’s </a:t>
            </a:r>
            <a:r>
              <a:rPr lang="en-US" sz="3600" dirty="0">
                <a:solidFill>
                  <a:srgbClr val="FF0000"/>
                </a:solidFill>
                <a:latin typeface="Gill Sans"/>
                <a:cs typeface="Gill Sans"/>
              </a:rPr>
              <a:t>a database?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52400" y="3911600"/>
            <a:ext cx="88392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3200" dirty="0" smtClean="0">
                <a:solidFill>
                  <a:schemeClr val="bg1"/>
                </a:solidFill>
                <a:latin typeface="Gill Sans"/>
                <a:cs typeface="Gill Sans"/>
              </a:rPr>
              <a:t>It’s </a:t>
            </a:r>
            <a:r>
              <a:rPr lang="en-US" sz="3200" dirty="0">
                <a:solidFill>
                  <a:schemeClr val="bg1"/>
                </a:solidFill>
                <a:latin typeface="Gill Sans"/>
                <a:cs typeface="Gill Sans"/>
              </a:rPr>
              <a:t>what you store structured information in</a:t>
            </a:r>
          </a:p>
        </p:txBody>
      </p:sp>
    </p:spTree>
    <p:extLst>
      <p:ext uri="{BB962C8B-B14F-4D97-AF65-F5344CB8AC3E}">
        <p14:creationId xmlns:p14="http://schemas.microsoft.com/office/powerpoint/2010/main" val="321930247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Box 1"/>
          <p:cNvSpPr txBox="1">
            <a:spLocks noChangeArrowheads="1"/>
          </p:cNvSpPr>
          <p:nvPr/>
        </p:nvSpPr>
        <p:spPr bwMode="auto">
          <a:xfrm>
            <a:off x="152400" y="2249488"/>
            <a:ext cx="88392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3600" b="0">
                <a:solidFill>
                  <a:schemeClr val="bg1"/>
                </a:solidFill>
                <a:latin typeface="Gill Sans"/>
                <a:cs typeface="Gill Sans"/>
              </a:rPr>
              <a:t>Must support concurrent operations</a:t>
            </a:r>
          </a:p>
        </p:txBody>
      </p:sp>
      <p:sp>
        <p:nvSpPr>
          <p:cNvPr id="41987" name="TextBox 5"/>
          <p:cNvSpPr txBox="1">
            <a:spLocks noChangeArrowheads="1"/>
          </p:cNvSpPr>
          <p:nvPr/>
        </p:nvSpPr>
        <p:spPr bwMode="auto">
          <a:xfrm>
            <a:off x="2737324" y="2905125"/>
            <a:ext cx="320627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b="0" dirty="0">
                <a:solidFill>
                  <a:srgbClr val="FF0000"/>
                </a:solidFill>
                <a:latin typeface="Gill Sans"/>
                <a:cs typeface="Gill Sans"/>
              </a:rPr>
              <a:t>Solution: </a:t>
            </a:r>
            <a:r>
              <a:rPr lang="en-US" sz="2800" b="0" dirty="0">
                <a:solidFill>
                  <a:schemeClr val="bg1"/>
                </a:solidFill>
                <a:latin typeface="Gill Sans"/>
                <a:cs typeface="Gill Sans"/>
              </a:rPr>
              <a:t>this is hard!</a:t>
            </a:r>
          </a:p>
        </p:txBody>
      </p:sp>
      <p:sp>
        <p:nvSpPr>
          <p:cNvPr id="41988" name="TextBox 6"/>
          <p:cNvSpPr txBox="1">
            <a:spLocks noChangeArrowheads="1"/>
          </p:cNvSpPr>
          <p:nvPr/>
        </p:nvSpPr>
        <p:spPr bwMode="auto">
          <a:xfrm>
            <a:off x="3505200" y="3352800"/>
            <a:ext cx="3429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000" b="0" dirty="0">
                <a:solidFill>
                  <a:schemeClr val="bg1"/>
                </a:solidFill>
                <a:latin typeface="Gill Sans"/>
                <a:cs typeface="Gill Sans"/>
              </a:rPr>
              <a:t>(But fortunately </a:t>
            </a:r>
            <a:r>
              <a:rPr lang="en-US" sz="2000" b="0" dirty="0" smtClean="0">
                <a:solidFill>
                  <a:schemeClr val="bg1"/>
                </a:solidFill>
                <a:latin typeface="Gill Sans"/>
                <a:cs typeface="Gill Sans"/>
              </a:rPr>
              <a:t>doesn’t </a:t>
            </a:r>
            <a:r>
              <a:rPr lang="en-US" sz="2000" b="0" dirty="0">
                <a:solidFill>
                  <a:schemeClr val="bg1"/>
                </a:solidFill>
                <a:latin typeface="Gill Sans"/>
                <a:cs typeface="Gill Sans"/>
              </a:rPr>
              <a:t>matter </a:t>
            </a:r>
            <a:r>
              <a:rPr lang="en-US" sz="2000" b="0" dirty="0" smtClean="0">
                <a:solidFill>
                  <a:schemeClr val="bg1"/>
                </a:solidFill>
                <a:latin typeface="Gill Sans"/>
                <a:cs typeface="Gill Sans"/>
              </a:rPr>
              <a:t/>
            </a:r>
            <a:br>
              <a:rPr lang="en-US" sz="2000" b="0" dirty="0" smtClean="0">
                <a:solidFill>
                  <a:schemeClr val="bg1"/>
                </a:solidFill>
                <a:latin typeface="Gill Sans"/>
                <a:cs typeface="Gill Sans"/>
              </a:rPr>
            </a:br>
            <a:r>
              <a:rPr lang="en-US" sz="2000" b="0" dirty="0" smtClean="0">
                <a:solidFill>
                  <a:schemeClr val="bg1"/>
                </a:solidFill>
                <a:latin typeface="Gill Sans"/>
                <a:cs typeface="Gill Sans"/>
              </a:rPr>
              <a:t>for </a:t>
            </a:r>
            <a:r>
              <a:rPr lang="en-US" sz="2000" b="0" dirty="0">
                <a:solidFill>
                  <a:schemeClr val="bg1"/>
                </a:solidFill>
                <a:latin typeface="Gill Sans"/>
                <a:cs typeface="Gill Sans"/>
              </a:rPr>
              <a:t>many applications)</a:t>
            </a:r>
          </a:p>
        </p:txBody>
      </p:sp>
    </p:spTree>
    <p:extLst>
      <p:ext uri="{BB962C8B-B14F-4D97-AF65-F5344CB8AC3E}">
        <p14:creationId xmlns:p14="http://schemas.microsoft.com/office/powerpoint/2010/main" val="413147709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/>
      <p:bldP spid="41988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Database Transactions</a:t>
            </a:r>
            <a:endParaRPr lang="en-US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Transaction = sequence of database actions grouped together</a:t>
            </a:r>
          </a:p>
          <a:p>
            <a:pPr lvl="1"/>
            <a:r>
              <a:rPr lang="en-US" dirty="0" smtClean="0"/>
              <a:t>e.g., transfer $500 from checking to savings</a:t>
            </a:r>
          </a:p>
          <a:p>
            <a:r>
              <a:rPr lang="en-US" dirty="0" smtClean="0"/>
              <a:t>ACID properties:</a:t>
            </a:r>
          </a:p>
          <a:p>
            <a:pPr lvl="1"/>
            <a:r>
              <a:rPr lang="en-US" dirty="0" smtClean="0"/>
              <a:t>Atomicity: all-or-nothing</a:t>
            </a:r>
          </a:p>
          <a:p>
            <a:pPr lvl="1"/>
            <a:r>
              <a:rPr lang="en-US" dirty="0" smtClean="0"/>
              <a:t>Consistency: each transaction yield a consistent state</a:t>
            </a:r>
          </a:p>
          <a:p>
            <a:pPr lvl="1"/>
            <a:r>
              <a:rPr lang="en-US" dirty="0" smtClean="0"/>
              <a:t>Isolation: concurrent transactions must appear to run in isolation</a:t>
            </a:r>
          </a:p>
          <a:p>
            <a:pPr lvl="1"/>
            <a:r>
              <a:rPr lang="en-US" dirty="0" smtClean="0"/>
              <a:t>Durability: results of transactions must survive even if systems crash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224332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Making Transactions</a:t>
            </a:r>
            <a:endParaRPr lang="en-US"/>
          </a:p>
        </p:txBody>
      </p:sp>
      <p:sp>
        <p:nvSpPr>
          <p:cNvPr id="8196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Idea: keep a log (history) of all actions carried out while executing transactions</a:t>
            </a:r>
          </a:p>
          <a:p>
            <a:pPr lvl="1"/>
            <a:r>
              <a:rPr lang="en-US" smtClean="0"/>
              <a:t>Before a change is made to the database, the corresponding log entry is forced to a safe location</a:t>
            </a:r>
          </a:p>
          <a:p>
            <a:pPr lvl="1"/>
            <a:endParaRPr lang="en-US" smtClean="0"/>
          </a:p>
          <a:p>
            <a:pPr lvl="1"/>
            <a:endParaRPr lang="en-US" smtClean="0"/>
          </a:p>
          <a:p>
            <a:pPr lvl="1"/>
            <a:endParaRPr lang="en-US" smtClean="0"/>
          </a:p>
          <a:p>
            <a:endParaRPr lang="en-US" smtClean="0"/>
          </a:p>
          <a:p>
            <a:r>
              <a:rPr lang="en-US" smtClean="0"/>
              <a:t>Recovering from a crash:</a:t>
            </a:r>
          </a:p>
          <a:p>
            <a:pPr lvl="1"/>
            <a:r>
              <a:rPr lang="en-US" smtClean="0"/>
              <a:t>Effects of partially executed transactions are undone</a:t>
            </a:r>
          </a:p>
          <a:p>
            <a:pPr lvl="1"/>
            <a:r>
              <a:rPr lang="en-US" smtClean="0"/>
              <a:t>Effects of committed transactions are redone</a:t>
            </a:r>
          </a:p>
          <a:p>
            <a:pPr lvl="1"/>
            <a:r>
              <a:rPr lang="en-US" smtClean="0"/>
              <a:t>Trickier than it sounds!</a:t>
            </a:r>
            <a:endParaRPr lang="en-US"/>
          </a:p>
        </p:txBody>
      </p:sp>
      <p:graphicFrame>
        <p:nvGraphicFramePr>
          <p:cNvPr id="8194" name="Object 2"/>
          <p:cNvGraphicFramePr>
            <a:graphicFrameLocks/>
          </p:cNvGraphicFramePr>
          <p:nvPr/>
        </p:nvGraphicFramePr>
        <p:xfrm>
          <a:off x="2325688" y="2890838"/>
          <a:ext cx="3236912" cy="1071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74" name="Clip" r:id="rId4" imgW="3120151" imgH="1205948" progId="MS_ClipArt_Gallery.2">
                  <p:embed/>
                </p:oleObj>
              </mc:Choice>
              <mc:Fallback>
                <p:oleObj name="Clip" r:id="rId4" imgW="3120151" imgH="1205948" progId="MS_ClipArt_Gallery.2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25688" y="2890838"/>
                        <a:ext cx="3236912" cy="1071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7" name="Text Box 7"/>
          <p:cNvSpPr txBox="1">
            <a:spLocks noChangeArrowheads="1"/>
          </p:cNvSpPr>
          <p:nvPr/>
        </p:nvSpPr>
        <p:spPr bwMode="auto">
          <a:xfrm>
            <a:off x="3429000" y="3124200"/>
            <a:ext cx="118561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b="0" dirty="0">
                <a:solidFill>
                  <a:schemeClr val="bg2"/>
                </a:solidFill>
                <a:latin typeface="Gill Sans"/>
                <a:cs typeface="Gill Sans"/>
              </a:rPr>
              <a:t>the log</a:t>
            </a:r>
          </a:p>
        </p:txBody>
      </p:sp>
    </p:spTree>
    <p:extLst>
      <p:ext uri="{BB962C8B-B14F-4D97-AF65-F5344CB8AC3E}">
        <p14:creationId xmlns:p14="http://schemas.microsoft.com/office/powerpoint/2010/main" val="268973828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8" name="Picture 3" descr="facebook_arch_x600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763" y="381000"/>
            <a:ext cx="7894637" cy="446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9" name="TextBox 4"/>
          <p:cNvSpPr txBox="1">
            <a:spLocks noChangeArrowheads="1"/>
          </p:cNvSpPr>
          <p:nvPr/>
        </p:nvSpPr>
        <p:spPr bwMode="auto">
          <a:xfrm>
            <a:off x="0" y="6611938"/>
            <a:ext cx="2906713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000" b="0">
                <a:solidFill>
                  <a:schemeClr val="bg1"/>
                </a:solidFill>
              </a:rPr>
              <a:t>Source: Technology Review (July/August, 2008)</a:t>
            </a:r>
          </a:p>
        </p:txBody>
      </p:sp>
      <p:sp>
        <p:nvSpPr>
          <p:cNvPr id="45060" name="TextBox 5"/>
          <p:cNvSpPr txBox="1">
            <a:spLocks noChangeArrowheads="1"/>
          </p:cNvSpPr>
          <p:nvPr/>
        </p:nvSpPr>
        <p:spPr bwMode="auto">
          <a:xfrm>
            <a:off x="1447800" y="5715000"/>
            <a:ext cx="6172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>
                <a:solidFill>
                  <a:schemeClr val="bg1"/>
                </a:solidFill>
                <a:latin typeface="Gill Sans"/>
                <a:cs typeface="Gill Sans"/>
              </a:rPr>
              <a:t>Database layer: </a:t>
            </a:r>
            <a:r>
              <a:rPr lang="en-US" sz="1800" b="0">
                <a:solidFill>
                  <a:schemeClr val="bg1"/>
                </a:solidFill>
                <a:latin typeface="Gill Sans"/>
                <a:cs typeface="Gill Sans"/>
              </a:rPr>
              <a:t>800 eight-core Linux servers running MySQL (40 TB user data)</a:t>
            </a:r>
          </a:p>
        </p:txBody>
      </p:sp>
      <p:sp>
        <p:nvSpPr>
          <p:cNvPr id="45061" name="TextBox 6"/>
          <p:cNvSpPr txBox="1">
            <a:spLocks noChangeArrowheads="1"/>
          </p:cNvSpPr>
          <p:nvPr/>
        </p:nvSpPr>
        <p:spPr bwMode="auto">
          <a:xfrm>
            <a:off x="1447800" y="5068888"/>
            <a:ext cx="61722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 dirty="0">
                <a:solidFill>
                  <a:schemeClr val="bg1"/>
                </a:solidFill>
                <a:latin typeface="Gill Sans"/>
                <a:cs typeface="Gill Sans"/>
              </a:rPr>
              <a:t>Caching servers: </a:t>
            </a:r>
            <a:r>
              <a:rPr lang="en-US" sz="1800" b="0" dirty="0">
                <a:solidFill>
                  <a:schemeClr val="bg1"/>
                </a:solidFill>
                <a:latin typeface="Gill Sans"/>
                <a:cs typeface="Gill Sans"/>
              </a:rPr>
              <a:t>15 million requests per second, 95% handled by </a:t>
            </a:r>
            <a:r>
              <a:rPr lang="en-US" sz="1800" b="0" dirty="0" err="1">
                <a:solidFill>
                  <a:schemeClr val="bg1"/>
                </a:solidFill>
                <a:latin typeface="Gill Sans"/>
                <a:cs typeface="Gill Sans"/>
              </a:rPr>
              <a:t>memcache</a:t>
            </a:r>
            <a:r>
              <a:rPr lang="en-US" sz="1800" b="0" dirty="0">
                <a:solidFill>
                  <a:schemeClr val="bg1"/>
                </a:solidFill>
                <a:latin typeface="Gill Sans"/>
                <a:cs typeface="Gill Sans"/>
              </a:rPr>
              <a:t> (15 TB of RAM)</a:t>
            </a:r>
          </a:p>
        </p:txBody>
      </p:sp>
    </p:spTree>
    <p:extLst>
      <p:ext uri="{BB962C8B-B14F-4D97-AF65-F5344CB8AC3E}">
        <p14:creationId xmlns:p14="http://schemas.microsoft.com/office/powerpoint/2010/main" val="113586231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expedia_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800" y="1771650"/>
            <a:ext cx="2277254" cy="1581150"/>
          </a:xfrm>
          <a:prstGeom prst="rect">
            <a:avLst/>
          </a:prstGeom>
        </p:spPr>
      </p:pic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04800" y="457200"/>
            <a:ext cx="415548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600" dirty="0" smtClean="0">
                <a:solidFill>
                  <a:srgbClr val="000000"/>
                </a:solidFill>
                <a:latin typeface="Gill Sans"/>
                <a:cs typeface="Gill Sans"/>
              </a:rPr>
              <a:t>Now you know…</a:t>
            </a:r>
            <a:endParaRPr lang="en-US" sz="360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  <p:pic>
        <p:nvPicPr>
          <p:cNvPr id="6" name="Picture 5" descr="facebook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1447800"/>
            <a:ext cx="3276600" cy="1231437"/>
          </a:xfrm>
          <a:prstGeom prst="rect">
            <a:avLst/>
          </a:prstGeom>
        </p:spPr>
      </p:pic>
      <p:pic>
        <p:nvPicPr>
          <p:cNvPr id="8" name="Picture 7" descr="twitter-bird-blue-on-white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9600" y="1435100"/>
            <a:ext cx="1765300" cy="1765300"/>
          </a:xfrm>
          <a:prstGeom prst="rect">
            <a:avLst/>
          </a:prstGeom>
        </p:spPr>
      </p:pic>
      <p:pic>
        <p:nvPicPr>
          <p:cNvPr id="2" name="Picture 1" descr="logo_amazon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957512"/>
            <a:ext cx="3429000" cy="928688"/>
          </a:xfrm>
          <a:prstGeom prst="rect">
            <a:avLst/>
          </a:prstGeom>
        </p:spPr>
      </p:pic>
      <p:pic>
        <p:nvPicPr>
          <p:cNvPr id="3" name="Picture 2" descr="bank-of-america-logo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00" y="3505200"/>
            <a:ext cx="3048000" cy="1424940"/>
          </a:xfrm>
          <a:prstGeom prst="rect">
            <a:avLst/>
          </a:prstGeom>
        </p:spPr>
      </p:pic>
      <p:pic>
        <p:nvPicPr>
          <p:cNvPr id="9" name="Picture 8" descr="orbitz.pn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800" y="1066800"/>
            <a:ext cx="2347038" cy="432830"/>
          </a:xfrm>
          <a:prstGeom prst="rect">
            <a:avLst/>
          </a:prstGeom>
        </p:spPr>
      </p:pic>
      <p:pic>
        <p:nvPicPr>
          <p:cNvPr id="10" name="Picture 9" descr="match.jpe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400" y="4953000"/>
            <a:ext cx="3810000" cy="936625"/>
          </a:xfrm>
          <a:prstGeom prst="rect">
            <a:avLst/>
          </a:prstGeom>
        </p:spPr>
      </p:pic>
      <p:pic>
        <p:nvPicPr>
          <p:cNvPr id="11" name="Picture 10" descr="etrade.png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4847696"/>
            <a:ext cx="3391605" cy="2543704"/>
          </a:xfrm>
          <a:prstGeom prst="rect">
            <a:avLst/>
          </a:prstGeom>
        </p:spPr>
      </p:pic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572000" y="6172200"/>
            <a:ext cx="441954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b="0" dirty="0" smtClean="0">
                <a:solidFill>
                  <a:srgbClr val="FF0000"/>
                </a:solidFill>
                <a:latin typeface="Gill Sans"/>
                <a:cs typeface="Gill Sans"/>
              </a:rPr>
              <a:t>Wait, but these are websites?</a:t>
            </a:r>
            <a:endParaRPr lang="en-US" sz="2800" b="0" dirty="0">
              <a:solidFill>
                <a:srgbClr val="FF0000"/>
              </a:solidFill>
              <a:latin typeface="Gill Sans"/>
              <a:cs typeface="Gill Sans"/>
            </a:endParaRPr>
          </a:p>
        </p:txBody>
      </p:sp>
      <p:pic>
        <p:nvPicPr>
          <p:cNvPr id="4" name="Picture 3" descr="LinkedIn-Logo.png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4592233"/>
            <a:ext cx="2895600" cy="817967"/>
          </a:xfrm>
          <a:prstGeom prst="rect">
            <a:avLst/>
          </a:prstGeom>
        </p:spPr>
      </p:pic>
      <p:pic>
        <p:nvPicPr>
          <p:cNvPr id="5" name="Picture 4" descr="ebaylogo.jpeg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3733800"/>
            <a:ext cx="2015836" cy="83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784822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Box 1"/>
          <p:cNvSpPr txBox="1">
            <a:spLocks noChangeArrowheads="1"/>
          </p:cNvSpPr>
          <p:nvPr/>
        </p:nvSpPr>
        <p:spPr bwMode="auto">
          <a:xfrm>
            <a:off x="152400" y="2667000"/>
            <a:ext cx="8839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3600" dirty="0">
                <a:solidFill>
                  <a:srgbClr val="FF0000"/>
                </a:solidFill>
                <a:latin typeface="Gill Sans"/>
                <a:cs typeface="Gill Sans"/>
              </a:rPr>
              <a:t>So </a:t>
            </a:r>
            <a:r>
              <a:rPr lang="en-US" sz="3600" dirty="0" smtClean="0">
                <a:solidFill>
                  <a:srgbClr val="FF0000"/>
                </a:solidFill>
                <a:latin typeface="Gill Sans"/>
                <a:cs typeface="Gill Sans"/>
              </a:rPr>
              <a:t>what’s </a:t>
            </a:r>
            <a:r>
              <a:rPr lang="en-US" sz="3600" dirty="0">
                <a:solidFill>
                  <a:srgbClr val="FF0000"/>
                </a:solidFill>
                <a:latin typeface="Gill Sans"/>
                <a:cs typeface="Gill Sans"/>
              </a:rPr>
              <a:t>a database?</a:t>
            </a:r>
          </a:p>
        </p:txBody>
      </p:sp>
      <p:sp>
        <p:nvSpPr>
          <p:cNvPr id="17411" name="TextBox 2"/>
          <p:cNvSpPr txBox="1">
            <a:spLocks noChangeArrowheads="1"/>
          </p:cNvSpPr>
          <p:nvPr/>
        </p:nvSpPr>
        <p:spPr bwMode="auto">
          <a:xfrm>
            <a:off x="2057400" y="3581400"/>
            <a:ext cx="5410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lvl="1"/>
            <a:r>
              <a:rPr lang="en-US" sz="2000" dirty="0">
                <a:solidFill>
                  <a:schemeClr val="bg1"/>
                </a:solidFill>
                <a:latin typeface="Gill Sans"/>
                <a:cs typeface="Gill Sans"/>
              </a:rPr>
              <a:t>An integrated collection of data organized according to some model…</a:t>
            </a:r>
          </a:p>
        </p:txBody>
      </p:sp>
    </p:spTree>
    <p:extLst>
      <p:ext uri="{BB962C8B-B14F-4D97-AF65-F5344CB8AC3E}">
        <p14:creationId xmlns:p14="http://schemas.microsoft.com/office/powerpoint/2010/main" val="344766308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Box 1"/>
          <p:cNvSpPr txBox="1">
            <a:spLocks noChangeArrowheads="1"/>
          </p:cNvSpPr>
          <p:nvPr/>
        </p:nvSpPr>
        <p:spPr bwMode="auto">
          <a:xfrm>
            <a:off x="152400" y="2667000"/>
            <a:ext cx="8839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3600" dirty="0">
                <a:solidFill>
                  <a:srgbClr val="FF0000"/>
                </a:solidFill>
                <a:latin typeface="Gill Sans"/>
                <a:cs typeface="Gill Sans"/>
              </a:rPr>
              <a:t>So </a:t>
            </a:r>
            <a:r>
              <a:rPr lang="en-US" sz="3600" dirty="0" smtClean="0">
                <a:solidFill>
                  <a:srgbClr val="FF0000"/>
                </a:solidFill>
                <a:latin typeface="Gill Sans"/>
                <a:cs typeface="Gill Sans"/>
              </a:rPr>
              <a:t>what’s </a:t>
            </a:r>
            <a:r>
              <a:rPr lang="en-US" sz="3600" dirty="0">
                <a:solidFill>
                  <a:srgbClr val="FF0000"/>
                </a:solidFill>
                <a:latin typeface="Gill Sans"/>
                <a:cs typeface="Gill Sans"/>
              </a:rPr>
              <a:t>a </a:t>
            </a:r>
            <a:r>
              <a:rPr lang="en-US" sz="3600" dirty="0">
                <a:solidFill>
                  <a:srgbClr val="0000FF"/>
                </a:solidFill>
                <a:latin typeface="Gill Sans"/>
                <a:cs typeface="Gill Sans"/>
              </a:rPr>
              <a:t>relational</a:t>
            </a:r>
            <a:r>
              <a:rPr lang="en-US" sz="3600" dirty="0">
                <a:solidFill>
                  <a:srgbClr val="FF0000"/>
                </a:solidFill>
                <a:latin typeface="Gill Sans"/>
                <a:cs typeface="Gill Sans"/>
              </a:rPr>
              <a:t> database?</a:t>
            </a:r>
          </a:p>
        </p:txBody>
      </p:sp>
      <p:sp>
        <p:nvSpPr>
          <p:cNvPr id="18435" name="TextBox 2"/>
          <p:cNvSpPr txBox="1">
            <a:spLocks noChangeArrowheads="1"/>
          </p:cNvSpPr>
          <p:nvPr/>
        </p:nvSpPr>
        <p:spPr bwMode="auto">
          <a:xfrm>
            <a:off x="1752600" y="3581400"/>
            <a:ext cx="5791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lvl="1"/>
            <a:r>
              <a:rPr lang="en-US" sz="2000" dirty="0">
                <a:solidFill>
                  <a:schemeClr val="bg1"/>
                </a:solidFill>
                <a:latin typeface="Gill Sans"/>
                <a:cs typeface="Gill Sans"/>
              </a:rPr>
              <a:t>An integrated collection of data organized according to a relational model</a:t>
            </a:r>
          </a:p>
        </p:txBody>
      </p:sp>
    </p:spTree>
    <p:extLst>
      <p:ext uri="{BB962C8B-B14F-4D97-AF65-F5344CB8AC3E}">
        <p14:creationId xmlns:p14="http://schemas.microsoft.com/office/powerpoint/2010/main" val="247561771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Box 1"/>
          <p:cNvSpPr txBox="1">
            <a:spLocks noChangeArrowheads="1"/>
          </p:cNvSpPr>
          <p:nvPr/>
        </p:nvSpPr>
        <p:spPr bwMode="auto">
          <a:xfrm>
            <a:off x="152400" y="2667000"/>
            <a:ext cx="8839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3200">
                <a:solidFill>
                  <a:srgbClr val="000000"/>
                </a:solidFill>
                <a:latin typeface="Gill Sans"/>
                <a:cs typeface="Gill Sans"/>
              </a:rPr>
              <a:t>Database Management System (DBMS)</a:t>
            </a:r>
          </a:p>
        </p:txBody>
      </p:sp>
      <p:sp>
        <p:nvSpPr>
          <p:cNvPr id="19459" name="TextBox 2"/>
          <p:cNvSpPr txBox="1">
            <a:spLocks noChangeArrowheads="1"/>
          </p:cNvSpPr>
          <p:nvPr/>
        </p:nvSpPr>
        <p:spPr bwMode="auto">
          <a:xfrm>
            <a:off x="2057400" y="3581400"/>
            <a:ext cx="5791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lvl="1"/>
            <a:r>
              <a:rPr lang="en-US" sz="2000">
                <a:solidFill>
                  <a:srgbClr val="000000"/>
                </a:solidFill>
                <a:latin typeface="Gill Sans"/>
                <a:cs typeface="Gill Sans"/>
              </a:rPr>
              <a:t>Software system designed to store, manage, and facilitate access to databases</a:t>
            </a:r>
          </a:p>
        </p:txBody>
      </p:sp>
    </p:spTree>
    <p:extLst>
      <p:ext uri="{BB962C8B-B14F-4D97-AF65-F5344CB8AC3E}">
        <p14:creationId xmlns:p14="http://schemas.microsoft.com/office/powerpoint/2010/main" val="274696333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Databases (try to) model reality…</a:t>
            </a:r>
            <a:endParaRPr lang="en-US"/>
          </a:p>
        </p:txBody>
      </p:sp>
      <p:sp>
        <p:nvSpPr>
          <p:cNvPr id="1028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Entities: things in the world</a:t>
            </a:r>
          </a:p>
          <a:p>
            <a:pPr lvl="1"/>
            <a:r>
              <a:rPr lang="en-US" smtClean="0"/>
              <a:t>Example: airlines, tickets, passengers</a:t>
            </a:r>
          </a:p>
          <a:p>
            <a:r>
              <a:rPr lang="en-US" smtClean="0"/>
              <a:t>Relationships: how different things are related</a:t>
            </a:r>
          </a:p>
          <a:p>
            <a:pPr lvl="1"/>
            <a:r>
              <a:rPr lang="en-US" smtClean="0"/>
              <a:t>Example: the tickets each passenger bought</a:t>
            </a:r>
          </a:p>
          <a:p>
            <a:r>
              <a:rPr lang="ja-JP" altLang="en-US" smtClean="0"/>
              <a:t>“</a:t>
            </a:r>
            <a:r>
              <a:rPr lang="en-US" smtClean="0"/>
              <a:t>Business Logic</a:t>
            </a:r>
            <a:r>
              <a:rPr lang="ja-JP" altLang="en-US" smtClean="0"/>
              <a:t>”</a:t>
            </a:r>
            <a:r>
              <a:rPr lang="en-US" smtClean="0"/>
              <a:t>: rules about the world</a:t>
            </a:r>
          </a:p>
          <a:p>
            <a:pPr lvl="1"/>
            <a:r>
              <a:rPr lang="en-US" smtClean="0"/>
              <a:t>Example: fare rules</a:t>
            </a:r>
            <a:endParaRPr lang="en-US"/>
          </a:p>
        </p:txBody>
      </p:sp>
      <p:graphicFrame>
        <p:nvGraphicFramePr>
          <p:cNvPr id="1026" name="Object 2"/>
          <p:cNvGraphicFramePr>
            <a:graphicFrameLocks/>
          </p:cNvGraphicFramePr>
          <p:nvPr/>
        </p:nvGraphicFramePr>
        <p:xfrm>
          <a:off x="8001000" y="228600"/>
          <a:ext cx="931863" cy="198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88" name="ClipArt" r:id="rId4" imgW="1702324" imgH="3660507" progId="MS_ClipArt_Gallery.2">
                  <p:embed/>
                </p:oleObj>
              </mc:Choice>
              <mc:Fallback>
                <p:oleObj name="ClipArt" r:id="rId4" imgW="1702324" imgH="3660507" progId="MS_ClipArt_Gallery.2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01000" y="228600"/>
                        <a:ext cx="931863" cy="198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4454545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4" descr="C:\Documents and Settings\Jimmy Lin\Local Settings\Temporary Internet Files\Content.IE5\8DW3C1QH\MPj04228650000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81000" y="-64981"/>
            <a:ext cx="10287000" cy="69365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7" name="TextBox 2"/>
          <p:cNvSpPr txBox="1">
            <a:spLocks noChangeArrowheads="1"/>
          </p:cNvSpPr>
          <p:nvPr/>
        </p:nvSpPr>
        <p:spPr bwMode="auto">
          <a:xfrm>
            <a:off x="0" y="6629400"/>
            <a:ext cx="2001838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000" b="0" dirty="0">
                <a:solidFill>
                  <a:srgbClr val="000000"/>
                </a:solidFill>
              </a:rPr>
              <a:t>Source: Microsoft Office Clip Art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0" y="1828800"/>
            <a:ext cx="91440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4000" dirty="0">
                <a:solidFill>
                  <a:srgbClr val="FF0000"/>
                </a:solidFill>
                <a:latin typeface="Gill Sans"/>
                <a:cs typeface="Gill Sans"/>
              </a:rPr>
              <a:t>Relational</a:t>
            </a:r>
            <a:r>
              <a:rPr lang="en-US" sz="4000" dirty="0">
                <a:solidFill>
                  <a:schemeClr val="bg2"/>
                </a:solidFill>
                <a:latin typeface="Gill Sans"/>
                <a:cs typeface="Gill Sans"/>
              </a:rPr>
              <a:t> Databases</a:t>
            </a:r>
          </a:p>
        </p:txBody>
      </p:sp>
    </p:spTree>
    <p:extLst>
      <p:ext uri="{BB962C8B-B14F-4D97-AF65-F5344CB8AC3E}">
        <p14:creationId xmlns:p14="http://schemas.microsoft.com/office/powerpoint/2010/main" val="131238642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Default Design">
  <a:themeElements>
    <a:clrScheme name="My Theme Colors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FFFF99"/>
      </a:accent1>
      <a:accent2>
        <a:srgbClr val="9999FF"/>
      </a:accent2>
      <a:accent3>
        <a:srgbClr val="CCFF99"/>
      </a:accent3>
      <a:accent4>
        <a:srgbClr val="FF99CC"/>
      </a:accent4>
      <a:accent5>
        <a:srgbClr val="99CCFF"/>
      </a:accent5>
      <a:accent6>
        <a:srgbClr val="FFCC99"/>
      </a:accent6>
      <a:hlink>
        <a:srgbClr val="FFFFFF"/>
      </a:hlink>
      <a:folHlink>
        <a:srgbClr val="B2B2B2"/>
      </a:folHlink>
    </a:clrScheme>
    <a:fontScheme name="Default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49583</TotalTime>
  <Words>1315</Words>
  <Application>Microsoft Macintosh PowerPoint</Application>
  <PresentationFormat>On-screen Show (4:3)</PresentationFormat>
  <Paragraphs>263</Paragraphs>
  <Slides>44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44</vt:i4>
      </vt:variant>
    </vt:vector>
  </HeadingPairs>
  <TitlesOfParts>
    <vt:vector size="48" baseType="lpstr">
      <vt:lpstr>Default Design</vt:lpstr>
      <vt:lpstr>Worksheet</vt:lpstr>
      <vt:lpstr>ClipArt</vt:lpstr>
      <vt:lpstr>Microsoft Clip Gallery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Databases (try to) model reality…</vt:lpstr>
      <vt:lpstr>PowerPoint Presentation</vt:lpstr>
      <vt:lpstr>Components of a Relational Database</vt:lpstr>
      <vt:lpstr>A Simple Example</vt:lpstr>
      <vt:lpstr>Why “Relational”?</vt:lpstr>
      <vt:lpstr>The Registrar Example</vt:lpstr>
      <vt:lpstr>A First Try</vt:lpstr>
      <vt:lpstr>Goals of “Normalization”</vt:lpstr>
      <vt:lpstr>Another Try...</vt:lpstr>
      <vt:lpstr>Keys</vt:lpstr>
      <vt:lpstr>Approaches to Normalization</vt:lpstr>
      <vt:lpstr>The Data Model</vt:lpstr>
      <vt:lpstr>Registrar ER Diagram</vt:lpstr>
      <vt:lpstr>A Real Example</vt:lpstr>
      <vt:lpstr>Types of Relationships</vt:lpstr>
      <vt:lpstr>Database Integrity</vt:lpstr>
      <vt:lpstr>Integrity Constraints</vt:lpstr>
      <vt:lpstr>PowerPoint Presentation</vt:lpstr>
      <vt:lpstr>Select</vt:lpstr>
      <vt:lpstr>Where</vt:lpstr>
      <vt:lpstr>Join</vt:lpstr>
      <vt:lpstr>Relational Operations</vt:lpstr>
      <vt:lpstr>Use this template!</vt:lpstr>
      <vt:lpstr>SQL Tips and Tricks</vt:lpstr>
      <vt:lpstr>Aggregations</vt:lpstr>
      <vt:lpstr>How do you want your results served?</vt:lpstr>
      <vt:lpstr>PowerPoint Presentation</vt:lpstr>
      <vt:lpstr>Database in the “Real World”</vt:lpstr>
      <vt:lpstr>Operational Requirements</vt:lpstr>
      <vt:lpstr>PowerPoint Presentation</vt:lpstr>
      <vt:lpstr>PowerPoint Presentation</vt:lpstr>
      <vt:lpstr>PowerPoint Presentation</vt:lpstr>
      <vt:lpstr>PowerPoint Presentation</vt:lpstr>
      <vt:lpstr>Database Transactions</vt:lpstr>
      <vt:lpstr>Making Transactions</vt:lpstr>
      <vt:lpstr>PowerPoint Presentation</vt:lpstr>
      <vt:lpstr>PowerPoint Presentation</vt:lpstr>
    </vt:vector>
  </TitlesOfParts>
  <Manager/>
  <Company>University of Maryland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Jimmy Lin</dc:creator>
  <cp:keywords/>
  <dc:description/>
  <cp:lastModifiedBy>Jimmy Lin</cp:lastModifiedBy>
  <cp:revision>8181</cp:revision>
  <dcterms:created xsi:type="dcterms:W3CDTF">2012-09-06T21:39:14Z</dcterms:created>
  <dcterms:modified xsi:type="dcterms:W3CDTF">2012-10-09T15:00:56Z</dcterms:modified>
  <cp:category/>
</cp:coreProperties>
</file>