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616" r:id="rId2"/>
    <p:sldId id="634" r:id="rId3"/>
    <p:sldId id="679" r:id="rId4"/>
    <p:sldId id="691" r:id="rId5"/>
    <p:sldId id="694" r:id="rId6"/>
    <p:sldId id="692" r:id="rId7"/>
    <p:sldId id="693" r:id="rId8"/>
    <p:sldId id="695" r:id="rId9"/>
    <p:sldId id="696" r:id="rId10"/>
    <p:sldId id="697" r:id="rId11"/>
    <p:sldId id="678" r:id="rId12"/>
    <p:sldId id="673" r:id="rId13"/>
    <p:sldId id="674" r:id="rId14"/>
    <p:sldId id="680" r:id="rId15"/>
    <p:sldId id="675" r:id="rId16"/>
    <p:sldId id="676" r:id="rId17"/>
    <p:sldId id="677" r:id="rId18"/>
    <p:sldId id="681" r:id="rId19"/>
    <p:sldId id="682" r:id="rId20"/>
    <p:sldId id="683" r:id="rId21"/>
    <p:sldId id="698" r:id="rId22"/>
    <p:sldId id="699" r:id="rId23"/>
    <p:sldId id="684" r:id="rId24"/>
    <p:sldId id="685" r:id="rId25"/>
    <p:sldId id="686" r:id="rId26"/>
    <p:sldId id="700" r:id="rId27"/>
    <p:sldId id="687" r:id="rId28"/>
    <p:sldId id="688" r:id="rId29"/>
    <p:sldId id="689" r:id="rId30"/>
    <p:sldId id="690" r:id="rId31"/>
    <p:sldId id="701" r:id="rId32"/>
    <p:sldId id="702" r:id="rId33"/>
    <p:sldId id="703" r:id="rId34"/>
    <p:sldId id="704" r:id="rId35"/>
    <p:sldId id="706" r:id="rId36"/>
    <p:sldId id="705" r:id="rId37"/>
    <p:sldId id="707" r:id="rId38"/>
    <p:sldId id="708" r:id="rId39"/>
    <p:sldId id="709" r:id="rId40"/>
    <p:sldId id="710" r:id="rId41"/>
    <p:sldId id="711" r:id="rId42"/>
    <p:sldId id="712" r:id="rId43"/>
    <p:sldId id="713" r:id="rId4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05" autoAdjust="0"/>
    <p:restoredTop sz="75202" autoAdjust="0"/>
  </p:normalViewPr>
  <p:slideViewPr>
    <p:cSldViewPr>
      <p:cViewPr>
        <p:scale>
          <a:sx n="100" d="100"/>
          <a:sy n="100" d="100"/>
        </p:scale>
        <p:origin x="-9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D298E-47F8-6246-9BAF-72094E46842F}" type="slidenum">
              <a:rPr lang="en-US"/>
              <a:pPr/>
              <a:t>19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 w="12700" cap="flat">
            <a:solidFill>
              <a:schemeClr val="tx1"/>
            </a:solidFill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0" y="4560857"/>
            <a:ext cx="5365361" cy="4320294"/>
          </a:xfrm>
          <a:noFill/>
          <a:ln/>
        </p:spPr>
        <p:txBody>
          <a:bodyPr lIns="95627" tIns="46975" rIns="95627" bIns="4697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74C24-0BD9-F54A-8F93-01E53675E2D7}" type="slidenum">
              <a:rPr lang="en-US"/>
              <a:pPr/>
              <a:t>30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C5BC40-5F0C-6643-B496-C4DB2A73BD07}" type="slidenum">
              <a:rPr lang="en-US" sz="1200" b="0"/>
              <a:pPr/>
              <a:t>32</a:t>
            </a:fld>
            <a:endParaRPr lang="en-US" sz="12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gif"/><Relationship Id="rId3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228600" y="12192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r" eaLnBrk="1" hangingPunct="1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INFM 603: Information Technology and Organizational Context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95800" y="39624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Jimmy Lin</a:t>
            </a:r>
          </a:p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The </a:t>
            </a: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iSchool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University of Maryland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endParaRPr lang="en-US" sz="2400" b="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>
              <a:tabLst>
                <a:tab pos="2225675" algn="l"/>
              </a:tabLst>
            </a:pP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Thursday, September 13, 2012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09600" y="16764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600" smtClean="0">
                <a:solidFill>
                  <a:schemeClr val="bg1"/>
                </a:solidFill>
                <a:latin typeface="Gill Sans"/>
                <a:cs typeface="Gill Sans"/>
              </a:rPr>
              <a:t>Session </a:t>
            </a:r>
            <a:r>
              <a:rPr lang="en-US" sz="360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r>
              <a:rPr lang="en-US" sz="3600" smtClean="0">
                <a:solidFill>
                  <a:schemeClr val="bg1"/>
                </a:solidFill>
                <a:latin typeface="Gill Sans"/>
                <a:cs typeface="Gill Sans"/>
              </a:rPr>
              <a:t>: </a:t>
            </a: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HTML and CSS</a:t>
            </a:r>
            <a:b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(And Networking, Computing Tradeoffs)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7" name="Picture 6" descr="webglobe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148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big shift?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single to multiple cores:</a:t>
            </a:r>
          </a:p>
          <a:p>
            <a:pPr lvl="1"/>
            <a:r>
              <a:rPr lang="en-US" dirty="0" smtClean="0"/>
              <a:t>Increasing speed of single processor reached point of diminishing returns</a:t>
            </a:r>
          </a:p>
          <a:p>
            <a:pPr lvl="1"/>
            <a:r>
              <a:rPr lang="en-US" dirty="0" smtClean="0"/>
              <a:t>Solution: put more cores on a processor!</a:t>
            </a:r>
          </a:p>
          <a:p>
            <a:r>
              <a:rPr lang="en-US" dirty="0" smtClean="0"/>
              <a:t>Important issues:</a:t>
            </a:r>
          </a:p>
          <a:p>
            <a:pPr lvl="1"/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Cool</a:t>
            </a:r>
          </a:p>
          <a:p>
            <a:pPr lvl="1"/>
            <a:r>
              <a:rPr lang="en-US" dirty="0" smtClean="0"/>
              <a:t>Parallelism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728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Example 2: Caching</a:t>
            </a:r>
            <a:endParaRPr lang="en-US" sz="2000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" descr="Memory_module_DDRAM_20-03-2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Box 7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/>
              <a:t>Source: Wikipedia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0" y="3200400"/>
            <a:ext cx="4688503" cy="584776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0" dirty="0">
                <a:solidFill>
                  <a:schemeClr val="bg2"/>
                </a:solidFill>
                <a:latin typeface="Gill Sans"/>
                <a:cs typeface="Gill Sans"/>
              </a:rPr>
              <a:t>Typical Access Time:</a:t>
            </a:r>
            <a:r>
              <a:rPr lang="en-US" sz="3200" b="0" dirty="0" smtClean="0">
                <a:solidFill>
                  <a:schemeClr val="bg2"/>
                </a:solidFill>
                <a:latin typeface="Gill Sans"/>
                <a:cs typeface="Gill Sans"/>
              </a:rPr>
              <a:t> 100 ns</a:t>
            </a:r>
            <a:endParaRPr lang="en-US" sz="32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Hard_disk_platters_and_hea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7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/>
              <a:t>Source: Wikipedia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81393" y="2971800"/>
            <a:ext cx="4594527" cy="892552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0" dirty="0">
                <a:solidFill>
                  <a:schemeClr val="bg2"/>
                </a:solidFill>
                <a:latin typeface="Gill Sans"/>
                <a:cs typeface="Gill Sans"/>
              </a:rPr>
              <a:t>Typical Access Time: </a:t>
            </a:r>
            <a:r>
              <a:rPr lang="en-US" sz="3200" b="0" dirty="0" smtClean="0">
                <a:solidFill>
                  <a:schemeClr val="bg2"/>
                </a:solidFill>
                <a:latin typeface="Gill Sans"/>
                <a:cs typeface="Gill Sans"/>
              </a:rPr>
              <a:t>10 ms</a:t>
            </a:r>
            <a:endParaRPr lang="en-US" sz="3200" b="0" dirty="0">
              <a:solidFill>
                <a:schemeClr val="bg2"/>
              </a:solidFill>
              <a:latin typeface="Gill Sans"/>
              <a:cs typeface="Gill Sans"/>
            </a:endParaRPr>
          </a:p>
          <a:p>
            <a:pPr algn="ctr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(10,000x </a:t>
            </a: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slower than RAM!!!)</a:t>
            </a:r>
            <a:endParaRPr lang="en-US" sz="32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two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</a:t>
            </a:r>
          </a:p>
          <a:p>
            <a:r>
              <a:rPr lang="en-US" dirty="0" smtClean="0"/>
              <a:t>Capacity</a:t>
            </a:r>
          </a:p>
          <a:p>
            <a:r>
              <a:rPr lang="en-US" dirty="0" smtClean="0"/>
              <a:t>Cost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Jimmy Lin\Local Settings\Temporary Internet Files\Content.IE5\8DW3C1QH\MCAN02339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18288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MCj013353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35433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7133" y="3200400"/>
            <a:ext cx="2794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RAM: 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small, expensive, fast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6681" y="5867400"/>
            <a:ext cx="3095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Gill Sans"/>
                <a:cs typeface="Gill Sans"/>
              </a:rPr>
              <a:t>Hard drives: </a:t>
            </a:r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big, cheap, slow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Jimmy Lin\Local Settings\Temporary Internet Files\Content.IE5\8DW3C1QH\MCAN02339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4800"/>
            <a:ext cx="4572000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1600200" y="5877580"/>
            <a:ext cx="59314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latin typeface="Gill Sans"/>
                <a:cs typeface="Gill Sans"/>
              </a:rPr>
              <a:t>Best of both worlds? cheap, fast, and big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962400" y="62484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Think about your bookshelf and the library…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b="1" dirty="0"/>
              <a:t>Idea:</a:t>
            </a:r>
            <a:r>
              <a:rPr lang="en-US" dirty="0"/>
              <a:t> move data you’re going to use from slow memory into fast memory</a:t>
            </a:r>
          </a:p>
          <a:p>
            <a:pPr marL="857250" lvl="1" indent="-457200"/>
            <a:r>
              <a:rPr lang="en-US" dirty="0"/>
              <a:t>Slow memory is cheap so you can buy lots of it</a:t>
            </a:r>
          </a:p>
          <a:p>
            <a:pPr marL="857250" lvl="1" indent="-457200"/>
            <a:r>
              <a:rPr lang="en-US" dirty="0"/>
              <a:t>Caching gives you the illusion of having lots of fast memory</a:t>
            </a:r>
          </a:p>
          <a:p>
            <a:pPr marL="457200" indent="-457200"/>
            <a:r>
              <a:rPr lang="en-US" dirty="0" smtClean="0"/>
              <a:t>Physical analogy?</a:t>
            </a:r>
          </a:p>
          <a:p>
            <a:pPr marL="457200" indent="-457200"/>
            <a:r>
              <a:rPr lang="en-US" dirty="0" smtClean="0"/>
              <a:t>How </a:t>
            </a:r>
            <a:r>
              <a:rPr lang="en-US" dirty="0"/>
              <a:t>do we know what data to cache?</a:t>
            </a:r>
          </a:p>
          <a:p>
            <a:pPr marL="857250" lvl="1" indent="-457200"/>
            <a:r>
              <a:rPr lang="en-US" dirty="0"/>
              <a:t>Spatial locality: If the system fetched </a:t>
            </a:r>
            <a:r>
              <a:rPr lang="en-US" i="1" dirty="0"/>
              <a:t>x</a:t>
            </a:r>
            <a:r>
              <a:rPr lang="en-US" dirty="0"/>
              <a:t>, it is likely to fetch data located near </a:t>
            </a:r>
            <a:r>
              <a:rPr lang="en-US" i="1" dirty="0"/>
              <a:t>x</a:t>
            </a:r>
            <a:r>
              <a:rPr lang="en-US" dirty="0"/>
              <a:t> (Why?)</a:t>
            </a:r>
          </a:p>
          <a:p>
            <a:pPr marL="857250" lvl="1" indent="-457200"/>
            <a:r>
              <a:rPr lang="en-US" dirty="0"/>
              <a:t>Temporal locality: If the system fetched </a:t>
            </a:r>
            <a:r>
              <a:rPr lang="en-US" i="1" dirty="0"/>
              <a:t>x</a:t>
            </a:r>
            <a:r>
              <a:rPr lang="en-US" dirty="0"/>
              <a:t>, it is likely to fetch </a:t>
            </a:r>
            <a:r>
              <a:rPr lang="en-US" i="1" dirty="0"/>
              <a:t>x</a:t>
            </a:r>
            <a:r>
              <a:rPr lang="en-US" dirty="0"/>
              <a:t> again (Why?)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Example 3: Replication</a:t>
            </a:r>
            <a:endParaRPr lang="en-US" sz="2000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 smtClean="0">
                <a:solidFill>
                  <a:srgbClr val="000000"/>
                </a:solidFill>
              </a:rPr>
              <a:t>Characterizing Reliability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85135" name="Group 79"/>
          <p:cNvGraphicFramePr>
            <a:graphicFrameLocks noGrp="1"/>
          </p:cNvGraphicFramePr>
          <p:nvPr/>
        </p:nvGraphicFramePr>
        <p:xfrm>
          <a:off x="990600" y="1935163"/>
          <a:ext cx="7239000" cy="2560320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  <a:gridCol w="34290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“Nines”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Availability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Downtime (per year)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One nine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36.5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Two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3.65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Three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8.76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Four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99.99%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52.56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Five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99.999%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5.256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Six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99.9999%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31.536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characterize computing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big?</a:t>
            </a:r>
          </a:p>
          <a:p>
            <a:r>
              <a:rPr lang="en-US" dirty="0" smtClean="0"/>
              <a:t>How fast?</a:t>
            </a:r>
          </a:p>
          <a:p>
            <a:r>
              <a:rPr lang="en-US" dirty="0" smtClean="0"/>
              <a:t>How reliable?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34" y="5715000"/>
            <a:ext cx="75514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Computing is fundamentally about tradeoffs!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ensure reliability?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multiple copies:</a:t>
            </a:r>
          </a:p>
          <a:p>
            <a:pPr lvl="1"/>
            <a:r>
              <a:rPr lang="en-US" dirty="0" smtClean="0"/>
              <a:t>On different machines</a:t>
            </a:r>
          </a:p>
          <a:p>
            <a:pPr lvl="1"/>
            <a:r>
              <a:rPr lang="en-US" dirty="0" smtClean="0"/>
              <a:t>On different machines far apart</a:t>
            </a:r>
          </a:p>
          <a:p>
            <a:r>
              <a:rPr lang="en-US" dirty="0" smtClean="0"/>
              <a:t>What are the challenges with this?</a:t>
            </a:r>
          </a:p>
          <a:p>
            <a:pPr lvl="1"/>
            <a:r>
              <a:rPr lang="en-US" dirty="0" smtClean="0"/>
              <a:t>Synchronous vs. Asynchronous</a:t>
            </a:r>
          </a:p>
          <a:p>
            <a:pPr lvl="1"/>
            <a:r>
              <a:rPr lang="en-US" dirty="0" smtClean="0"/>
              <a:t>Active-Active vs. Active-Passive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book_arch_x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620000" cy="43053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90800" y="5334000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Facebook architecture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(circa 2008)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29400"/>
            <a:ext cx="1764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Technology Review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60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ceb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3422650"/>
            <a:ext cx="12700" cy="12700"/>
          </a:xfrm>
          <a:prstGeom prst="rect">
            <a:avLst/>
          </a:prstGeom>
        </p:spPr>
      </p:pic>
      <p:pic>
        <p:nvPicPr>
          <p:cNvPr id="5" name="Picture 4" descr="4324320625_cd0f67e35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3962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</a:t>
            </a:r>
            <a:r>
              <a:rPr lang="en-US" sz="1000" b="0" dirty="0" smtClean="0"/>
              <a:t> http://www.flickr.com/photos/fusedforces/4324320625/</a:t>
            </a:r>
            <a:endParaRPr lang="en-US" sz="1000" b="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495800" y="5372100"/>
            <a:ext cx="4267200" cy="10287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Networking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</a:t>
            </a:r>
            <a:r>
              <a:rPr lang="en-US">
                <a:sym typeface="Symbol" charset="2"/>
              </a:rPr>
              <a:t> Web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Internet = collection of global networks</a:t>
            </a:r>
          </a:p>
          <a:p>
            <a:r>
              <a:rPr lang="en-US"/>
              <a:t>Web = particular way of accessing information on the Internet</a:t>
            </a:r>
          </a:p>
          <a:p>
            <a:pPr lvl="1"/>
            <a:r>
              <a:rPr lang="en-US"/>
              <a:t>Uses the HTTP protocol</a:t>
            </a:r>
          </a:p>
          <a:p>
            <a:r>
              <a:rPr lang="en-US"/>
              <a:t>Other ways of using the Internet</a:t>
            </a:r>
          </a:p>
          <a:p>
            <a:pPr lvl="1"/>
            <a:r>
              <a:rPr lang="en-US"/>
              <a:t>Usenet</a:t>
            </a:r>
          </a:p>
          <a:p>
            <a:pPr lvl="1"/>
            <a:r>
              <a:rPr lang="en-US"/>
              <a:t>FTP</a:t>
            </a:r>
          </a:p>
          <a:p>
            <a:pPr lvl="1"/>
            <a:r>
              <a:rPr lang="en-US"/>
              <a:t>email (SMTP, POP, IMAP, etc.)</a:t>
            </a:r>
          </a:p>
          <a:p>
            <a:pPr lvl="1"/>
            <a:r>
              <a:rPr lang="en-US"/>
              <a:t>Internet Relay Chat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Intranets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2286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38862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16764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15240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2438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22098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30480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44196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54102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44958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56388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8" name="Oval 17"/>
          <p:cNvSpPr>
            <a:spLocks noChangeArrowheads="1"/>
          </p:cNvSpPr>
          <p:nvPr/>
        </p:nvSpPr>
        <p:spPr bwMode="auto">
          <a:xfrm>
            <a:off x="56388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9" name="Oval 18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6629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1" name="Oval 20"/>
          <p:cNvSpPr>
            <a:spLocks noChangeArrowheads="1"/>
          </p:cNvSpPr>
          <p:nvPr/>
        </p:nvSpPr>
        <p:spPr bwMode="auto">
          <a:xfrm>
            <a:off x="76200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2" name="Oval 21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3" name="Oval 22"/>
          <p:cNvSpPr>
            <a:spLocks noChangeArrowheads="1"/>
          </p:cNvSpPr>
          <p:nvPr/>
        </p:nvSpPr>
        <p:spPr bwMode="auto">
          <a:xfrm>
            <a:off x="67056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4" name="Oval 23"/>
          <p:cNvSpPr>
            <a:spLocks noChangeArrowheads="1"/>
          </p:cNvSpPr>
          <p:nvPr/>
        </p:nvSpPr>
        <p:spPr bwMode="auto">
          <a:xfrm>
            <a:off x="80010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63246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3576" name="AutoShape 25"/>
          <p:cNvCxnSpPr>
            <a:cxnSpLocks noChangeShapeType="1"/>
            <a:stCxn id="23557" idx="7"/>
            <a:endCxn id="23555" idx="3"/>
          </p:cNvCxnSpPr>
          <p:nvPr/>
        </p:nvCxnSpPr>
        <p:spPr bwMode="auto">
          <a:xfrm flipV="1">
            <a:off x="1806575" y="2035175"/>
            <a:ext cx="501650" cy="273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77" name="AutoShape 26"/>
          <p:cNvCxnSpPr>
            <a:cxnSpLocks noChangeShapeType="1"/>
            <a:stCxn id="23560" idx="0"/>
            <a:endCxn id="23555" idx="4"/>
          </p:cNvCxnSpPr>
          <p:nvPr/>
        </p:nvCxnSpPr>
        <p:spPr bwMode="auto">
          <a:xfrm flipV="1">
            <a:off x="2286000" y="2057400"/>
            <a:ext cx="762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78" name="AutoShape 27"/>
          <p:cNvCxnSpPr>
            <a:cxnSpLocks noChangeShapeType="1"/>
            <a:stCxn id="23558" idx="6"/>
            <a:endCxn id="23560" idx="3"/>
          </p:cNvCxnSpPr>
          <p:nvPr/>
        </p:nvCxnSpPr>
        <p:spPr bwMode="auto">
          <a:xfrm flipV="1">
            <a:off x="1676400" y="2720975"/>
            <a:ext cx="555625" cy="3270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79" name="AutoShape 28"/>
          <p:cNvCxnSpPr>
            <a:cxnSpLocks noChangeShapeType="1"/>
            <a:stCxn id="23555" idx="5"/>
            <a:endCxn id="23561" idx="1"/>
          </p:cNvCxnSpPr>
          <p:nvPr/>
        </p:nvCxnSpPr>
        <p:spPr bwMode="auto">
          <a:xfrm>
            <a:off x="2416175" y="2035175"/>
            <a:ext cx="654050" cy="5016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0" name="AutoShape 29"/>
          <p:cNvCxnSpPr>
            <a:cxnSpLocks noChangeShapeType="1"/>
            <a:stCxn id="23560" idx="6"/>
            <a:endCxn id="23561" idx="2"/>
          </p:cNvCxnSpPr>
          <p:nvPr/>
        </p:nvCxnSpPr>
        <p:spPr bwMode="auto">
          <a:xfrm flipV="1">
            <a:off x="2362200" y="2590800"/>
            <a:ext cx="6858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1" name="AutoShape 30"/>
          <p:cNvCxnSpPr>
            <a:cxnSpLocks noChangeShapeType="1"/>
            <a:stCxn id="23559" idx="7"/>
            <a:endCxn id="23561" idx="3"/>
          </p:cNvCxnSpPr>
          <p:nvPr/>
        </p:nvCxnSpPr>
        <p:spPr bwMode="auto">
          <a:xfrm flipV="1">
            <a:off x="2568575" y="2644775"/>
            <a:ext cx="501650" cy="654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2" name="AutoShape 31"/>
          <p:cNvCxnSpPr>
            <a:cxnSpLocks noChangeShapeType="1"/>
            <a:stCxn id="23558" idx="5"/>
            <a:endCxn id="23559" idx="2"/>
          </p:cNvCxnSpPr>
          <p:nvPr/>
        </p:nvCxnSpPr>
        <p:spPr bwMode="auto">
          <a:xfrm>
            <a:off x="1654175" y="3101975"/>
            <a:ext cx="784225" cy="250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3" name="AutoShape 32"/>
          <p:cNvCxnSpPr>
            <a:cxnSpLocks noChangeShapeType="1"/>
            <a:stCxn id="23561" idx="6"/>
            <a:endCxn id="23556" idx="2"/>
          </p:cNvCxnSpPr>
          <p:nvPr/>
        </p:nvCxnSpPr>
        <p:spPr bwMode="auto">
          <a:xfrm flipV="1">
            <a:off x="3200400" y="2362200"/>
            <a:ext cx="685800" cy="2286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4" name="AutoShape 33"/>
          <p:cNvCxnSpPr>
            <a:cxnSpLocks noChangeShapeType="1"/>
            <a:stCxn id="23566" idx="7"/>
            <a:endCxn id="23567" idx="2"/>
          </p:cNvCxnSpPr>
          <p:nvPr/>
        </p:nvCxnSpPr>
        <p:spPr bwMode="auto">
          <a:xfrm flipV="1">
            <a:off x="4625975" y="1676400"/>
            <a:ext cx="1012825" cy="631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5" name="AutoShape 34"/>
          <p:cNvCxnSpPr>
            <a:cxnSpLocks noChangeShapeType="1"/>
            <a:stCxn id="23556" idx="6"/>
            <a:endCxn id="23566" idx="2"/>
          </p:cNvCxnSpPr>
          <p:nvPr/>
        </p:nvCxnSpPr>
        <p:spPr bwMode="auto">
          <a:xfrm>
            <a:off x="4038600" y="2362200"/>
            <a:ext cx="457200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6" name="AutoShape 35"/>
          <p:cNvCxnSpPr>
            <a:cxnSpLocks noChangeShapeType="1"/>
            <a:stCxn id="23566" idx="6"/>
            <a:endCxn id="23565" idx="1"/>
          </p:cNvCxnSpPr>
          <p:nvPr/>
        </p:nvCxnSpPr>
        <p:spPr bwMode="auto">
          <a:xfrm>
            <a:off x="4648200" y="2362200"/>
            <a:ext cx="784225" cy="3270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7" name="AutoShape 36"/>
          <p:cNvCxnSpPr>
            <a:cxnSpLocks noChangeShapeType="1"/>
            <a:stCxn id="23563" idx="0"/>
            <a:endCxn id="23556" idx="4"/>
          </p:cNvCxnSpPr>
          <p:nvPr/>
        </p:nvCxnSpPr>
        <p:spPr bwMode="auto">
          <a:xfrm flipV="1">
            <a:off x="3733800" y="2438400"/>
            <a:ext cx="228600" cy="1066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8" name="AutoShape 37"/>
          <p:cNvCxnSpPr>
            <a:cxnSpLocks noChangeShapeType="1"/>
            <a:stCxn id="23563" idx="6"/>
            <a:endCxn id="23562" idx="3"/>
          </p:cNvCxnSpPr>
          <p:nvPr/>
        </p:nvCxnSpPr>
        <p:spPr bwMode="auto">
          <a:xfrm flipV="1">
            <a:off x="3810000" y="3406775"/>
            <a:ext cx="631825" cy="1746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9" name="AutoShape 38"/>
          <p:cNvCxnSpPr>
            <a:cxnSpLocks noChangeShapeType="1"/>
            <a:stCxn id="23565" idx="6"/>
            <a:endCxn id="23575" idx="2"/>
          </p:cNvCxnSpPr>
          <p:nvPr/>
        </p:nvCxnSpPr>
        <p:spPr bwMode="auto">
          <a:xfrm flipV="1">
            <a:off x="5562600" y="2667000"/>
            <a:ext cx="7620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0" name="AutoShape 39"/>
          <p:cNvCxnSpPr>
            <a:cxnSpLocks noChangeShapeType="1"/>
            <a:stCxn id="23564" idx="7"/>
            <a:endCxn id="23565" idx="3"/>
          </p:cNvCxnSpPr>
          <p:nvPr/>
        </p:nvCxnSpPr>
        <p:spPr bwMode="auto">
          <a:xfrm flipV="1">
            <a:off x="4778375" y="2797175"/>
            <a:ext cx="654050" cy="11112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1" name="AutoShape 40"/>
          <p:cNvCxnSpPr>
            <a:cxnSpLocks noChangeShapeType="1"/>
            <a:stCxn id="23564" idx="1"/>
            <a:endCxn id="23562" idx="4"/>
          </p:cNvCxnSpPr>
          <p:nvPr/>
        </p:nvCxnSpPr>
        <p:spPr bwMode="auto">
          <a:xfrm flipH="1" flipV="1">
            <a:off x="4495800" y="3429000"/>
            <a:ext cx="174625" cy="4794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2" name="AutoShape 41"/>
          <p:cNvCxnSpPr>
            <a:cxnSpLocks noChangeShapeType="1"/>
            <a:stCxn id="23564" idx="6"/>
            <a:endCxn id="23568" idx="2"/>
          </p:cNvCxnSpPr>
          <p:nvPr/>
        </p:nvCxnSpPr>
        <p:spPr bwMode="auto">
          <a:xfrm>
            <a:off x="4800600" y="3962400"/>
            <a:ext cx="8382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3" name="AutoShape 42"/>
          <p:cNvCxnSpPr>
            <a:cxnSpLocks noChangeShapeType="1"/>
            <a:stCxn id="23575" idx="4"/>
            <a:endCxn id="23570" idx="0"/>
          </p:cNvCxnSpPr>
          <p:nvPr/>
        </p:nvCxnSpPr>
        <p:spPr bwMode="auto">
          <a:xfrm>
            <a:off x="6400800" y="2743200"/>
            <a:ext cx="3048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4" name="AutoShape 43"/>
          <p:cNvCxnSpPr>
            <a:cxnSpLocks noChangeShapeType="1"/>
            <a:stCxn id="23568" idx="6"/>
            <a:endCxn id="23570" idx="3"/>
          </p:cNvCxnSpPr>
          <p:nvPr/>
        </p:nvCxnSpPr>
        <p:spPr bwMode="auto">
          <a:xfrm flipV="1">
            <a:off x="5791200" y="3406775"/>
            <a:ext cx="860425" cy="631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5" name="AutoShape 44"/>
          <p:cNvCxnSpPr>
            <a:cxnSpLocks noChangeShapeType="1"/>
            <a:stCxn id="23568" idx="5"/>
            <a:endCxn id="23569" idx="1"/>
          </p:cNvCxnSpPr>
          <p:nvPr/>
        </p:nvCxnSpPr>
        <p:spPr bwMode="auto">
          <a:xfrm>
            <a:off x="5768975" y="4092575"/>
            <a:ext cx="577850" cy="273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6" name="AutoShape 45"/>
          <p:cNvCxnSpPr>
            <a:cxnSpLocks noChangeShapeType="1"/>
            <a:stCxn id="23569" idx="7"/>
            <a:endCxn id="23570" idx="4"/>
          </p:cNvCxnSpPr>
          <p:nvPr/>
        </p:nvCxnSpPr>
        <p:spPr bwMode="auto">
          <a:xfrm flipV="1">
            <a:off x="6454775" y="3429000"/>
            <a:ext cx="250825" cy="9366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7" name="AutoShape 46"/>
          <p:cNvCxnSpPr>
            <a:cxnSpLocks noChangeShapeType="1"/>
            <a:stCxn id="23569" idx="6"/>
            <a:endCxn id="23572" idx="1"/>
          </p:cNvCxnSpPr>
          <p:nvPr/>
        </p:nvCxnSpPr>
        <p:spPr bwMode="auto">
          <a:xfrm>
            <a:off x="6477000" y="4419600"/>
            <a:ext cx="708025" cy="250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sp>
        <p:nvSpPr>
          <p:cNvPr id="23598" name="Oval 47"/>
          <p:cNvSpPr>
            <a:spLocks noChangeArrowheads="1"/>
          </p:cNvSpPr>
          <p:nvPr/>
        </p:nvSpPr>
        <p:spPr bwMode="auto">
          <a:xfrm>
            <a:off x="76200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3599" name="AutoShape 48"/>
          <p:cNvCxnSpPr>
            <a:cxnSpLocks noChangeShapeType="1"/>
            <a:stCxn id="23573" idx="7"/>
            <a:endCxn id="23572" idx="3"/>
          </p:cNvCxnSpPr>
          <p:nvPr/>
        </p:nvCxnSpPr>
        <p:spPr bwMode="auto">
          <a:xfrm flipV="1">
            <a:off x="6835775" y="4778375"/>
            <a:ext cx="349250" cy="273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600" name="AutoShape 49"/>
          <p:cNvCxnSpPr>
            <a:cxnSpLocks noChangeShapeType="1"/>
            <a:stCxn id="23598" idx="1"/>
            <a:endCxn id="23572" idx="5"/>
          </p:cNvCxnSpPr>
          <p:nvPr/>
        </p:nvCxnSpPr>
        <p:spPr bwMode="auto">
          <a:xfrm flipH="1" flipV="1">
            <a:off x="7292975" y="4778375"/>
            <a:ext cx="349250" cy="5778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601" name="AutoShape 50"/>
          <p:cNvCxnSpPr>
            <a:cxnSpLocks noChangeShapeType="1"/>
            <a:stCxn id="23574" idx="2"/>
            <a:endCxn id="23572" idx="6"/>
          </p:cNvCxnSpPr>
          <p:nvPr/>
        </p:nvCxnSpPr>
        <p:spPr bwMode="auto">
          <a:xfrm flipH="1" flipV="1">
            <a:off x="7315200" y="4724400"/>
            <a:ext cx="6858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602" name="AutoShape 51"/>
          <p:cNvCxnSpPr>
            <a:cxnSpLocks noChangeShapeType="1"/>
            <a:stCxn id="23571" idx="4"/>
            <a:endCxn id="23572" idx="7"/>
          </p:cNvCxnSpPr>
          <p:nvPr/>
        </p:nvCxnSpPr>
        <p:spPr bwMode="auto">
          <a:xfrm flipH="1">
            <a:off x="7292975" y="4191000"/>
            <a:ext cx="403225" cy="4794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sp>
        <p:nvSpPr>
          <p:cNvPr id="23603" name="Oval 52"/>
          <p:cNvSpPr>
            <a:spLocks noChangeArrowheads="1"/>
          </p:cNvSpPr>
          <p:nvPr/>
        </p:nvSpPr>
        <p:spPr bwMode="auto">
          <a:xfrm>
            <a:off x="1219200" y="1600200"/>
            <a:ext cx="2286000" cy="2286000"/>
          </a:xfrm>
          <a:prstGeom prst="ellips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604" name="Oval 53"/>
          <p:cNvSpPr>
            <a:spLocks noChangeArrowheads="1"/>
          </p:cNvSpPr>
          <p:nvPr/>
        </p:nvSpPr>
        <p:spPr bwMode="auto">
          <a:xfrm>
            <a:off x="6096000" y="3733800"/>
            <a:ext cx="2286000" cy="2209800"/>
          </a:xfrm>
          <a:prstGeom prst="ellips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0166" name="Text Box 54"/>
          <p:cNvSpPr txBox="1">
            <a:spLocks noChangeArrowheads="1"/>
          </p:cNvSpPr>
          <p:nvPr/>
        </p:nvSpPr>
        <p:spPr bwMode="auto">
          <a:xfrm>
            <a:off x="1889125" y="3473450"/>
            <a:ext cx="10560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ill Sans"/>
                <a:cs typeface="Gill Sans"/>
              </a:rPr>
              <a:t>Intranet</a:t>
            </a:r>
          </a:p>
        </p:txBody>
      </p:sp>
      <p:sp>
        <p:nvSpPr>
          <p:cNvPr id="730167" name="Text Box 55"/>
          <p:cNvSpPr txBox="1">
            <a:spLocks noChangeArrowheads="1"/>
          </p:cNvSpPr>
          <p:nvPr/>
        </p:nvSpPr>
        <p:spPr bwMode="auto">
          <a:xfrm>
            <a:off x="6765925" y="5530850"/>
            <a:ext cx="10560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ill Sans"/>
                <a:cs typeface="Gill Sans"/>
              </a:rPr>
              <a:t>Intranet</a:t>
            </a:r>
          </a:p>
        </p:txBody>
      </p:sp>
      <p:sp>
        <p:nvSpPr>
          <p:cNvPr id="730168" name="Text Box 56"/>
          <p:cNvSpPr txBox="1">
            <a:spLocks noChangeArrowheads="1"/>
          </p:cNvSpPr>
          <p:nvPr/>
        </p:nvSpPr>
        <p:spPr bwMode="auto">
          <a:xfrm>
            <a:off x="3429000" y="4495800"/>
            <a:ext cx="1195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ill Sans"/>
                <a:cs typeface="Gill Sans"/>
              </a:rPr>
              <a:t>Gateways</a:t>
            </a:r>
          </a:p>
        </p:txBody>
      </p:sp>
      <p:sp>
        <p:nvSpPr>
          <p:cNvPr id="730169" name="Line 57"/>
          <p:cNvSpPr>
            <a:spLocks noChangeShapeType="1"/>
          </p:cNvSpPr>
          <p:nvPr/>
        </p:nvSpPr>
        <p:spPr bwMode="auto">
          <a:xfrm flipH="1" flipV="1">
            <a:off x="3124200" y="2743200"/>
            <a:ext cx="381000" cy="1752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0170" name="Line 58"/>
          <p:cNvSpPr>
            <a:spLocks noChangeShapeType="1"/>
          </p:cNvSpPr>
          <p:nvPr/>
        </p:nvSpPr>
        <p:spPr bwMode="auto">
          <a:xfrm flipV="1">
            <a:off x="4572000" y="4495800"/>
            <a:ext cx="1676400" cy="1524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0171" name="Text Box 59"/>
          <p:cNvSpPr txBox="1">
            <a:spLocks noChangeArrowheads="1"/>
          </p:cNvSpPr>
          <p:nvPr/>
        </p:nvSpPr>
        <p:spPr bwMode="auto">
          <a:xfrm>
            <a:off x="381000" y="5638800"/>
            <a:ext cx="59258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Gill Sans"/>
                <a:cs typeface="Gill Sans"/>
              </a:rPr>
              <a:t>What are firewalls?</a:t>
            </a:r>
          </a:p>
          <a:p>
            <a:r>
              <a:rPr lang="en-US" sz="1800" dirty="0">
                <a:solidFill>
                  <a:srgbClr val="000000"/>
                </a:solidFill>
                <a:latin typeface="Gill Sans"/>
                <a:cs typeface="Gill Sans"/>
              </a:rPr>
              <a:t>Why can’t you do certain things behind firewalls?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66" grpId="0"/>
      <p:bldP spid="730167" grpId="0"/>
      <p:bldP spid="730168" grpId="0"/>
      <p:bldP spid="730169" grpId="0" animBg="1"/>
      <p:bldP spid="730170" grpId="0" animBg="1"/>
      <p:bldP spid="7301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Intranets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2286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38862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16764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15240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2438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22098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30480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44196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54102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44958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56388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8" name="Oval 17"/>
          <p:cNvSpPr>
            <a:spLocks noChangeArrowheads="1"/>
          </p:cNvSpPr>
          <p:nvPr/>
        </p:nvSpPr>
        <p:spPr bwMode="auto">
          <a:xfrm>
            <a:off x="56388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9" name="Oval 18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6629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1" name="Oval 20"/>
          <p:cNvSpPr>
            <a:spLocks noChangeArrowheads="1"/>
          </p:cNvSpPr>
          <p:nvPr/>
        </p:nvSpPr>
        <p:spPr bwMode="auto">
          <a:xfrm>
            <a:off x="76200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2" name="Oval 21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3" name="Oval 22"/>
          <p:cNvSpPr>
            <a:spLocks noChangeArrowheads="1"/>
          </p:cNvSpPr>
          <p:nvPr/>
        </p:nvSpPr>
        <p:spPr bwMode="auto">
          <a:xfrm>
            <a:off x="67056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4" name="Oval 23"/>
          <p:cNvSpPr>
            <a:spLocks noChangeArrowheads="1"/>
          </p:cNvSpPr>
          <p:nvPr/>
        </p:nvSpPr>
        <p:spPr bwMode="auto">
          <a:xfrm>
            <a:off x="80010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63246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3576" name="AutoShape 25"/>
          <p:cNvCxnSpPr>
            <a:cxnSpLocks noChangeShapeType="1"/>
            <a:stCxn id="23557" idx="7"/>
            <a:endCxn id="23555" idx="3"/>
          </p:cNvCxnSpPr>
          <p:nvPr/>
        </p:nvCxnSpPr>
        <p:spPr bwMode="auto">
          <a:xfrm flipV="1">
            <a:off x="1806575" y="2035175"/>
            <a:ext cx="501650" cy="273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77" name="AutoShape 26"/>
          <p:cNvCxnSpPr>
            <a:cxnSpLocks noChangeShapeType="1"/>
            <a:stCxn id="23560" idx="0"/>
            <a:endCxn id="23555" idx="4"/>
          </p:cNvCxnSpPr>
          <p:nvPr/>
        </p:nvCxnSpPr>
        <p:spPr bwMode="auto">
          <a:xfrm flipV="1">
            <a:off x="2286000" y="2057400"/>
            <a:ext cx="762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78" name="AutoShape 27"/>
          <p:cNvCxnSpPr>
            <a:cxnSpLocks noChangeShapeType="1"/>
            <a:stCxn id="23558" idx="6"/>
            <a:endCxn id="23560" idx="3"/>
          </p:cNvCxnSpPr>
          <p:nvPr/>
        </p:nvCxnSpPr>
        <p:spPr bwMode="auto">
          <a:xfrm flipV="1">
            <a:off x="1676400" y="2720975"/>
            <a:ext cx="555625" cy="3270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79" name="AutoShape 28"/>
          <p:cNvCxnSpPr>
            <a:cxnSpLocks noChangeShapeType="1"/>
            <a:stCxn id="23555" idx="5"/>
            <a:endCxn id="23561" idx="1"/>
          </p:cNvCxnSpPr>
          <p:nvPr/>
        </p:nvCxnSpPr>
        <p:spPr bwMode="auto">
          <a:xfrm>
            <a:off x="2416175" y="2035175"/>
            <a:ext cx="654050" cy="5016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0" name="AutoShape 29"/>
          <p:cNvCxnSpPr>
            <a:cxnSpLocks noChangeShapeType="1"/>
            <a:stCxn id="23560" idx="6"/>
            <a:endCxn id="23561" idx="2"/>
          </p:cNvCxnSpPr>
          <p:nvPr/>
        </p:nvCxnSpPr>
        <p:spPr bwMode="auto">
          <a:xfrm flipV="1">
            <a:off x="2362200" y="2590800"/>
            <a:ext cx="6858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1" name="AutoShape 30"/>
          <p:cNvCxnSpPr>
            <a:cxnSpLocks noChangeShapeType="1"/>
            <a:stCxn id="23559" idx="7"/>
            <a:endCxn id="23561" idx="3"/>
          </p:cNvCxnSpPr>
          <p:nvPr/>
        </p:nvCxnSpPr>
        <p:spPr bwMode="auto">
          <a:xfrm flipV="1">
            <a:off x="2568575" y="2644775"/>
            <a:ext cx="501650" cy="654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2" name="AutoShape 31"/>
          <p:cNvCxnSpPr>
            <a:cxnSpLocks noChangeShapeType="1"/>
            <a:stCxn id="23558" idx="5"/>
            <a:endCxn id="23559" idx="2"/>
          </p:cNvCxnSpPr>
          <p:nvPr/>
        </p:nvCxnSpPr>
        <p:spPr bwMode="auto">
          <a:xfrm>
            <a:off x="1654175" y="3101975"/>
            <a:ext cx="784225" cy="250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3" name="AutoShape 32"/>
          <p:cNvCxnSpPr>
            <a:cxnSpLocks noChangeShapeType="1"/>
            <a:stCxn id="23561" idx="6"/>
            <a:endCxn id="23556" idx="2"/>
          </p:cNvCxnSpPr>
          <p:nvPr/>
        </p:nvCxnSpPr>
        <p:spPr bwMode="auto">
          <a:xfrm flipV="1">
            <a:off x="3200400" y="2362200"/>
            <a:ext cx="685800" cy="2286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4" name="AutoShape 33"/>
          <p:cNvCxnSpPr>
            <a:cxnSpLocks noChangeShapeType="1"/>
            <a:stCxn id="23566" idx="7"/>
            <a:endCxn id="23567" idx="2"/>
          </p:cNvCxnSpPr>
          <p:nvPr/>
        </p:nvCxnSpPr>
        <p:spPr bwMode="auto">
          <a:xfrm flipV="1">
            <a:off x="4625975" y="1676400"/>
            <a:ext cx="1012825" cy="631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5" name="AutoShape 34"/>
          <p:cNvCxnSpPr>
            <a:cxnSpLocks noChangeShapeType="1"/>
            <a:stCxn id="23556" idx="6"/>
            <a:endCxn id="23566" idx="2"/>
          </p:cNvCxnSpPr>
          <p:nvPr/>
        </p:nvCxnSpPr>
        <p:spPr bwMode="auto">
          <a:xfrm>
            <a:off x="4038600" y="2362200"/>
            <a:ext cx="457200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6" name="AutoShape 35"/>
          <p:cNvCxnSpPr>
            <a:cxnSpLocks noChangeShapeType="1"/>
            <a:stCxn id="23566" idx="6"/>
            <a:endCxn id="23565" idx="1"/>
          </p:cNvCxnSpPr>
          <p:nvPr/>
        </p:nvCxnSpPr>
        <p:spPr bwMode="auto">
          <a:xfrm>
            <a:off x="4648200" y="2362200"/>
            <a:ext cx="784225" cy="3270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7" name="AutoShape 36"/>
          <p:cNvCxnSpPr>
            <a:cxnSpLocks noChangeShapeType="1"/>
            <a:stCxn id="23563" idx="0"/>
            <a:endCxn id="23556" idx="4"/>
          </p:cNvCxnSpPr>
          <p:nvPr/>
        </p:nvCxnSpPr>
        <p:spPr bwMode="auto">
          <a:xfrm flipV="1">
            <a:off x="3733800" y="2438400"/>
            <a:ext cx="228600" cy="1066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8" name="AutoShape 37"/>
          <p:cNvCxnSpPr>
            <a:cxnSpLocks noChangeShapeType="1"/>
            <a:stCxn id="23563" idx="6"/>
            <a:endCxn id="23562" idx="3"/>
          </p:cNvCxnSpPr>
          <p:nvPr/>
        </p:nvCxnSpPr>
        <p:spPr bwMode="auto">
          <a:xfrm flipV="1">
            <a:off x="3810000" y="3406775"/>
            <a:ext cx="631825" cy="1746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9" name="AutoShape 38"/>
          <p:cNvCxnSpPr>
            <a:cxnSpLocks noChangeShapeType="1"/>
            <a:stCxn id="23565" idx="6"/>
            <a:endCxn id="23575" idx="2"/>
          </p:cNvCxnSpPr>
          <p:nvPr/>
        </p:nvCxnSpPr>
        <p:spPr bwMode="auto">
          <a:xfrm flipV="1">
            <a:off x="5562600" y="2667000"/>
            <a:ext cx="7620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0" name="AutoShape 39"/>
          <p:cNvCxnSpPr>
            <a:cxnSpLocks noChangeShapeType="1"/>
            <a:stCxn id="23564" idx="7"/>
            <a:endCxn id="23565" idx="3"/>
          </p:cNvCxnSpPr>
          <p:nvPr/>
        </p:nvCxnSpPr>
        <p:spPr bwMode="auto">
          <a:xfrm flipV="1">
            <a:off x="4778375" y="2797175"/>
            <a:ext cx="654050" cy="11112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1" name="AutoShape 40"/>
          <p:cNvCxnSpPr>
            <a:cxnSpLocks noChangeShapeType="1"/>
            <a:stCxn id="23564" idx="1"/>
            <a:endCxn id="23562" idx="4"/>
          </p:cNvCxnSpPr>
          <p:nvPr/>
        </p:nvCxnSpPr>
        <p:spPr bwMode="auto">
          <a:xfrm flipH="1" flipV="1">
            <a:off x="4495800" y="3429000"/>
            <a:ext cx="174625" cy="4794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2" name="AutoShape 41"/>
          <p:cNvCxnSpPr>
            <a:cxnSpLocks noChangeShapeType="1"/>
            <a:stCxn id="23564" idx="6"/>
            <a:endCxn id="23568" idx="2"/>
          </p:cNvCxnSpPr>
          <p:nvPr/>
        </p:nvCxnSpPr>
        <p:spPr bwMode="auto">
          <a:xfrm>
            <a:off x="4800600" y="3962400"/>
            <a:ext cx="8382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3" name="AutoShape 42"/>
          <p:cNvCxnSpPr>
            <a:cxnSpLocks noChangeShapeType="1"/>
            <a:stCxn id="23575" idx="4"/>
            <a:endCxn id="23570" idx="0"/>
          </p:cNvCxnSpPr>
          <p:nvPr/>
        </p:nvCxnSpPr>
        <p:spPr bwMode="auto">
          <a:xfrm>
            <a:off x="6400800" y="2743200"/>
            <a:ext cx="3048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4" name="AutoShape 43"/>
          <p:cNvCxnSpPr>
            <a:cxnSpLocks noChangeShapeType="1"/>
            <a:stCxn id="23568" idx="6"/>
            <a:endCxn id="23570" idx="3"/>
          </p:cNvCxnSpPr>
          <p:nvPr/>
        </p:nvCxnSpPr>
        <p:spPr bwMode="auto">
          <a:xfrm flipV="1">
            <a:off x="5791200" y="3406775"/>
            <a:ext cx="860425" cy="631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5" name="AutoShape 44"/>
          <p:cNvCxnSpPr>
            <a:cxnSpLocks noChangeShapeType="1"/>
            <a:stCxn id="23568" idx="5"/>
            <a:endCxn id="23569" idx="1"/>
          </p:cNvCxnSpPr>
          <p:nvPr/>
        </p:nvCxnSpPr>
        <p:spPr bwMode="auto">
          <a:xfrm>
            <a:off x="5768975" y="4092575"/>
            <a:ext cx="577850" cy="273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6" name="AutoShape 45"/>
          <p:cNvCxnSpPr>
            <a:cxnSpLocks noChangeShapeType="1"/>
            <a:stCxn id="23569" idx="7"/>
            <a:endCxn id="23570" idx="4"/>
          </p:cNvCxnSpPr>
          <p:nvPr/>
        </p:nvCxnSpPr>
        <p:spPr bwMode="auto">
          <a:xfrm flipV="1">
            <a:off x="6454775" y="3429000"/>
            <a:ext cx="250825" cy="9366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7" name="AutoShape 46"/>
          <p:cNvCxnSpPr>
            <a:cxnSpLocks noChangeShapeType="1"/>
            <a:stCxn id="23569" idx="6"/>
            <a:endCxn id="23572" idx="1"/>
          </p:cNvCxnSpPr>
          <p:nvPr/>
        </p:nvCxnSpPr>
        <p:spPr bwMode="auto">
          <a:xfrm>
            <a:off x="6477000" y="4419600"/>
            <a:ext cx="708025" cy="250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sp>
        <p:nvSpPr>
          <p:cNvPr id="23598" name="Oval 47"/>
          <p:cNvSpPr>
            <a:spLocks noChangeArrowheads="1"/>
          </p:cNvSpPr>
          <p:nvPr/>
        </p:nvSpPr>
        <p:spPr bwMode="auto">
          <a:xfrm>
            <a:off x="76200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3599" name="AutoShape 48"/>
          <p:cNvCxnSpPr>
            <a:cxnSpLocks noChangeShapeType="1"/>
            <a:stCxn id="23573" idx="7"/>
            <a:endCxn id="23572" idx="3"/>
          </p:cNvCxnSpPr>
          <p:nvPr/>
        </p:nvCxnSpPr>
        <p:spPr bwMode="auto">
          <a:xfrm flipV="1">
            <a:off x="6835775" y="4778375"/>
            <a:ext cx="349250" cy="273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600" name="AutoShape 49"/>
          <p:cNvCxnSpPr>
            <a:cxnSpLocks noChangeShapeType="1"/>
            <a:stCxn id="23598" idx="1"/>
            <a:endCxn id="23572" idx="5"/>
          </p:cNvCxnSpPr>
          <p:nvPr/>
        </p:nvCxnSpPr>
        <p:spPr bwMode="auto">
          <a:xfrm flipH="1" flipV="1">
            <a:off x="7292975" y="4778375"/>
            <a:ext cx="349250" cy="5778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601" name="AutoShape 50"/>
          <p:cNvCxnSpPr>
            <a:cxnSpLocks noChangeShapeType="1"/>
            <a:stCxn id="23574" idx="2"/>
            <a:endCxn id="23572" idx="6"/>
          </p:cNvCxnSpPr>
          <p:nvPr/>
        </p:nvCxnSpPr>
        <p:spPr bwMode="auto">
          <a:xfrm flipH="1" flipV="1">
            <a:off x="7315200" y="4724400"/>
            <a:ext cx="6858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602" name="AutoShape 51"/>
          <p:cNvCxnSpPr>
            <a:cxnSpLocks noChangeShapeType="1"/>
            <a:stCxn id="23571" idx="4"/>
            <a:endCxn id="23572" idx="7"/>
          </p:cNvCxnSpPr>
          <p:nvPr/>
        </p:nvCxnSpPr>
        <p:spPr bwMode="auto">
          <a:xfrm flipH="1">
            <a:off x="7292975" y="4191000"/>
            <a:ext cx="403225" cy="4794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sp>
        <p:nvSpPr>
          <p:cNvPr id="23603" name="Oval 52"/>
          <p:cNvSpPr>
            <a:spLocks noChangeArrowheads="1"/>
          </p:cNvSpPr>
          <p:nvPr/>
        </p:nvSpPr>
        <p:spPr bwMode="auto">
          <a:xfrm>
            <a:off x="1219200" y="1600200"/>
            <a:ext cx="2286000" cy="2286000"/>
          </a:xfrm>
          <a:prstGeom prst="ellips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604" name="Oval 53"/>
          <p:cNvSpPr>
            <a:spLocks noChangeArrowheads="1"/>
          </p:cNvSpPr>
          <p:nvPr/>
        </p:nvSpPr>
        <p:spPr bwMode="auto">
          <a:xfrm>
            <a:off x="6096000" y="3733800"/>
            <a:ext cx="2286000" cy="2209800"/>
          </a:xfrm>
          <a:prstGeom prst="ellips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0166" name="Text Box 54"/>
          <p:cNvSpPr txBox="1">
            <a:spLocks noChangeArrowheads="1"/>
          </p:cNvSpPr>
          <p:nvPr/>
        </p:nvSpPr>
        <p:spPr bwMode="auto">
          <a:xfrm>
            <a:off x="1889125" y="3473450"/>
            <a:ext cx="10560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ill Sans"/>
                <a:cs typeface="Gill Sans"/>
              </a:rPr>
              <a:t>Intranet</a:t>
            </a:r>
          </a:p>
        </p:txBody>
      </p:sp>
      <p:sp>
        <p:nvSpPr>
          <p:cNvPr id="730167" name="Text Box 55"/>
          <p:cNvSpPr txBox="1">
            <a:spLocks noChangeArrowheads="1"/>
          </p:cNvSpPr>
          <p:nvPr/>
        </p:nvSpPr>
        <p:spPr bwMode="auto">
          <a:xfrm>
            <a:off x="6765925" y="5530850"/>
            <a:ext cx="10560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ill Sans"/>
                <a:cs typeface="Gill Sans"/>
              </a:rPr>
              <a:t>Intranet</a:t>
            </a:r>
          </a:p>
        </p:txBody>
      </p:sp>
      <p:sp>
        <p:nvSpPr>
          <p:cNvPr id="64" name="Text Box 59"/>
          <p:cNvSpPr txBox="1">
            <a:spLocks noChangeArrowheads="1"/>
          </p:cNvSpPr>
          <p:nvPr/>
        </p:nvSpPr>
        <p:spPr bwMode="auto">
          <a:xfrm>
            <a:off x="381000" y="5943600"/>
            <a:ext cx="43011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VPN = Virtual Private Network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a secure private network over the public Internet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5" name="Text Box 60"/>
          <p:cNvSpPr txBox="1">
            <a:spLocks noChangeArrowheads="1"/>
          </p:cNvSpPr>
          <p:nvPr/>
        </p:nvSpPr>
        <p:spPr bwMode="auto">
          <a:xfrm>
            <a:off x="5105400" y="217805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Public Internet</a:t>
            </a:r>
          </a:p>
        </p:txBody>
      </p:sp>
      <p:cxnSp>
        <p:nvCxnSpPr>
          <p:cNvPr id="66" name="AutoShape 62"/>
          <p:cNvCxnSpPr>
            <a:cxnSpLocks noChangeShapeType="1"/>
          </p:cNvCxnSpPr>
          <p:nvPr/>
        </p:nvCxnSpPr>
        <p:spPr bwMode="auto">
          <a:xfrm rot="16200000" flipH="1">
            <a:off x="3848100" y="1943100"/>
            <a:ext cx="1828800" cy="3276600"/>
          </a:xfrm>
          <a:prstGeom prst="curvedConnector3">
            <a:avLst>
              <a:gd name="adj1" fmla="val 116315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</p:cxnSp>
      <p:sp>
        <p:nvSpPr>
          <p:cNvPr id="67" name="Text Box 65"/>
          <p:cNvSpPr txBox="1">
            <a:spLocks noChangeArrowheads="1"/>
          </p:cNvSpPr>
          <p:nvPr/>
        </p:nvSpPr>
        <p:spPr bwMode="auto">
          <a:xfrm>
            <a:off x="3678238" y="4768850"/>
            <a:ext cx="15093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“leased line”</a:t>
            </a:r>
          </a:p>
        </p:txBody>
      </p:sp>
      <p:sp>
        <p:nvSpPr>
          <p:cNvPr id="68" name="Text Box 66"/>
          <p:cNvSpPr txBox="1">
            <a:spLocks noChangeArrowheads="1"/>
          </p:cNvSpPr>
          <p:nvPr/>
        </p:nvSpPr>
        <p:spPr bwMode="auto">
          <a:xfrm>
            <a:off x="533400" y="990600"/>
            <a:ext cx="6642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Problem:</a:t>
            </a:r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 How do you securely connect separate networks?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66" grpId="0"/>
      <p:bldP spid="730167" grpId="0"/>
      <p:bldP spid="64" grpId="0"/>
      <p:bldP spid="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et-cable-map-640x43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7" y="381000"/>
            <a:ext cx="9122883" cy="61722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29400"/>
            <a:ext cx="54590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http://</a:t>
            </a:r>
            <a:r>
              <a:rPr lang="en-US" sz="1000" b="0" dirty="0" err="1">
                <a:solidFill>
                  <a:srgbClr val="000000"/>
                </a:solidFill>
              </a:rPr>
              <a:t>www.extremetech.com</a:t>
            </a:r>
            <a:r>
              <a:rPr lang="en-US" sz="1000" b="0" dirty="0">
                <a:solidFill>
                  <a:srgbClr val="000000"/>
                </a:solidFill>
              </a:rPr>
              <a:t>/computing/96827-the-secret-world-of-submarine-cables</a:t>
            </a:r>
          </a:p>
        </p:txBody>
      </p:sp>
    </p:spTree>
    <p:extLst>
      <p:ext uri="{BB962C8B-B14F-4D97-AF65-F5344CB8AC3E}">
        <p14:creationId xmlns:p14="http://schemas.microsoft.com/office/powerpoint/2010/main" val="35523142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Foundations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protocols for the Internet:</a:t>
            </a:r>
          </a:p>
          <a:p>
            <a:pPr lvl="1"/>
            <a:r>
              <a:rPr lang="en-US"/>
              <a:t>TCP/IP (Transmission Control Protocol/Internet Protocol): </a:t>
            </a:r>
            <a:br>
              <a:rPr lang="en-US"/>
            </a:br>
            <a:r>
              <a:rPr lang="en-US"/>
              <a:t>basis for communication</a:t>
            </a:r>
          </a:p>
          <a:p>
            <a:pPr lvl="1"/>
            <a:r>
              <a:rPr lang="en-US"/>
              <a:t>DNS (Domain Name Service): </a:t>
            </a:r>
            <a:br>
              <a:rPr lang="en-US"/>
            </a:br>
            <a:r>
              <a:rPr lang="en-US"/>
              <a:t>basis for naming computers on the network</a:t>
            </a:r>
          </a:p>
          <a:p>
            <a:r>
              <a:rPr lang="en-US"/>
              <a:t>Protocol for the Web:</a:t>
            </a:r>
          </a:p>
          <a:p>
            <a:pPr lvl="1"/>
            <a:r>
              <a:rPr lang="en-US"/>
              <a:t>HTTP (HyperText Transfer Protocol): </a:t>
            </a:r>
            <a:br>
              <a:rPr lang="en-US"/>
            </a:br>
            <a:r>
              <a:rPr lang="en-US"/>
              <a:t>protocol for transferring Web pages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Address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computer on the Internet is identified by a address</a:t>
            </a:r>
          </a:p>
          <a:p>
            <a:r>
              <a:rPr lang="en-US" dirty="0"/>
              <a:t>IP address = 32 bit number, divided into four “octets”</a:t>
            </a:r>
          </a:p>
          <a:p>
            <a:pPr lvl="1"/>
            <a:r>
              <a:rPr lang="en-US" dirty="0"/>
              <a:t>Example: go in your browser and type “http://74.125.131.147/”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15782" name="Text Box 6"/>
          <p:cNvSpPr txBox="1">
            <a:spLocks noChangeArrowheads="1"/>
          </p:cNvSpPr>
          <p:nvPr/>
        </p:nvSpPr>
        <p:spPr bwMode="auto">
          <a:xfrm>
            <a:off x="1066800" y="5105400"/>
            <a:ext cx="5787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Are there enough IP addresses to go around?</a:t>
            </a:r>
          </a:p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What is the difference between static and dynamic IP?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Routing (TCP/IP)</a:t>
            </a:r>
          </a:p>
        </p:txBody>
      </p:sp>
      <p:graphicFrame>
        <p:nvGraphicFramePr>
          <p:cNvPr id="723040" name="Group 96"/>
          <p:cNvGraphicFramePr>
            <a:graphicFrameLocks noGrp="1"/>
          </p:cNvGraphicFramePr>
          <p:nvPr>
            <p:ph idx="4294967295"/>
          </p:nvPr>
        </p:nvGraphicFramePr>
        <p:xfrm>
          <a:off x="990600" y="4343400"/>
          <a:ext cx="6400800" cy="1676400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Destination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Next 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52.55.*.*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63.6.9.12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18.1.*.*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192.28.2.5/63.6.9.12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4.*.*.*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225.2.55.1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1" name="Oval 5"/>
          <p:cNvSpPr>
            <a:spLocks noChangeArrowheads="1"/>
          </p:cNvSpPr>
          <p:nvPr/>
        </p:nvSpPr>
        <p:spPr bwMode="auto">
          <a:xfrm>
            <a:off x="1447800" y="1493838"/>
            <a:ext cx="95250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7672" name="Oval 6"/>
          <p:cNvSpPr>
            <a:spLocks noChangeArrowheads="1"/>
          </p:cNvSpPr>
          <p:nvPr/>
        </p:nvSpPr>
        <p:spPr bwMode="auto">
          <a:xfrm>
            <a:off x="2408238" y="2279650"/>
            <a:ext cx="95250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7673" name="AutoShape 7"/>
          <p:cNvCxnSpPr>
            <a:cxnSpLocks noChangeShapeType="1"/>
            <a:stCxn id="27671" idx="5"/>
            <a:endCxn id="27672" idx="1"/>
          </p:cNvCxnSpPr>
          <p:nvPr/>
        </p:nvCxnSpPr>
        <p:spPr bwMode="auto">
          <a:xfrm>
            <a:off x="1530350" y="1573213"/>
            <a:ext cx="890588" cy="71913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7674" name="Oval 8"/>
          <p:cNvSpPr>
            <a:spLocks noChangeArrowheads="1"/>
          </p:cNvSpPr>
          <p:nvPr/>
        </p:nvSpPr>
        <p:spPr bwMode="auto">
          <a:xfrm>
            <a:off x="4262438" y="2049463"/>
            <a:ext cx="9683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7675" name="AutoShape 9"/>
          <p:cNvCxnSpPr>
            <a:cxnSpLocks noChangeShapeType="1"/>
            <a:stCxn id="27672" idx="6"/>
            <a:endCxn id="27674" idx="2"/>
          </p:cNvCxnSpPr>
          <p:nvPr/>
        </p:nvCxnSpPr>
        <p:spPr bwMode="auto">
          <a:xfrm flipV="1">
            <a:off x="2503488" y="2095500"/>
            <a:ext cx="1758950" cy="23018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7676" name="Oval 10"/>
          <p:cNvSpPr>
            <a:spLocks noChangeArrowheads="1"/>
          </p:cNvSpPr>
          <p:nvPr/>
        </p:nvSpPr>
        <p:spPr bwMode="auto">
          <a:xfrm>
            <a:off x="3543300" y="3205163"/>
            <a:ext cx="95250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7677" name="AutoShape 11"/>
          <p:cNvCxnSpPr>
            <a:cxnSpLocks noChangeShapeType="1"/>
            <a:stCxn id="27672" idx="5"/>
            <a:endCxn id="27676" idx="1"/>
          </p:cNvCxnSpPr>
          <p:nvPr/>
        </p:nvCxnSpPr>
        <p:spPr bwMode="auto">
          <a:xfrm>
            <a:off x="2489200" y="2359025"/>
            <a:ext cx="1068388" cy="85883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27678" name="AutoShape 12"/>
          <p:cNvCxnSpPr>
            <a:cxnSpLocks noChangeShapeType="1"/>
            <a:stCxn id="27676" idx="6"/>
            <a:endCxn id="27679" idx="2"/>
          </p:cNvCxnSpPr>
          <p:nvPr/>
        </p:nvCxnSpPr>
        <p:spPr bwMode="auto">
          <a:xfrm flipV="1">
            <a:off x="3638550" y="2884488"/>
            <a:ext cx="1736725" cy="36671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7679" name="Oval 13"/>
          <p:cNvSpPr>
            <a:spLocks noChangeArrowheads="1"/>
          </p:cNvSpPr>
          <p:nvPr/>
        </p:nvSpPr>
        <p:spPr bwMode="auto">
          <a:xfrm>
            <a:off x="5375275" y="2836863"/>
            <a:ext cx="96838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7680" name="Oval 14"/>
          <p:cNvSpPr>
            <a:spLocks noChangeArrowheads="1"/>
          </p:cNvSpPr>
          <p:nvPr/>
        </p:nvSpPr>
        <p:spPr bwMode="auto">
          <a:xfrm>
            <a:off x="6840538" y="3349625"/>
            <a:ext cx="95250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7681" name="AutoShape 15"/>
          <p:cNvCxnSpPr>
            <a:cxnSpLocks noChangeShapeType="1"/>
            <a:stCxn id="27679" idx="5"/>
            <a:endCxn id="27680" idx="1"/>
          </p:cNvCxnSpPr>
          <p:nvPr/>
        </p:nvCxnSpPr>
        <p:spPr bwMode="auto">
          <a:xfrm>
            <a:off x="5457825" y="2916238"/>
            <a:ext cx="1397000" cy="4476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27682" name="AutoShape 16"/>
          <p:cNvCxnSpPr>
            <a:cxnSpLocks noChangeShapeType="1"/>
            <a:stCxn id="27674" idx="5"/>
            <a:endCxn id="27679" idx="1"/>
          </p:cNvCxnSpPr>
          <p:nvPr/>
        </p:nvCxnSpPr>
        <p:spPr bwMode="auto">
          <a:xfrm>
            <a:off x="4344988" y="2128838"/>
            <a:ext cx="1044575" cy="72231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7683" name="Text Box 17"/>
          <p:cNvSpPr txBox="1">
            <a:spLocks noChangeArrowheads="1"/>
          </p:cNvSpPr>
          <p:nvPr/>
        </p:nvSpPr>
        <p:spPr bwMode="auto">
          <a:xfrm>
            <a:off x="1558925" y="1296988"/>
            <a:ext cx="935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Gill Sans"/>
                <a:ea typeface="Arial" charset="0"/>
                <a:cs typeface="Gill Sans"/>
              </a:rPr>
              <a:t>128.0.1.5</a:t>
            </a:r>
          </a:p>
        </p:txBody>
      </p:sp>
      <p:sp>
        <p:nvSpPr>
          <p:cNvPr id="27684" name="Text Box 18"/>
          <p:cNvSpPr txBox="1">
            <a:spLocks noChangeArrowheads="1"/>
          </p:cNvSpPr>
          <p:nvPr/>
        </p:nvSpPr>
        <p:spPr bwMode="auto">
          <a:xfrm>
            <a:off x="1600200" y="2363788"/>
            <a:ext cx="832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Gill Sans"/>
                <a:ea typeface="Arial" charset="0"/>
                <a:cs typeface="Gill Sans"/>
              </a:rPr>
              <a:t>4.8.15.2</a:t>
            </a:r>
          </a:p>
        </p:txBody>
      </p:sp>
      <p:sp>
        <p:nvSpPr>
          <p:cNvPr id="27685" name="Text Box 19"/>
          <p:cNvSpPr txBox="1">
            <a:spLocks noChangeArrowheads="1"/>
          </p:cNvSpPr>
          <p:nvPr/>
        </p:nvSpPr>
        <p:spPr bwMode="auto">
          <a:xfrm>
            <a:off x="3014663" y="3321050"/>
            <a:ext cx="103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Gill Sans"/>
                <a:ea typeface="Arial" charset="0"/>
                <a:cs typeface="Gill Sans"/>
              </a:rPr>
              <a:t>192.28.2.5</a:t>
            </a:r>
          </a:p>
        </p:txBody>
      </p:sp>
      <p:sp>
        <p:nvSpPr>
          <p:cNvPr id="27686" name="Text Box 20"/>
          <p:cNvSpPr txBox="1">
            <a:spLocks noChangeArrowheads="1"/>
          </p:cNvSpPr>
          <p:nvPr/>
        </p:nvSpPr>
        <p:spPr bwMode="auto">
          <a:xfrm>
            <a:off x="4373563" y="1798638"/>
            <a:ext cx="935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Gill Sans"/>
                <a:ea typeface="Arial" charset="0"/>
                <a:cs typeface="Gill Sans"/>
              </a:rPr>
              <a:t>63.6.9.12</a:t>
            </a:r>
          </a:p>
        </p:txBody>
      </p:sp>
      <p:sp>
        <p:nvSpPr>
          <p:cNvPr id="27687" name="Text Box 21"/>
          <p:cNvSpPr txBox="1">
            <a:spLocks noChangeArrowheads="1"/>
          </p:cNvSpPr>
          <p:nvPr/>
        </p:nvSpPr>
        <p:spPr bwMode="auto">
          <a:xfrm>
            <a:off x="5422900" y="2636838"/>
            <a:ext cx="103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Gill Sans"/>
                <a:ea typeface="Arial" charset="0"/>
                <a:cs typeface="Gill Sans"/>
              </a:rPr>
              <a:t>52.55.64.2</a:t>
            </a:r>
          </a:p>
        </p:txBody>
      </p:sp>
      <p:sp>
        <p:nvSpPr>
          <p:cNvPr id="27688" name="Text Box 22"/>
          <p:cNvSpPr txBox="1">
            <a:spLocks noChangeArrowheads="1"/>
          </p:cNvSpPr>
          <p:nvPr/>
        </p:nvSpPr>
        <p:spPr bwMode="auto">
          <a:xfrm>
            <a:off x="6853238" y="3125788"/>
            <a:ext cx="832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Gill Sans"/>
                <a:ea typeface="Arial" charset="0"/>
                <a:cs typeface="Gill Sans"/>
              </a:rPr>
              <a:t>18.1.1.4</a:t>
            </a:r>
          </a:p>
        </p:txBody>
      </p:sp>
      <p:sp>
        <p:nvSpPr>
          <p:cNvPr id="27689" name="Text Box 97"/>
          <p:cNvSpPr txBox="1">
            <a:spLocks noChangeArrowheads="1"/>
          </p:cNvSpPr>
          <p:nvPr/>
        </p:nvSpPr>
        <p:spPr bwMode="auto">
          <a:xfrm>
            <a:off x="914400" y="3886200"/>
            <a:ext cx="52177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Gill Sans"/>
                <a:cs typeface="Gill Sans"/>
              </a:rPr>
              <a:t>(Much simplified) Routing table for 4.8.15.2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Example 1: Multi-Core</a:t>
            </a:r>
            <a:endParaRPr lang="en-US" sz="2000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Service (DNS)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Domain names </a:t>
            </a:r>
            <a:r>
              <a:rPr lang="en-US" dirty="0"/>
              <a:t>improve usability</a:t>
            </a:r>
          </a:p>
          <a:p>
            <a:pPr lvl="1"/>
            <a:r>
              <a:rPr lang="en-US" dirty="0" smtClean="0"/>
              <a:t>Easier </a:t>
            </a:r>
            <a:r>
              <a:rPr lang="en-US" dirty="0"/>
              <a:t>to remember </a:t>
            </a:r>
            <a:r>
              <a:rPr lang="en-US" dirty="0" smtClean="0"/>
              <a:t>than IP </a:t>
            </a:r>
            <a:r>
              <a:rPr lang="en-US" dirty="0"/>
              <a:t>addresses</a:t>
            </a:r>
          </a:p>
          <a:p>
            <a:pPr lvl="1"/>
            <a:r>
              <a:rPr lang="en-US" dirty="0" smtClean="0"/>
              <a:t>DNS provides a lookup service</a:t>
            </a:r>
            <a:endParaRPr lang="en-US" dirty="0"/>
          </a:p>
          <a:p>
            <a:r>
              <a:rPr lang="en-US" dirty="0" smtClean="0"/>
              <a:t>Each </a:t>
            </a:r>
            <a:r>
              <a:rPr lang="en-US" dirty="0"/>
              <a:t>name server knows one level of names</a:t>
            </a:r>
          </a:p>
          <a:p>
            <a:pPr lvl="1"/>
            <a:r>
              <a:rPr lang="en-US" dirty="0"/>
              <a:t>“Top level” name server knows .</a:t>
            </a:r>
            <a:r>
              <a:rPr lang="en-US" dirty="0" err="1"/>
              <a:t>edu</a:t>
            </a:r>
            <a:r>
              <a:rPr lang="en-US" dirty="0"/>
              <a:t>, .com, .mil, …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edu</a:t>
            </a:r>
            <a:r>
              <a:rPr lang="en-US" dirty="0"/>
              <a:t> name server knows </a:t>
            </a:r>
            <a:r>
              <a:rPr lang="en-US" dirty="0" err="1"/>
              <a:t>umd</a:t>
            </a:r>
            <a:r>
              <a:rPr lang="en-US" dirty="0"/>
              <a:t>, </a:t>
            </a:r>
            <a:r>
              <a:rPr lang="en-US" dirty="0" err="1"/>
              <a:t>mit</a:t>
            </a:r>
            <a:r>
              <a:rPr lang="en-US" dirty="0"/>
              <a:t>, </a:t>
            </a:r>
            <a:r>
              <a:rPr lang="en-US" dirty="0" err="1"/>
              <a:t>stanford</a:t>
            </a:r>
            <a:r>
              <a:rPr lang="en-US" dirty="0"/>
              <a:t>, …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umd.edu</a:t>
            </a:r>
            <a:r>
              <a:rPr lang="en-US" dirty="0"/>
              <a:t> name server knows </a:t>
            </a:r>
            <a:r>
              <a:rPr lang="en-US" dirty="0" err="1"/>
              <a:t>ischool</a:t>
            </a:r>
            <a:r>
              <a:rPr lang="en-US" dirty="0"/>
              <a:t>, </a:t>
            </a:r>
            <a:r>
              <a:rPr lang="en-US" dirty="0" err="1"/>
              <a:t>wam</a:t>
            </a:r>
            <a:r>
              <a:rPr lang="en-US" dirty="0"/>
              <a:t>, …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 with various utilities at</a:t>
            </a:r>
          </a:p>
          <a:p>
            <a:pPr lvl="1"/>
            <a:r>
              <a:rPr lang="en-US" dirty="0" smtClean="0"/>
              <a:t>http://network-</a:t>
            </a:r>
            <a:r>
              <a:rPr lang="en-US" dirty="0" err="1" smtClean="0"/>
              <a:t>tools.com</a:t>
            </a:r>
            <a:r>
              <a:rPr lang="en-US" dirty="0" smtClean="0"/>
              <a:t>/ 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www.yougetsignal.com</a:t>
            </a:r>
            <a:r>
              <a:rPr lang="en-US" dirty="0"/>
              <a:t>/tools/visual-</a:t>
            </a:r>
            <a:r>
              <a:rPr lang="en-US" dirty="0" err="1"/>
              <a:t>tracert</a:t>
            </a:r>
            <a:r>
              <a:rPr lang="en-US" dirty="0" smtClean="0"/>
              <a:t>/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en.dnstools.ch</a:t>
            </a:r>
            <a:r>
              <a:rPr lang="en-US" dirty="0"/>
              <a:t>/visual-</a:t>
            </a:r>
            <a:r>
              <a:rPr lang="en-US" dirty="0" err="1"/>
              <a:t>traceroute.html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613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HyperText</a:t>
            </a:r>
            <a:r>
              <a:rPr lang="en-US" dirty="0" smtClean="0"/>
              <a:t> Transfer Protocol</a:t>
            </a:r>
            <a:endParaRPr lang="en-US" dirty="0"/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Send request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Server response</a:t>
            </a:r>
            <a:endParaRPr lang="en-US" dirty="0"/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990600" y="1676400"/>
            <a:ext cx="35689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GET /path/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file.html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HTTP/1.0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From: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someuser@somedomain.com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User-Agent: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HTTPTool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/1.0 </a:t>
            </a:r>
          </a:p>
          <a:p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990600" y="3962400"/>
            <a:ext cx="696052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HTTP/1.0 200 OK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Date: Fri, 31 Dec 1999 23:59:59 GMT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Content-Type: text/html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Content-Length: 1354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&lt;html&gt;&lt;body&gt; &lt;h1&gt;Happy New Millennium!&lt;/h1&gt; … &lt;/body&gt; &lt;/html&gt;</a:t>
            </a:r>
          </a:p>
        </p:txBody>
      </p:sp>
    </p:spTree>
    <p:extLst>
      <p:ext uri="{BB962C8B-B14F-4D97-AF65-F5344CB8AC3E}">
        <p14:creationId xmlns:p14="http://schemas.microsoft.com/office/powerpoint/2010/main" val="2721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Tell me what happens…</a:t>
            </a: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moment you click on </a:t>
            </a:r>
            <a:r>
              <a:rPr lang="ja-JP" altLang="en-US" dirty="0" smtClean="0"/>
              <a:t>“</a:t>
            </a:r>
            <a:r>
              <a:rPr lang="en-US" dirty="0" smtClean="0"/>
              <a:t>check messages</a:t>
            </a:r>
            <a:r>
              <a:rPr lang="ja-JP" altLang="en-US" dirty="0" smtClean="0"/>
              <a:t>”</a:t>
            </a:r>
            <a:r>
              <a:rPr lang="en-US" dirty="0" smtClean="0"/>
              <a:t> to the moment you start reading your email</a:t>
            </a:r>
          </a:p>
          <a:p>
            <a:r>
              <a:rPr lang="en-US" dirty="0" smtClean="0"/>
              <a:t>From the moment you click </a:t>
            </a:r>
            <a:r>
              <a:rPr lang="ja-JP" altLang="en-US" dirty="0" smtClean="0"/>
              <a:t>“</a:t>
            </a:r>
            <a:r>
              <a:rPr lang="en-US" dirty="0" smtClean="0"/>
              <a:t>send</a:t>
            </a:r>
            <a:r>
              <a:rPr lang="ja-JP" altLang="en-US" dirty="0" smtClean="0"/>
              <a:t>”</a:t>
            </a:r>
            <a:r>
              <a:rPr lang="en-US" dirty="0" smtClean="0"/>
              <a:t> to the moment the other party receives the email</a:t>
            </a:r>
          </a:p>
          <a:p>
            <a:r>
              <a:rPr lang="en-US" dirty="0" smtClean="0"/>
              <a:t>From the moment you type a URL and hit </a:t>
            </a:r>
            <a:r>
              <a:rPr lang="ja-JP" altLang="en-US" dirty="0" smtClean="0"/>
              <a:t>“</a:t>
            </a:r>
            <a:r>
              <a:rPr lang="en-US" dirty="0" smtClean="0"/>
              <a:t>enter</a:t>
            </a:r>
            <a:r>
              <a:rPr lang="ja-JP" altLang="en-US" dirty="0" smtClean="0"/>
              <a:t>”</a:t>
            </a:r>
            <a:r>
              <a:rPr lang="en-US" dirty="0" smtClean="0"/>
              <a:t> to the moment you see the Web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422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Annex_Esstisch_Maßtisch_aus_Massivholz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93433" cy="68580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648200" y="76200"/>
            <a:ext cx="42672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n-US" sz="4800" dirty="0" smtClean="0">
                <a:solidFill>
                  <a:srgbClr val="000000"/>
                </a:solidFill>
              </a:rPr>
              <a:t>Tables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6629400"/>
            <a:ext cx="16466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Wikipedia (Table)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63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Tables</a:t>
            </a:r>
            <a:endParaRPr lang="en-US"/>
          </a:p>
        </p:txBody>
      </p:sp>
      <p:graphicFrame>
        <p:nvGraphicFramePr>
          <p:cNvPr id="616471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536594"/>
              </p:ext>
            </p:extLst>
          </p:nvPr>
        </p:nvGraphicFramePr>
        <p:xfrm>
          <a:off x="1454150" y="1600200"/>
          <a:ext cx="6096000" cy="4064001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eenie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mennie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miney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catch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a tiger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by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toe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472" name="Text Box 24"/>
          <p:cNvSpPr txBox="1">
            <a:spLocks noChangeArrowheads="1"/>
          </p:cNvSpPr>
          <p:nvPr/>
        </p:nvSpPr>
        <p:spPr bwMode="auto">
          <a:xfrm>
            <a:off x="1073150" y="1195388"/>
            <a:ext cx="9062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&lt;table&gt;</a:t>
            </a:r>
          </a:p>
        </p:txBody>
      </p:sp>
      <p:sp>
        <p:nvSpPr>
          <p:cNvPr id="616473" name="Text Box 25"/>
          <p:cNvSpPr txBox="1">
            <a:spLocks noChangeArrowheads="1"/>
          </p:cNvSpPr>
          <p:nvPr/>
        </p:nvSpPr>
        <p:spPr bwMode="auto">
          <a:xfrm>
            <a:off x="1073150" y="5729288"/>
            <a:ext cx="9710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&lt;/table&gt;</a:t>
            </a:r>
          </a:p>
        </p:txBody>
      </p:sp>
      <p:sp>
        <p:nvSpPr>
          <p:cNvPr id="616474" name="Text Box 26"/>
          <p:cNvSpPr txBox="1">
            <a:spLocks noChangeArrowheads="1"/>
          </p:cNvSpPr>
          <p:nvPr/>
        </p:nvSpPr>
        <p:spPr bwMode="auto">
          <a:xfrm>
            <a:off x="895101" y="2084832"/>
            <a:ext cx="622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cs typeface="Gill Sans"/>
              </a:rPr>
              <a:t>tr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&gt;</a:t>
            </a:r>
          </a:p>
        </p:txBody>
      </p:sp>
      <p:sp>
        <p:nvSpPr>
          <p:cNvPr id="616475" name="Text Box 27"/>
          <p:cNvSpPr txBox="1">
            <a:spLocks noChangeArrowheads="1"/>
          </p:cNvSpPr>
          <p:nvPr/>
        </p:nvSpPr>
        <p:spPr bwMode="auto">
          <a:xfrm>
            <a:off x="901451" y="3443288"/>
            <a:ext cx="622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&lt;tr&gt;</a:t>
            </a:r>
          </a:p>
        </p:txBody>
      </p:sp>
      <p:sp>
        <p:nvSpPr>
          <p:cNvPr id="616476" name="Text Box 28"/>
          <p:cNvSpPr txBox="1">
            <a:spLocks noChangeArrowheads="1"/>
          </p:cNvSpPr>
          <p:nvPr/>
        </p:nvSpPr>
        <p:spPr bwMode="auto">
          <a:xfrm>
            <a:off x="901451" y="4814888"/>
            <a:ext cx="622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&lt;tr&gt;</a:t>
            </a:r>
          </a:p>
        </p:txBody>
      </p:sp>
      <p:sp>
        <p:nvSpPr>
          <p:cNvPr id="616477" name="Text Box 29"/>
          <p:cNvSpPr txBox="1">
            <a:spLocks noChangeArrowheads="1"/>
          </p:cNvSpPr>
          <p:nvPr/>
        </p:nvSpPr>
        <p:spPr bwMode="auto">
          <a:xfrm>
            <a:off x="7467600" y="2084832"/>
            <a:ext cx="687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&lt;/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cs typeface="Gill Sans"/>
              </a:rPr>
              <a:t>tr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&gt;</a:t>
            </a:r>
          </a:p>
        </p:txBody>
      </p:sp>
      <p:sp>
        <p:nvSpPr>
          <p:cNvPr id="616478" name="Text Box 30"/>
          <p:cNvSpPr txBox="1">
            <a:spLocks noChangeArrowheads="1"/>
          </p:cNvSpPr>
          <p:nvPr/>
        </p:nvSpPr>
        <p:spPr bwMode="auto">
          <a:xfrm>
            <a:off x="7473950" y="3443288"/>
            <a:ext cx="687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&lt;/tr&gt;</a:t>
            </a:r>
          </a:p>
        </p:txBody>
      </p:sp>
      <p:sp>
        <p:nvSpPr>
          <p:cNvPr id="616479" name="Text Box 31"/>
          <p:cNvSpPr txBox="1">
            <a:spLocks noChangeArrowheads="1"/>
          </p:cNvSpPr>
          <p:nvPr/>
        </p:nvSpPr>
        <p:spPr bwMode="auto">
          <a:xfrm>
            <a:off x="7473950" y="4814888"/>
            <a:ext cx="687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&lt;/tr&gt;</a:t>
            </a:r>
          </a:p>
        </p:txBody>
      </p:sp>
      <p:sp>
        <p:nvSpPr>
          <p:cNvPr id="616480" name="Text Box 32"/>
          <p:cNvSpPr txBox="1">
            <a:spLocks noChangeArrowheads="1"/>
          </p:cNvSpPr>
          <p:nvPr/>
        </p:nvSpPr>
        <p:spPr bwMode="auto">
          <a:xfrm>
            <a:off x="1371600" y="2084832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81" name="Text Box 33"/>
          <p:cNvSpPr txBox="1">
            <a:spLocks noChangeArrowheads="1"/>
          </p:cNvSpPr>
          <p:nvPr/>
        </p:nvSpPr>
        <p:spPr bwMode="auto">
          <a:xfrm>
            <a:off x="2867781" y="2084832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82" name="Text Box 34"/>
          <p:cNvSpPr txBox="1">
            <a:spLocks noChangeArrowheads="1"/>
          </p:cNvSpPr>
          <p:nvPr/>
        </p:nvSpPr>
        <p:spPr bwMode="auto">
          <a:xfrm>
            <a:off x="3389790" y="2084832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83" name="Text Box 35"/>
          <p:cNvSpPr txBox="1">
            <a:spLocks noChangeArrowheads="1"/>
          </p:cNvSpPr>
          <p:nvPr/>
        </p:nvSpPr>
        <p:spPr bwMode="auto">
          <a:xfrm>
            <a:off x="4876800" y="2084832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84" name="Text Box 36"/>
          <p:cNvSpPr txBox="1">
            <a:spLocks noChangeArrowheads="1"/>
          </p:cNvSpPr>
          <p:nvPr/>
        </p:nvSpPr>
        <p:spPr bwMode="auto">
          <a:xfrm>
            <a:off x="5429250" y="2084832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85" name="Text Box 37"/>
          <p:cNvSpPr txBox="1">
            <a:spLocks noChangeArrowheads="1"/>
          </p:cNvSpPr>
          <p:nvPr/>
        </p:nvSpPr>
        <p:spPr bwMode="auto">
          <a:xfrm>
            <a:off x="6906381" y="2084832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86" name="Text Box 38"/>
          <p:cNvSpPr txBox="1">
            <a:spLocks noChangeArrowheads="1"/>
          </p:cNvSpPr>
          <p:nvPr/>
        </p:nvSpPr>
        <p:spPr bwMode="auto">
          <a:xfrm>
            <a:off x="1371600" y="3443288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87" name="Text Box 39"/>
          <p:cNvSpPr txBox="1">
            <a:spLocks noChangeArrowheads="1"/>
          </p:cNvSpPr>
          <p:nvPr/>
        </p:nvSpPr>
        <p:spPr bwMode="auto">
          <a:xfrm>
            <a:off x="2867781" y="3443288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88" name="Text Box 40"/>
          <p:cNvSpPr txBox="1">
            <a:spLocks noChangeArrowheads="1"/>
          </p:cNvSpPr>
          <p:nvPr/>
        </p:nvSpPr>
        <p:spPr bwMode="auto">
          <a:xfrm>
            <a:off x="3389790" y="3443288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89" name="Text Box 41"/>
          <p:cNvSpPr txBox="1">
            <a:spLocks noChangeArrowheads="1"/>
          </p:cNvSpPr>
          <p:nvPr/>
        </p:nvSpPr>
        <p:spPr bwMode="auto">
          <a:xfrm>
            <a:off x="4876800" y="3443288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90" name="Text Box 42"/>
          <p:cNvSpPr txBox="1">
            <a:spLocks noChangeArrowheads="1"/>
          </p:cNvSpPr>
          <p:nvPr/>
        </p:nvSpPr>
        <p:spPr bwMode="auto">
          <a:xfrm>
            <a:off x="5429250" y="3443288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91" name="Text Box 43"/>
          <p:cNvSpPr txBox="1">
            <a:spLocks noChangeArrowheads="1"/>
          </p:cNvSpPr>
          <p:nvPr/>
        </p:nvSpPr>
        <p:spPr bwMode="auto">
          <a:xfrm>
            <a:off x="6906381" y="3443288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92" name="Text Box 44"/>
          <p:cNvSpPr txBox="1">
            <a:spLocks noChangeArrowheads="1"/>
          </p:cNvSpPr>
          <p:nvPr/>
        </p:nvSpPr>
        <p:spPr bwMode="auto">
          <a:xfrm>
            <a:off x="1371600" y="4814888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93" name="Text Box 45"/>
          <p:cNvSpPr txBox="1">
            <a:spLocks noChangeArrowheads="1"/>
          </p:cNvSpPr>
          <p:nvPr/>
        </p:nvSpPr>
        <p:spPr bwMode="auto">
          <a:xfrm>
            <a:off x="2867781" y="4814888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94" name="Text Box 46"/>
          <p:cNvSpPr txBox="1">
            <a:spLocks noChangeArrowheads="1"/>
          </p:cNvSpPr>
          <p:nvPr/>
        </p:nvSpPr>
        <p:spPr bwMode="auto">
          <a:xfrm>
            <a:off x="3389790" y="4814888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95" name="Text Box 47"/>
          <p:cNvSpPr txBox="1">
            <a:spLocks noChangeArrowheads="1"/>
          </p:cNvSpPr>
          <p:nvPr/>
        </p:nvSpPr>
        <p:spPr bwMode="auto">
          <a:xfrm>
            <a:off x="4876800" y="4814888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96" name="Text Box 48"/>
          <p:cNvSpPr txBox="1">
            <a:spLocks noChangeArrowheads="1"/>
          </p:cNvSpPr>
          <p:nvPr/>
        </p:nvSpPr>
        <p:spPr bwMode="auto">
          <a:xfrm>
            <a:off x="5429250" y="4814888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97" name="Text Box 49"/>
          <p:cNvSpPr txBox="1">
            <a:spLocks noChangeArrowheads="1"/>
          </p:cNvSpPr>
          <p:nvPr/>
        </p:nvSpPr>
        <p:spPr bwMode="auto">
          <a:xfrm>
            <a:off x="6906381" y="4814888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</p:spTree>
    <p:extLst>
      <p:ext uri="{BB962C8B-B14F-4D97-AF65-F5344CB8AC3E}">
        <p14:creationId xmlns:p14="http://schemas.microsoft.com/office/powerpoint/2010/main" val="2206739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72" grpId="0"/>
      <p:bldP spid="616473" grpId="0"/>
      <p:bldP spid="616474" grpId="0"/>
      <p:bldP spid="616475" grpId="0"/>
      <p:bldP spid="616476" grpId="0"/>
      <p:bldP spid="616477" grpId="0"/>
      <p:bldP spid="616478" grpId="0"/>
      <p:bldP spid="616479" grpId="0"/>
      <p:bldP spid="616480" grpId="0"/>
      <p:bldP spid="616481" grpId="0"/>
      <p:bldP spid="616482" grpId="0"/>
      <p:bldP spid="616483" grpId="0"/>
      <p:bldP spid="616484" grpId="0"/>
      <p:bldP spid="616485" grpId="0"/>
      <p:bldP spid="616486" grpId="0"/>
      <p:bldP spid="616487" grpId="0"/>
      <p:bldP spid="616488" grpId="0"/>
      <p:bldP spid="616489" grpId="0"/>
      <p:bldP spid="616490" grpId="0"/>
      <p:bldP spid="616491" grpId="0"/>
      <p:bldP spid="616492" grpId="0"/>
      <p:bldP spid="616493" grpId="0"/>
      <p:bldP spid="616494" grpId="0"/>
      <p:bldP spid="616495" grpId="0"/>
      <p:bldP spid="616496" grpId="0"/>
      <p:bldP spid="61649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Dark_Hollow_Fall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0" y="6629400"/>
            <a:ext cx="18403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Wikipedia (Waterfall)</a:t>
            </a:r>
            <a:endParaRPr lang="en-US" sz="1000" b="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04800" y="304800"/>
            <a:ext cx="42672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r>
              <a:rPr lang="en-US" sz="4800" dirty="0" smtClean="0">
                <a:solidFill>
                  <a:schemeClr val="tx1"/>
                </a:solidFill>
              </a:rPr>
              <a:t>CSS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725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</a:t>
            </a:r>
            <a:r>
              <a:rPr lang="ja-JP" altLang="en-US" smtClean="0"/>
              <a:t>’</a:t>
            </a:r>
            <a:r>
              <a:rPr lang="en-US" smtClean="0"/>
              <a:t>s a Document?</a:t>
            </a:r>
            <a:endParaRPr lang="en-US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Content</a:t>
            </a:r>
          </a:p>
          <a:p>
            <a:r>
              <a:rPr lang="en-US" smtClean="0"/>
              <a:t>Structure</a:t>
            </a:r>
          </a:p>
          <a:p>
            <a:r>
              <a:rPr lang="en-US" smtClean="0"/>
              <a:t>Appearance</a:t>
            </a:r>
          </a:p>
          <a:p>
            <a:r>
              <a:rPr lang="en-US" smtClean="0"/>
              <a:t>Behavior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CSS: Cascading Style Sheets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Separating content and structure from appearance</a:t>
            </a:r>
          </a:p>
          <a:p>
            <a:r>
              <a:rPr lang="en-US" smtClean="0"/>
              <a:t>Rules for defining styles </a:t>
            </a:r>
            <a:r>
              <a:rPr lang="ja-JP" altLang="en-US" smtClean="0"/>
              <a:t>“</a:t>
            </a:r>
            <a:r>
              <a:rPr lang="en-US" smtClean="0"/>
              <a:t>cascade</a:t>
            </a:r>
            <a:r>
              <a:rPr lang="ja-JP" altLang="en-US" smtClean="0"/>
              <a:t>”</a:t>
            </a:r>
            <a:r>
              <a:rPr lang="en-US" smtClean="0"/>
              <a:t> from broad to narrow:</a:t>
            </a:r>
          </a:p>
          <a:p>
            <a:pPr lvl="1"/>
            <a:r>
              <a:rPr lang="en-US" smtClean="0"/>
              <a:t>Browser default</a:t>
            </a:r>
          </a:p>
          <a:p>
            <a:pPr lvl="1"/>
            <a:r>
              <a:rPr lang="en-US" smtClean="0"/>
              <a:t>External style sheet</a:t>
            </a:r>
          </a:p>
          <a:p>
            <a:pPr lvl="1"/>
            <a:r>
              <a:rPr lang="en-US" smtClean="0"/>
              <a:t>Internal style sheet</a:t>
            </a:r>
          </a:p>
          <a:p>
            <a:pPr lvl="1"/>
            <a:r>
              <a:rPr lang="en-US" smtClean="0"/>
              <a:t>Inline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115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Basics of CSS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syntax: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342900" indent="0">
              <a:buNone/>
            </a:pPr>
            <a:r>
              <a:rPr lang="en-US" dirty="0" smtClean="0"/>
              <a:t>Causes</a:t>
            </a:r>
          </a:p>
          <a:p>
            <a:pPr lvl="1"/>
            <a:r>
              <a:rPr lang="en-US" dirty="0" smtClean="0"/>
              <a:t>Font to be center-aligned</a:t>
            </a:r>
          </a:p>
          <a:p>
            <a:pPr lvl="1"/>
            <a:r>
              <a:rPr lang="en-US" dirty="0" smtClean="0"/>
              <a:t>Font to be Arial and black</a:t>
            </a:r>
            <a:endParaRPr lang="en-US" dirty="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855788" y="1524000"/>
            <a:ext cx="28196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selector {property: value} </a:t>
            </a: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 flipV="1">
            <a:off x="2160588" y="1905000"/>
            <a:ext cx="762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1143000" y="2209800"/>
            <a:ext cx="29039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HTML tag you want to modify…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2743200" y="2514600"/>
            <a:ext cx="31937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The property you want to change…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4241800" y="2863850"/>
            <a:ext cx="35729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The value you want the property to take</a:t>
            </a:r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 flipH="1" flipV="1">
            <a:off x="3760788" y="1905000"/>
            <a:ext cx="9144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 flipH="1" flipV="1">
            <a:off x="4751388" y="1905000"/>
            <a:ext cx="23622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>
            <a:off x="4675188" y="22860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204" name="Line 13"/>
          <p:cNvSpPr>
            <a:spLocks noChangeShapeType="1"/>
          </p:cNvSpPr>
          <p:nvPr/>
        </p:nvSpPr>
        <p:spPr bwMode="auto">
          <a:xfrm>
            <a:off x="7113588" y="25146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1035050" y="3505200"/>
            <a:ext cx="23262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p { text-align: center; </a:t>
            </a:r>
          </a:p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    color: black; </a:t>
            </a:r>
          </a:p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    font-family: </a:t>
            </a:r>
            <a:r>
              <a:rPr lang="en-US" sz="2000" b="0" dirty="0" err="1">
                <a:solidFill>
                  <a:schemeClr val="bg1"/>
                </a:solidFill>
                <a:latin typeface="Gill Sans"/>
                <a:cs typeface="Gill Sans"/>
              </a:rPr>
              <a:t>arial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} </a:t>
            </a:r>
          </a:p>
        </p:txBody>
      </p:sp>
    </p:spTree>
    <p:extLst>
      <p:ext uri="{BB962C8B-B14F-4D97-AF65-F5344CB8AC3E}">
        <p14:creationId xmlns:p14="http://schemas.microsoft.com/office/powerpoint/2010/main" val="2781553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rdonMoore_1_2005_lar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861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84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 Ways for Using CSS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Inline style:</a:t>
            </a:r>
          </a:p>
          <a:p>
            <a:pPr lvl="1"/>
            <a:r>
              <a:rPr lang="en-US" smtClean="0"/>
              <a:t>Causes only the tag to have the desired properties</a:t>
            </a:r>
          </a:p>
          <a:p>
            <a:pPr lvl="1"/>
            <a:endParaRPr lang="en-US" smtClean="0"/>
          </a:p>
          <a:p>
            <a:r>
              <a:rPr lang="en-US" smtClean="0"/>
              <a:t>Internal stylesheet:</a:t>
            </a:r>
          </a:p>
          <a:p>
            <a:pPr lvl="1"/>
            <a:r>
              <a:rPr lang="en-US" smtClean="0"/>
              <a:t>Causes all tags to have the desired properties</a:t>
            </a:r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447800" y="1905000"/>
            <a:ext cx="45084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&lt;p style="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font-family:arial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;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color:blue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"&gt;…&lt;/p&gt;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447800" y="3505200"/>
            <a:ext cx="58928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&lt;head&gt;…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&lt;style type="text/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css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"&gt; 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p {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font-family:arial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;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color:blue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} 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&lt;/style&gt; </a:t>
            </a:r>
          </a:p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&lt;/head&gt; </a:t>
            </a:r>
          </a:p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&lt;body&gt; </a:t>
            </a:r>
          </a:p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&lt;p&gt;…&lt;/p&gt;</a:t>
            </a:r>
          </a:p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664567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</a:rPr>
              <a:t>Customizing Classes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Ability to define customized styles for standard HTML tags: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057400" y="2286000"/>
            <a:ext cx="58928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&lt;head&gt;…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&lt;style type="text/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css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"&gt; 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p.style1 {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font-family:arial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;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color:blue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} 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p.style2 {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font-family:serif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;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color:red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} 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&lt;/style&gt;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&lt;/head&gt;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&lt;body&gt; 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&lt;p class</a:t>
            </a:r>
            <a:r>
              <a:rPr lang="en-US" sz="1800" b="0" dirty="0" smtClean="0">
                <a:solidFill>
                  <a:srgbClr val="FF0000"/>
                </a:solidFill>
                <a:latin typeface="Gill Sans"/>
                <a:cs typeface="Gill Sans"/>
              </a:rPr>
              <a:t>=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"</a:t>
            </a:r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style1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"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&gt;…&lt;/p&gt;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&lt;p class</a:t>
            </a:r>
            <a:r>
              <a:rPr lang="en-US" sz="1800" b="0" dirty="0" smtClean="0">
                <a:solidFill>
                  <a:srgbClr val="FF0000"/>
                </a:solidFill>
                <a:latin typeface="Gill Sans"/>
                <a:cs typeface="Gill Sans"/>
              </a:rPr>
              <a:t>=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"</a:t>
            </a:r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style2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"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&gt;…&lt;/p&gt;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10700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Style Sheets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Store formatting metadata in a separate file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66800" y="3810000"/>
            <a:ext cx="6705600" cy="23083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&lt;head&gt;…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&lt;link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rel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="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stylesheet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"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href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="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mystyle.css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" type="text/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css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" /&gt;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&lt;/head&gt;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&lt;body&gt;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&lt;p class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=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"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style1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"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&gt;…&lt;/p&gt;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&lt;p class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=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"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style2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"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&gt;…&lt;/p&gt;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276600" y="2197100"/>
            <a:ext cx="3253415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p.style1 {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font-family:arial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;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color:blue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} 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p.style2 {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font-family:serif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;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color:red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} </a:t>
            </a:r>
          </a:p>
          <a:p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3200400" y="1828800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mystyle.css</a:t>
            </a:r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 flipV="1">
            <a:off x="4724400" y="3352800"/>
            <a:ext cx="0" cy="1066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77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Use CSS?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are the advantages of CSS?</a:t>
            </a:r>
          </a:p>
          <a:p>
            <a:r>
              <a:rPr lang="en-US" smtClean="0"/>
              <a:t>Why have three separate ways of using styles?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872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px-Transistor_Count_and_Moore's_Law_-_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8476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29400"/>
            <a:ext cx="20638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Wikipedia (Moore’s Law)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07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9-11 at 9.46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90600"/>
            <a:ext cx="4191291" cy="476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738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l_Pentium_4_300GHZ1M800_SL7J8_340GHZ1M800_SL8B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92202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240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in Computing: #1</a:t>
            </a: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 flipV="1">
            <a:off x="1676400" y="1447800"/>
            <a:ext cx="6172200" cy="42672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1200" y="259080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1371600"/>
            <a:ext cx="1892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2.7 GHz in 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867400"/>
            <a:ext cx="1892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3.4 GHz in 2003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4038600"/>
            <a:ext cx="1242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solidFill>
                  <a:schemeClr val="bg1"/>
                </a:solidFill>
                <a:latin typeface="Gill Sans"/>
                <a:cs typeface="Gill Sans"/>
              </a:rPr>
              <a:t>Huh?</a:t>
            </a:r>
          </a:p>
        </p:txBody>
      </p:sp>
    </p:spTree>
    <p:extLst>
      <p:ext uri="{BB962C8B-B14F-4D97-AF65-F5344CB8AC3E}">
        <p14:creationId xmlns:p14="http://schemas.microsoft.com/office/powerpoint/2010/main" val="601116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29400"/>
            <a:ext cx="20638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Wikipedia (Moore’s Law)</a:t>
            </a:r>
            <a:endParaRPr lang="en-US" sz="1000" b="0" dirty="0">
              <a:solidFill>
                <a:srgbClr val="000000"/>
              </a:solidFill>
            </a:endParaRPr>
          </a:p>
        </p:txBody>
      </p:sp>
      <p:pic>
        <p:nvPicPr>
          <p:cNvPr id="4" name="Picture 3" descr="2000px-Transistor_Count_and_Moore's_Law_-_20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0" y="-92507"/>
            <a:ext cx="14173200" cy="127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80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47655</TotalTime>
  <Words>1373</Words>
  <Application>Microsoft Macintosh PowerPoint</Application>
  <PresentationFormat>On-screen Show (4:3)</PresentationFormat>
  <Paragraphs>295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Default Design</vt:lpstr>
      <vt:lpstr>PowerPoint Presentation</vt:lpstr>
      <vt:lpstr>Ways to characterize computing</vt:lpstr>
      <vt:lpstr>Example 1: Multi-Core</vt:lpstr>
      <vt:lpstr>PowerPoint Presentation</vt:lpstr>
      <vt:lpstr>PowerPoint Presentation</vt:lpstr>
      <vt:lpstr>PowerPoint Presentation</vt:lpstr>
      <vt:lpstr>PowerPoint Presentation</vt:lpstr>
      <vt:lpstr>Trends in Computing: #1</vt:lpstr>
      <vt:lpstr>PowerPoint Presentation</vt:lpstr>
      <vt:lpstr>What’s big shift?</vt:lpstr>
      <vt:lpstr>Example 2: Caching</vt:lpstr>
      <vt:lpstr>PowerPoint Presentation</vt:lpstr>
      <vt:lpstr>PowerPoint Presentation</vt:lpstr>
      <vt:lpstr>Pick two</vt:lpstr>
      <vt:lpstr>PowerPoint Presentation</vt:lpstr>
      <vt:lpstr>PowerPoint Presentation</vt:lpstr>
      <vt:lpstr>Caching</vt:lpstr>
      <vt:lpstr>Example 3: Replication</vt:lpstr>
      <vt:lpstr>Characterizing Reliability</vt:lpstr>
      <vt:lpstr>How do you ensure reliability?</vt:lpstr>
      <vt:lpstr>PowerPoint Presentation</vt:lpstr>
      <vt:lpstr>Networking</vt:lpstr>
      <vt:lpstr>Internet  Web</vt:lpstr>
      <vt:lpstr>Intranets</vt:lpstr>
      <vt:lpstr>Intranets</vt:lpstr>
      <vt:lpstr>PowerPoint Presentation</vt:lpstr>
      <vt:lpstr>Foundations</vt:lpstr>
      <vt:lpstr>IP Address</vt:lpstr>
      <vt:lpstr>Packet Routing (TCP/IP)</vt:lpstr>
      <vt:lpstr>Domain Name Service (DNS)</vt:lpstr>
      <vt:lpstr>Demo</vt:lpstr>
      <vt:lpstr>HyperText Transfer Protocol</vt:lpstr>
      <vt:lpstr>Tell me what happens…</vt:lpstr>
      <vt:lpstr>PowerPoint Presentation</vt:lpstr>
      <vt:lpstr>Tables</vt:lpstr>
      <vt:lpstr>PowerPoint Presentation</vt:lpstr>
      <vt:lpstr>What’s a Document?</vt:lpstr>
      <vt:lpstr>CSS: Cascading Style Sheets</vt:lpstr>
      <vt:lpstr>Basics of CSS</vt:lpstr>
      <vt:lpstr>Different Ways for Using CSS</vt:lpstr>
      <vt:lpstr>Customizing Classes</vt:lpstr>
      <vt:lpstr>External Style Sheets</vt:lpstr>
      <vt:lpstr>Why Use CSS?</vt:lpstr>
    </vt:vector>
  </TitlesOfParts>
  <Manager/>
  <Company>University of Maryland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Jimmy Lin</dc:creator>
  <cp:keywords/>
  <dc:description/>
  <cp:lastModifiedBy>Jimmy Lin</cp:lastModifiedBy>
  <cp:revision>7853</cp:revision>
  <dcterms:created xsi:type="dcterms:W3CDTF">2012-09-06T21:39:14Z</dcterms:created>
  <dcterms:modified xsi:type="dcterms:W3CDTF">2012-09-18T22:23:58Z</dcterms:modified>
  <cp:category/>
</cp:coreProperties>
</file>