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616" r:id="rId2"/>
    <p:sldId id="617" r:id="rId3"/>
    <p:sldId id="618" r:id="rId4"/>
    <p:sldId id="619" r:id="rId5"/>
    <p:sldId id="620" r:id="rId6"/>
    <p:sldId id="640" r:id="rId7"/>
    <p:sldId id="621" r:id="rId8"/>
    <p:sldId id="622" r:id="rId9"/>
    <p:sldId id="623" r:id="rId10"/>
    <p:sldId id="624" r:id="rId11"/>
    <p:sldId id="641" r:id="rId12"/>
    <p:sldId id="642" r:id="rId13"/>
    <p:sldId id="643" r:id="rId14"/>
    <p:sldId id="670" r:id="rId15"/>
    <p:sldId id="671" r:id="rId16"/>
    <p:sldId id="629" r:id="rId17"/>
    <p:sldId id="655" r:id="rId18"/>
    <p:sldId id="656" r:id="rId19"/>
    <p:sldId id="626" r:id="rId20"/>
    <p:sldId id="627" r:id="rId21"/>
    <p:sldId id="628" r:id="rId22"/>
    <p:sldId id="635" r:id="rId23"/>
    <p:sldId id="657" r:id="rId24"/>
    <p:sldId id="658" r:id="rId25"/>
    <p:sldId id="659" r:id="rId26"/>
    <p:sldId id="660" r:id="rId27"/>
    <p:sldId id="661" r:id="rId28"/>
    <p:sldId id="662" r:id="rId29"/>
    <p:sldId id="633" r:id="rId30"/>
    <p:sldId id="630" r:id="rId31"/>
    <p:sldId id="631" r:id="rId32"/>
    <p:sldId id="632" r:id="rId33"/>
    <p:sldId id="634" r:id="rId34"/>
    <p:sldId id="637" r:id="rId35"/>
    <p:sldId id="644" r:id="rId36"/>
    <p:sldId id="645" r:id="rId37"/>
    <p:sldId id="646" r:id="rId38"/>
    <p:sldId id="649" r:id="rId39"/>
    <p:sldId id="647" r:id="rId40"/>
    <p:sldId id="648" r:id="rId41"/>
    <p:sldId id="636" r:id="rId42"/>
    <p:sldId id="638" r:id="rId43"/>
    <p:sldId id="650" r:id="rId44"/>
    <p:sldId id="651" r:id="rId45"/>
    <p:sldId id="652" r:id="rId46"/>
    <p:sldId id="663" r:id="rId47"/>
    <p:sldId id="653" r:id="rId48"/>
    <p:sldId id="654" r:id="rId49"/>
    <p:sldId id="664" r:id="rId50"/>
    <p:sldId id="672" r:id="rId51"/>
    <p:sldId id="667" r:id="rId52"/>
    <p:sldId id="665" r:id="rId53"/>
    <p:sldId id="666" r:id="rId54"/>
    <p:sldId id="668" r:id="rId55"/>
    <p:sldId id="669" r:id="rId5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5" autoAdjust="0"/>
    <p:restoredTop sz="75202" autoAdjust="0"/>
  </p:normalViewPr>
  <p:slideViewPr>
    <p:cSldViewPr>
      <p:cViewPr>
        <p:scale>
          <a:sx n="125" d="100"/>
          <a:sy n="125" d="100"/>
        </p:scale>
        <p:origin x="-10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76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30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5DFF91-540F-6545-B8CA-090F96911F3B}" type="slidenum">
              <a:rPr lang="en-US"/>
              <a:pPr/>
              <a:t>18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 w="12700" cap="flat">
            <a:solidFill>
              <a:schemeClr val="tx1"/>
            </a:solidFill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0" y="4560857"/>
            <a:ext cx="5365361" cy="4320294"/>
          </a:xfrm>
          <a:noFill/>
          <a:ln/>
        </p:spPr>
        <p:txBody>
          <a:bodyPr lIns="95627" tIns="46975" rIns="95627" bIns="4697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8DD0D-9C77-4745-9C6B-F88F47857FDA}" type="slidenum">
              <a:rPr lang="en-US"/>
              <a:pPr/>
              <a:t>26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 w="12700" cap="flat">
            <a:solidFill>
              <a:schemeClr val="tx1"/>
            </a:solidFill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0" y="4560857"/>
            <a:ext cx="5365361" cy="4320294"/>
          </a:xfrm>
          <a:noFill/>
          <a:ln/>
        </p:spPr>
        <p:txBody>
          <a:bodyPr lIns="95627" tIns="46975" rIns="95627" bIns="4697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95BAC-9425-7143-9A67-501933EDE50D}" type="slidenum">
              <a:rPr lang="en-US"/>
              <a:pPr/>
              <a:t>41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 w="12700" cap="flat">
            <a:solidFill>
              <a:schemeClr val="tx1"/>
            </a:solidFill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0" y="4560857"/>
            <a:ext cx="5365361" cy="4320294"/>
          </a:xfrm>
          <a:noFill/>
          <a:ln/>
        </p:spPr>
        <p:txBody>
          <a:bodyPr lIns="95627" tIns="46975" rIns="95627" bIns="4697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16AAA-B5DE-0C4F-8CE7-B696C77BC7DA}" type="slidenum">
              <a:rPr lang="en-US"/>
              <a:pPr/>
              <a:t>43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 w="12700" cap="flat">
            <a:solidFill>
              <a:schemeClr val="tx1"/>
            </a:solidFill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0" y="4560857"/>
            <a:ext cx="5365361" cy="4320294"/>
          </a:xfrm>
          <a:noFill/>
          <a:ln/>
        </p:spPr>
        <p:txBody>
          <a:bodyPr lIns="95627" tIns="46975" rIns="95627" bIns="4697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0C9A4B-8A21-064A-B49A-96AF3D11EA9B}" type="slidenum">
              <a:rPr lang="en-US"/>
              <a:pPr/>
              <a:t>44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 w="12700" cap="flat">
            <a:solidFill>
              <a:schemeClr val="tx1"/>
            </a:solidFill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0" y="4560857"/>
            <a:ext cx="5365361" cy="4320294"/>
          </a:xfrm>
          <a:noFill/>
          <a:ln/>
        </p:spPr>
        <p:txBody>
          <a:bodyPr lIns="95627" tIns="46975" rIns="95627" bIns="4697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D298E-47F8-6246-9BAF-72094E46842F}" type="slidenum">
              <a:rPr lang="en-US"/>
              <a:pPr/>
              <a:t>45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 w="12700" cap="flat">
            <a:solidFill>
              <a:schemeClr val="tx1"/>
            </a:solidFill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0" y="4560857"/>
            <a:ext cx="5365361" cy="4320294"/>
          </a:xfrm>
          <a:noFill/>
          <a:ln/>
        </p:spPr>
        <p:txBody>
          <a:bodyPr lIns="95627" tIns="46975" rIns="95627" bIns="4697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D298E-47F8-6246-9BAF-72094E46842F}" type="slidenum">
              <a:rPr lang="en-US"/>
              <a:pPr/>
              <a:t>50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 w="12700" cap="flat">
            <a:solidFill>
              <a:schemeClr val="tx1"/>
            </a:solidFill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0" y="4560857"/>
            <a:ext cx="5365361" cy="4320294"/>
          </a:xfrm>
          <a:noFill/>
          <a:ln/>
        </p:spPr>
        <p:txBody>
          <a:bodyPr lIns="95627" tIns="46975" rIns="95627" bIns="46975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3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228600" y="12192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r" eaLnBrk="1" hangingPunct="1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INFM 603: Information Technology and Organizational Context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95800" y="3962400"/>
            <a:ext cx="388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Jimmy Lin</a:t>
            </a:r>
          </a:p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The </a:t>
            </a: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iSchool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University of Maryland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endParaRPr lang="en-US" sz="2400" b="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>
              <a:tabLst>
                <a:tab pos="2225675" algn="l"/>
              </a:tabLst>
            </a:pP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Thursday, September 6, 2012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09600" y="16764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Session 1: Physical and Web Infrastructure</a:t>
            </a:r>
            <a:endParaRPr lang="en-US" sz="36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7" name="Picture 6" descr="webglobe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148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IPhoneSeat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450" y="254000"/>
            <a:ext cx="42291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Wikipedia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rch.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359664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6611938"/>
            <a:ext cx="19078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smtClean="0">
                <a:solidFill>
                  <a:schemeClr val="bg1"/>
                </a:solidFill>
              </a:rPr>
              <a:t>NY Times (6/14/2006)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sz="2000" dirty="0" smtClean="0"/>
              <a:t>(How I got here)</a:t>
            </a: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sz="2000" dirty="0" smtClean="0"/>
              <a:t>(How you got here)</a:t>
            </a: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90800"/>
            <a:ext cx="9144000" cy="1028700"/>
          </a:xfrm>
        </p:spPr>
        <p:txBody>
          <a:bodyPr/>
          <a:lstStyle/>
          <a:p>
            <a:r>
              <a:rPr lang="en-US" b="0" dirty="0" smtClean="0"/>
              <a:t>This course is about programming</a:t>
            </a:r>
            <a:endParaRPr lang="en-US" sz="2000" b="0" dirty="0"/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0" y="3048000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chemeClr val="bg1"/>
                </a:solidFill>
                <a:latin typeface="Gill Sans"/>
                <a:ea typeface="+mj-ea"/>
                <a:cs typeface="Gill Sans"/>
              </a:rPr>
              <a:t>(but the goal is not to make you into a programmer)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etah_taken_at_the_Maasai_Mara_National_Reserve_in_Ken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87001" cy="6886576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6629400"/>
            <a:ext cx="17813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Wikipedia (Cheetah</a:t>
            </a:r>
            <a:endParaRPr lang="en-US" sz="1000" b="0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381000" y="304800"/>
            <a:ext cx="2438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Agility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computer?</a:t>
            </a:r>
            <a:endParaRPr lang="en-US" dirty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447800" y="1676400"/>
            <a:ext cx="617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>
            <a:prstTxWarp prst="textNoShape">
              <a:avLst/>
            </a:prstTxWarp>
          </a:bodyPr>
          <a:lstStyle/>
          <a:p>
            <a:r>
              <a:rPr lang="en-US" sz="2400">
                <a:solidFill>
                  <a:srgbClr val="000000"/>
                </a:solidFill>
              </a:rPr>
              <a:t>Memory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447800" y="3429000"/>
            <a:ext cx="617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anchorCtr="1">
            <a:prstTxWarp prst="textNoShape">
              <a:avLst/>
            </a:prstTxWarp>
          </a:bodyPr>
          <a:lstStyle/>
          <a:p>
            <a:r>
              <a:rPr lang="en-US" sz="2400">
                <a:solidFill>
                  <a:srgbClr val="000000"/>
                </a:solidFill>
              </a:rPr>
              <a:t>Processor</a:t>
            </a:r>
          </a:p>
        </p:txBody>
      </p:sp>
      <p:cxnSp>
        <p:nvCxnSpPr>
          <p:cNvPr id="17413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2820194" y="2896394"/>
            <a:ext cx="1066800" cy="1588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17414" name="Straight Arrow Connector 8"/>
          <p:cNvCxnSpPr>
            <a:cxnSpLocks noChangeShapeType="1"/>
          </p:cNvCxnSpPr>
          <p:nvPr/>
        </p:nvCxnSpPr>
        <p:spPr bwMode="auto">
          <a:xfrm rot="5400000">
            <a:off x="5180807" y="2896394"/>
            <a:ext cx="1066800" cy="1587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17415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5180807" y="4647406"/>
            <a:ext cx="1066800" cy="1587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17416" name="Straight Arrow Connector 10"/>
          <p:cNvCxnSpPr>
            <a:cxnSpLocks noChangeShapeType="1"/>
          </p:cNvCxnSpPr>
          <p:nvPr/>
        </p:nvCxnSpPr>
        <p:spPr bwMode="auto">
          <a:xfrm rot="5400000">
            <a:off x="2820194" y="4647406"/>
            <a:ext cx="1066800" cy="1588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2743200" y="5257800"/>
            <a:ext cx="1190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Output</a:t>
            </a:r>
          </a:p>
        </p:txBody>
      </p:sp>
      <p:sp>
        <p:nvSpPr>
          <p:cNvPr id="17418" name="TextBox 12"/>
          <p:cNvSpPr txBox="1">
            <a:spLocks noChangeArrowheads="1"/>
          </p:cNvSpPr>
          <p:nvPr/>
        </p:nvSpPr>
        <p:spPr bwMode="auto">
          <a:xfrm>
            <a:off x="5257800" y="5257800"/>
            <a:ext cx="935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Input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/>
              <a:t>The Processing Cycle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/>
              <a:t>Input comes from somewhere</a:t>
            </a:r>
          </a:p>
          <a:p>
            <a:pPr lvl="1"/>
            <a:r>
              <a:rPr lang="en-US" dirty="0"/>
              <a:t>Keyboard, mouse,</a:t>
            </a:r>
            <a:r>
              <a:rPr lang="en-US" dirty="0" smtClean="0"/>
              <a:t> touchpad, touch screen, microphone</a:t>
            </a:r>
            <a:r>
              <a:rPr lang="en-US" dirty="0"/>
              <a:t>, camera, …</a:t>
            </a:r>
          </a:p>
          <a:p>
            <a:pPr lvl="1"/>
            <a:r>
              <a:rPr lang="en-US" dirty="0"/>
              <a:t>Fetch data from memory</a:t>
            </a:r>
          </a:p>
          <a:p>
            <a:r>
              <a:rPr lang="en-US" dirty="0"/>
              <a:t>The computer does something with it</a:t>
            </a:r>
          </a:p>
          <a:p>
            <a:pPr lvl="1"/>
            <a:r>
              <a:rPr lang="en-US" dirty="0"/>
              <a:t>Add, subtract, multiply, etc.</a:t>
            </a:r>
          </a:p>
          <a:p>
            <a:r>
              <a:rPr lang="en-US" dirty="0"/>
              <a:t>Output goes somewhere</a:t>
            </a:r>
          </a:p>
          <a:p>
            <a:pPr lvl="1"/>
            <a:r>
              <a:rPr lang="en-US" dirty="0"/>
              <a:t>Monitor, speaker, printer, robot controls, …</a:t>
            </a:r>
          </a:p>
          <a:p>
            <a:pPr lvl="1"/>
            <a:r>
              <a:rPr lang="en-US" dirty="0"/>
              <a:t>Store data back into memory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0" y="6629400"/>
            <a:ext cx="9046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</a:t>
            </a:r>
            <a:r>
              <a:rPr lang="en-US" sz="1000" b="0" dirty="0" smtClean="0">
                <a:solidFill>
                  <a:srgbClr val="000000"/>
                </a:solidFill>
              </a:rPr>
              <a:t> Intel</a:t>
            </a:r>
            <a:endParaRPr lang="en-US" sz="1000" b="0" dirty="0">
              <a:solidFill>
                <a:srgbClr val="000000"/>
              </a:solidFill>
            </a:endParaRPr>
          </a:p>
        </p:txBody>
      </p:sp>
      <p:pic>
        <p:nvPicPr>
          <p:cNvPr id="4" name="Picture 3" descr="Intel-71802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676400"/>
            <a:ext cx="4181475" cy="35972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history…</a:t>
            </a:r>
            <a:br>
              <a:rPr lang="en-US" dirty="0" smtClean="0"/>
            </a:br>
            <a:r>
              <a:rPr lang="en-US" sz="2000" dirty="0" smtClean="0"/>
              <a:t>(How computing got here)</a:t>
            </a: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Memory_module_DDRAM_20-03-20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0" y="6629400"/>
            <a:ext cx="2764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Wikipedia (Random-access memory)</a:t>
            </a:r>
            <a:endParaRPr lang="en-US" sz="1000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ard_disk_platters_and_hea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25400"/>
            <a:ext cx="103632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/>
              <a:t>Source: Wikipedia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Networking?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Sharing data</a:t>
            </a:r>
          </a:p>
          <a:p>
            <a:r>
              <a:rPr lang="en-US"/>
              <a:t>Sharing hardware</a:t>
            </a:r>
          </a:p>
          <a:p>
            <a:r>
              <a:rPr lang="en-US"/>
              <a:t>Sharing software</a:t>
            </a:r>
          </a:p>
          <a:p>
            <a:r>
              <a:rPr lang="en-US"/>
              <a:t>Increasing robustness</a:t>
            </a:r>
          </a:p>
          <a:p>
            <a:r>
              <a:rPr lang="en-US"/>
              <a:t>Facilitating communications</a:t>
            </a:r>
          </a:p>
          <a:p>
            <a:r>
              <a:rPr lang="en-US"/>
              <a:t>Facilitating commerce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152400" y="2362200"/>
            <a:ext cx="88392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How did it all start?</a:t>
            </a:r>
          </a:p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How did it evolve?</a:t>
            </a:r>
          </a:p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How did we get here?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Packet vs. Circuit Networks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Telephone system (“circuit-switched”)</a:t>
            </a:r>
          </a:p>
          <a:p>
            <a:pPr lvl="1"/>
            <a:r>
              <a:rPr lang="en-US"/>
              <a:t>Fixed connection between caller and called</a:t>
            </a:r>
          </a:p>
          <a:p>
            <a:pPr lvl="1"/>
            <a:r>
              <a:rPr lang="en-US"/>
              <a:t>High network load results in busy signals</a:t>
            </a:r>
          </a:p>
          <a:p>
            <a:r>
              <a:rPr lang="en-US"/>
              <a:t>Internet (“packet-switched”)</a:t>
            </a:r>
          </a:p>
          <a:p>
            <a:pPr lvl="1"/>
            <a:r>
              <a:rPr lang="en-US"/>
              <a:t>Each transmission is broken up into pieces and routed separately</a:t>
            </a:r>
          </a:p>
          <a:p>
            <a:pPr lvl="1"/>
            <a:r>
              <a:rPr lang="en-US"/>
              <a:t>High network load results in long delays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/>
              <a:t>Packet Switching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>
                <a:solidFill>
                  <a:srgbClr val="000000"/>
                </a:solidFill>
              </a:rPr>
              <a:t>Break long messages into short “packets”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Keeps one user from hogging a line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Each packet is tagged with where it’s going</a:t>
            </a:r>
          </a:p>
          <a:p>
            <a:r>
              <a:rPr lang="en-US" dirty="0">
                <a:solidFill>
                  <a:srgbClr val="000000"/>
                </a:solidFill>
              </a:rPr>
              <a:t>Route each packet separately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Each packet often takes a different route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Packets often arrive out of order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Receiver must reconstruct original message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How do packet-switched networks deal with continuous data?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What happens when packets are lost?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Networks Types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Area Networks (LANs)</a:t>
            </a:r>
          </a:p>
          <a:p>
            <a:pPr lvl="1"/>
            <a:r>
              <a:rPr lang="en-US" dirty="0"/>
              <a:t>Connections within a building or a small area</a:t>
            </a:r>
          </a:p>
          <a:p>
            <a:pPr lvl="1"/>
            <a:r>
              <a:rPr lang="en-US" dirty="0"/>
              <a:t>Wireless or wired</a:t>
            </a:r>
            <a:endParaRPr lang="en-US" dirty="0" smtClean="0"/>
          </a:p>
          <a:p>
            <a:r>
              <a:rPr lang="en-US" dirty="0" smtClean="0"/>
              <a:t>Wide </a:t>
            </a:r>
            <a:r>
              <a:rPr lang="en-US" dirty="0"/>
              <a:t>Area Networks (WANs)</a:t>
            </a:r>
          </a:p>
          <a:p>
            <a:pPr lvl="1"/>
            <a:r>
              <a:rPr lang="en-US" dirty="0"/>
              <a:t>Connections between multiple </a:t>
            </a:r>
            <a:r>
              <a:rPr lang="en-US" dirty="0" smtClean="0"/>
              <a:t>LANs</a:t>
            </a:r>
          </a:p>
          <a:p>
            <a:pPr lvl="1"/>
            <a:r>
              <a:rPr lang="en-US" dirty="0"/>
              <a:t>May cover thousands of square miles</a:t>
            </a:r>
          </a:p>
          <a:p>
            <a:r>
              <a:rPr lang="en-US" dirty="0"/>
              <a:t>The Internet</a:t>
            </a:r>
          </a:p>
          <a:p>
            <a:pPr lvl="1"/>
            <a:r>
              <a:rPr lang="en-US" dirty="0"/>
              <a:t>Collection of WANs across multiple organizations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Internet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Global collection of public networks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Private networks are often called “intranets”</a:t>
            </a:r>
          </a:p>
          <a:p>
            <a:r>
              <a:rPr lang="en-US" dirty="0">
                <a:solidFill>
                  <a:srgbClr val="000000"/>
                </a:solidFill>
              </a:rPr>
              <a:t>Use of shared protocols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TCP/IP (Transmission Control Protocol/Internet Protocol):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basis for communication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DNS (Domain Name Service):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basis for naming computers on the network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HTTP (</a:t>
            </a:r>
            <a:r>
              <a:rPr lang="en-US" dirty="0" err="1">
                <a:solidFill>
                  <a:srgbClr val="000000"/>
                </a:solidFill>
              </a:rPr>
              <a:t>HyperText</a:t>
            </a:r>
            <a:r>
              <a:rPr lang="en-US" dirty="0">
                <a:solidFill>
                  <a:srgbClr val="000000"/>
                </a:solidFill>
              </a:rPr>
              <a:t> Transfer Protocol):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World Wide Web</a:t>
            </a:r>
          </a:p>
          <a:p>
            <a:r>
              <a:rPr lang="en-US" dirty="0">
                <a:solidFill>
                  <a:srgbClr val="000000"/>
                </a:solidFill>
              </a:rPr>
              <a:t>Next week: how does all of this work?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Characterizing Computing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wanted-compu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47800"/>
            <a:ext cx="5715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in Computing: #1</a:t>
            </a: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 flipV="1">
            <a:off x="1676400" y="1447800"/>
            <a:ext cx="6172200" cy="42672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in Computing: #2</a:t>
            </a:r>
          </a:p>
        </p:txBody>
      </p:sp>
      <p:sp>
        <p:nvSpPr>
          <p:cNvPr id="31747" name="Line 5"/>
          <p:cNvSpPr>
            <a:spLocks noChangeShapeType="1"/>
          </p:cNvSpPr>
          <p:nvPr/>
        </p:nvSpPr>
        <p:spPr bwMode="auto">
          <a:xfrm>
            <a:off x="1676400" y="1447800"/>
            <a:ext cx="6172200" cy="42672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in Computing: #3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4114800" y="2057400"/>
            <a:ext cx="3733800" cy="25908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V="1">
            <a:off x="1828800" y="2057400"/>
            <a:ext cx="2362200" cy="27432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characterize computing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big?</a:t>
            </a:r>
          </a:p>
          <a:p>
            <a:r>
              <a:rPr lang="en-US" dirty="0" smtClean="0"/>
              <a:t>How fast?</a:t>
            </a:r>
          </a:p>
          <a:p>
            <a:r>
              <a:rPr lang="en-US" dirty="0" smtClean="0"/>
              <a:t>How reliable?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34" y="5715000"/>
            <a:ext cx="75514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Computing is fundamentally about tradeoffs!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light-switch-cropp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3300" y="1752600"/>
            <a:ext cx="2057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light-switch-cropp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752600"/>
            <a:ext cx="2057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light-switch-cropp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0100" y="1752600"/>
            <a:ext cx="2057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light-switch-cropp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3300" y="1752600"/>
            <a:ext cx="2057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light-switch-cropp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752600"/>
            <a:ext cx="2057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light-switch-cropp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2057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819400"/>
            <a:ext cx="88392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Gill Sans"/>
                <a:cs typeface="Gill Sans"/>
              </a:rPr>
              <a:t>How many states can </a:t>
            </a:r>
            <a:r>
              <a:rPr lang="en-US" sz="3200" i="1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3200" dirty="0">
                <a:solidFill>
                  <a:srgbClr val="000000"/>
                </a:solidFill>
                <a:latin typeface="Gill Sans"/>
                <a:cs typeface="Gill Sans"/>
              </a:rPr>
              <a:t> bits represent?</a:t>
            </a:r>
          </a:p>
          <a:p>
            <a:pPr algn="ctr"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(or the story of 18,446,744,073,709,551,615 grains of rice)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light-switch-cropp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67000"/>
            <a:ext cx="795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9" descr="light-switch-cropp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667000"/>
            <a:ext cx="795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0" descr="light-switch-cropp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667000"/>
            <a:ext cx="795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1" descr="light-switch-cropp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667000"/>
            <a:ext cx="795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2" descr="light-switch-cropp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667000"/>
            <a:ext cx="795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3" descr="light-switch-cropp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667000"/>
            <a:ext cx="795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4" descr="light-switch-cropp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667000"/>
            <a:ext cx="795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5" descr="light-switch-cropp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2667000"/>
            <a:ext cx="795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C:\Documents and Settings\Jimmy Lin\Local Settings\Temporary Internet Files\Content.IE5\IRCB810D\MCAN01310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0" y="2667000"/>
            <a:ext cx="5561013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LondonScienceMuseumsReplicaDifferenceEngi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0" y="6629400"/>
            <a:ext cx="23420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Wikipedia (Difference engine)</a:t>
            </a:r>
            <a:endParaRPr lang="en-US" sz="1000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Data is represented via an encoding</a:t>
            </a: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762000" y="1219200"/>
            <a:ext cx="5948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American Standard Code for Information Interchange (ASCII)</a:t>
            </a:r>
          </a:p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= standard byte encoding used in 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cs typeface="Gill Sans"/>
              </a:rPr>
              <a:t>PC’s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2590800" y="2057400"/>
            <a:ext cx="1622560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01000001	= A</a:t>
            </a: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01000010 	= B</a:t>
            </a: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01000011 	= C</a:t>
            </a: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01000100 	= D</a:t>
            </a: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01000101 	= E</a:t>
            </a: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01000110 	= F</a:t>
            </a: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01000111 	= G</a:t>
            </a: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01001000 	= H</a:t>
            </a: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01001001 	= I</a:t>
            </a: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01001010 	= J</a:t>
            </a: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01001011 	= K</a:t>
            </a: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01001100 	= L</a:t>
            </a: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01001101 	= M</a:t>
            </a: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01001110 	= N</a:t>
            </a: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01001111 	= O</a:t>
            </a: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01010000 	= P</a:t>
            </a: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01010001 	= Q</a:t>
            </a: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4473575" y="2057400"/>
            <a:ext cx="1563249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01100001 	= a</a:t>
            </a: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01100010 	=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b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01100011 	=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c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01100100 	=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d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01100101 	=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e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01100110 	=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f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01100111 	=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g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01101000 	=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01101001 	=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i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01101010 	=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j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01101011 	=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01101100 	=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l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01101101 	=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01101110 	=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01101111 	=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o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01110000 	=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p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01110001 	=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q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tabLst>
                <a:tab pos="1033463" algn="l"/>
              </a:tabLst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/>
              <a:t>Units of Size</a:t>
            </a:r>
          </a:p>
        </p:txBody>
      </p:sp>
      <p:graphicFrame>
        <p:nvGraphicFramePr>
          <p:cNvPr id="713731" name="Group 3"/>
          <p:cNvGraphicFramePr>
            <a:graphicFrameLocks noGrp="1"/>
          </p:cNvGraphicFramePr>
          <p:nvPr>
            <p:ph idx="4294967295"/>
          </p:nvPr>
        </p:nvGraphicFramePr>
        <p:xfrm>
          <a:off x="914400" y="2057400"/>
          <a:ext cx="7543800" cy="2926080"/>
        </p:xfrm>
        <a:graphic>
          <a:graphicData uri="http://schemas.openxmlformats.org/drawingml/2006/table">
            <a:tbl>
              <a:tblPr/>
              <a:tblGrid>
                <a:gridCol w="1985211"/>
                <a:gridCol w="1900989"/>
                <a:gridCol w="36576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Unit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Abbreviation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Size (bytes)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bit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1/8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kilobyte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2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10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 = 1,024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megabyte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2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20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 = 1,048,576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gigabyte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2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30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 = 1,073,741,824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terabyte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2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40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 = 1,099,511,627,776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petabyte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2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50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 = 1,125,899,906,842,624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90800" y="5650468"/>
            <a:ext cx="3838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In most cases, it’s okay to approximate!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fast?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</a:t>
            </a:r>
            <a:r>
              <a:rPr lang="en-US" dirty="0" smtClean="0"/>
              <a:t> Speed</a:t>
            </a:r>
            <a:endParaRPr lang="en-US" dirty="0"/>
          </a:p>
        </p:txBody>
      </p:sp>
      <p:sp>
        <p:nvSpPr>
          <p:cNvPr id="4608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 </a:t>
            </a:r>
            <a:r>
              <a:rPr lang="en-US" dirty="0"/>
              <a:t>can be expressed in two ways: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many things can you do in one second?</a:t>
            </a:r>
          </a:p>
          <a:p>
            <a:pPr lvl="1"/>
            <a:r>
              <a:rPr lang="en-US" dirty="0"/>
              <a:t>How long to do something once?</a:t>
            </a:r>
          </a:p>
          <a:p>
            <a:r>
              <a:rPr lang="en-US" dirty="0"/>
              <a:t>Convenient units are typically used</a:t>
            </a:r>
          </a:p>
          <a:p>
            <a:pPr lvl="1"/>
            <a:r>
              <a:rPr lang="en-US" dirty="0"/>
              <a:t>1 GHz instead of 1,000,000,000 Hz</a:t>
            </a:r>
          </a:p>
          <a:p>
            <a:pPr lvl="1"/>
            <a:r>
              <a:rPr lang="en-US" dirty="0"/>
              <a:t>10 microseconds rather than 0.00001 seconds</a:t>
            </a:r>
          </a:p>
          <a:p>
            <a:pPr lvl="1"/>
            <a:r>
              <a:rPr lang="en-US" dirty="0"/>
              <a:t>When comparing</a:t>
            </a:r>
            <a:r>
              <a:rPr lang="en-US" dirty="0" smtClean="0"/>
              <a:t> measurements, </a:t>
            </a:r>
            <a:r>
              <a:rPr lang="en-US" dirty="0"/>
              <a:t>convert units first!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/>
              <a:t>Units of Frequency</a:t>
            </a:r>
          </a:p>
        </p:txBody>
      </p:sp>
      <p:graphicFrame>
        <p:nvGraphicFramePr>
          <p:cNvPr id="719909" name="Group 37"/>
          <p:cNvGraphicFramePr>
            <a:graphicFrameLocks noGrp="1"/>
          </p:cNvGraphicFramePr>
          <p:nvPr/>
        </p:nvGraphicFramePr>
        <p:xfrm>
          <a:off x="1066800" y="2220913"/>
          <a:ext cx="7239000" cy="1828800"/>
        </p:xfrm>
        <a:graphic>
          <a:graphicData uri="http://schemas.openxmlformats.org/drawingml/2006/table">
            <a:tbl>
              <a:tblPr/>
              <a:tblGrid>
                <a:gridCol w="1905000"/>
                <a:gridCol w="2209800"/>
                <a:gridCol w="3124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Unit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Abbreviation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Cycles per second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hertz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kilohertz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KHz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 = 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megahertz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6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 = 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gigahertz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 = 1,000,000,000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>
                <a:solidFill>
                  <a:srgbClr val="000000"/>
                </a:solidFill>
              </a:rPr>
              <a:t>Units of Time</a:t>
            </a:r>
          </a:p>
        </p:txBody>
      </p:sp>
      <p:graphicFrame>
        <p:nvGraphicFramePr>
          <p:cNvPr id="685135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459831"/>
              </p:ext>
            </p:extLst>
          </p:nvPr>
        </p:nvGraphicFramePr>
        <p:xfrm>
          <a:off x="990600" y="1935163"/>
          <a:ext cx="7239000" cy="2560320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  <a:gridCol w="34290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Unit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Abbreviation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Duration (seconds)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second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sec/s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millisecond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-3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 = 1/1,000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microsecond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/>
                          <a:ea typeface="Lucida Grande"/>
                          <a:cs typeface="Lucida Grande"/>
                        </a:rPr>
                        <a:t>μ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-6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 = 1/1,000,000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nanosecond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-9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 = 1/1,000,000,000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picosecond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-12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 = 1/1,000,000,000,000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femtosecond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-15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 = 1/1,000,000,000,000,000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22989" y="5431939"/>
            <a:ext cx="11160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0.3048 </a:t>
            </a: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55789" y="5416550"/>
            <a:ext cx="4407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How far does light travel in one nanosecond?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fast can we compute?</a:t>
            </a:r>
            <a:endParaRPr lang="en-US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 speed is limited by two factors:</a:t>
            </a:r>
          </a:p>
          <a:p>
            <a:pPr lvl="1"/>
            <a:r>
              <a:rPr lang="en-US" dirty="0" smtClean="0"/>
              <a:t>Getting data to the CPU</a:t>
            </a:r>
          </a:p>
          <a:p>
            <a:pPr lvl="1"/>
            <a:r>
              <a:rPr lang="en-US" dirty="0" smtClean="0"/>
              <a:t>Operating on the data in the CPU</a:t>
            </a:r>
          </a:p>
          <a:p>
            <a:r>
              <a:rPr lang="en-US" dirty="0" smtClean="0"/>
              <a:t>Two </a:t>
            </a:r>
            <a:r>
              <a:rPr lang="en-US" dirty="0"/>
              <a:t>parts of moving data from here to there:</a:t>
            </a:r>
            <a:endParaRPr lang="en-US" dirty="0" smtClean="0"/>
          </a:p>
          <a:p>
            <a:pPr lvl="1"/>
            <a:r>
              <a:rPr lang="en-US" dirty="0" smtClean="0"/>
              <a:t>The delay between two locations</a:t>
            </a:r>
          </a:p>
          <a:p>
            <a:pPr lvl="1"/>
            <a:r>
              <a:rPr lang="en-US" dirty="0" smtClean="0"/>
              <a:t>Amount of data you can move within a given amount of time</a:t>
            </a:r>
          </a:p>
          <a:p>
            <a:r>
              <a:rPr lang="en-US" dirty="0"/>
              <a:t>Fundamentally, there’s no difference:</a:t>
            </a:r>
          </a:p>
          <a:p>
            <a:pPr lvl="1"/>
            <a:r>
              <a:rPr lang="en-US" dirty="0"/>
              <a:t>Moving data from the processor to RAM</a:t>
            </a:r>
          </a:p>
          <a:p>
            <a:pPr lvl="1"/>
            <a:r>
              <a:rPr lang="en-US" dirty="0"/>
              <a:t>Saving a file to disk</a:t>
            </a:r>
            <a:endParaRPr lang="en-US" dirty="0" smtClean="0"/>
          </a:p>
          <a:p>
            <a:pPr lvl="1"/>
            <a:r>
              <a:rPr lang="en-US" dirty="0" smtClean="0"/>
              <a:t>Watching Netflix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Box 2"/>
          <p:cNvSpPr txBox="1">
            <a:spLocks noChangeArrowheads="1"/>
          </p:cNvSpPr>
          <p:nvPr/>
        </p:nvSpPr>
        <p:spPr bwMode="auto">
          <a:xfrm>
            <a:off x="1119405" y="838200"/>
            <a:ext cx="145885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Latency</a:t>
            </a:r>
          </a:p>
        </p:txBody>
      </p:sp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5907026" y="5257800"/>
            <a:ext cx="194135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Bandwidth</a:t>
            </a:r>
          </a:p>
        </p:txBody>
      </p:sp>
      <p:pic>
        <p:nvPicPr>
          <p:cNvPr id="5" name="Picture 4" descr="MC90032316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620829"/>
            <a:ext cx="2743200" cy="3713171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09600" y="1276290"/>
            <a:ext cx="2478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Units in terms of time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198524" y="5715000"/>
            <a:ext cx="3358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Units in terms of size per time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What’s more important: latency or bandwidth?</a:t>
            </a:r>
          </a:p>
          <a:p>
            <a:pPr lvl="1"/>
            <a:r>
              <a:rPr lang="en-US"/>
              <a:t>Streaming audio (e.g., NPR broadcast over Web)</a:t>
            </a:r>
          </a:p>
          <a:p>
            <a:pPr lvl="1"/>
            <a:r>
              <a:rPr lang="en-US"/>
              <a:t>Streaming video (e.g., CNN broadcast over Web)</a:t>
            </a:r>
          </a:p>
          <a:p>
            <a:pPr lvl="1"/>
            <a:r>
              <a:rPr lang="en-US"/>
              <a:t>Audio chat</a:t>
            </a:r>
          </a:p>
          <a:p>
            <a:pPr lvl="1"/>
            <a:r>
              <a:rPr lang="en-US"/>
              <a:t>Video conferencing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reliable?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Enia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4287"/>
            <a:ext cx="9144000" cy="698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0" y="6629400"/>
            <a:ext cx="17311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Wikipedia (ENIAC)</a:t>
            </a:r>
            <a:endParaRPr lang="en-US" sz="1000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 smtClean="0">
                <a:solidFill>
                  <a:srgbClr val="000000"/>
                </a:solidFill>
              </a:rPr>
              <a:t>Characterizing Reliability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85135" name="Group 79"/>
          <p:cNvGraphicFramePr>
            <a:graphicFrameLocks noGrp="1"/>
          </p:cNvGraphicFramePr>
          <p:nvPr/>
        </p:nvGraphicFramePr>
        <p:xfrm>
          <a:off x="990600" y="1935163"/>
          <a:ext cx="7239000" cy="2560320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  <a:gridCol w="34290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“Nines”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Availability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Downtime (per year)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One nine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36.5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Two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3.65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Three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8.76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Four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99.99%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52.56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Five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99.999%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5.256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Six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99.9999%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31.536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roll up your sleeves…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waiter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3" y="457200"/>
            <a:ext cx="3519487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0" y="6629400"/>
            <a:ext cx="21256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>
                <a:solidFill>
                  <a:srgbClr val="000000"/>
                </a:solidFill>
              </a:rPr>
              <a:t>Source: http://www.studyzone.org/</a:t>
            </a: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4777386" y="2438400"/>
            <a:ext cx="345479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b="0" dirty="0">
                <a:solidFill>
                  <a:srgbClr val="000000"/>
                </a:solidFill>
                <a:latin typeface="Gill Sans"/>
                <a:cs typeface="Gill Sans"/>
              </a:rPr>
              <a:t>Server</a:t>
            </a:r>
            <a:br>
              <a:rPr lang="en-US" sz="9600" b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(Web? File?)</a:t>
            </a:r>
            <a:endParaRPr lang="en-US" sz="9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clie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72477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28600" y="4724400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b="0" dirty="0">
                <a:solidFill>
                  <a:srgbClr val="000000"/>
                </a:solidFill>
                <a:latin typeface="Gill Sans"/>
                <a:cs typeface="Gill Sans"/>
              </a:rPr>
              <a:t>Clients</a:t>
            </a:r>
          </a:p>
        </p:txBody>
      </p:sp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0" y="6629400"/>
            <a:ext cx="23891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http://</a:t>
            </a:r>
            <a:r>
              <a:rPr lang="en-US" sz="1000" b="0" dirty="0" err="1">
                <a:solidFill>
                  <a:srgbClr val="000000"/>
                </a:solidFill>
              </a:rPr>
              <a:t>www.netofinancial.com</a:t>
            </a:r>
            <a:r>
              <a:rPr lang="en-US" sz="1000" b="0" dirty="0">
                <a:solidFill>
                  <a:srgbClr val="000000"/>
                </a:solidFill>
              </a:rPr>
              <a:t>/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Code HTML by Hand?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only way to learn is by doing</a:t>
            </a:r>
          </a:p>
          <a:p>
            <a:r>
              <a:rPr lang="en-US" dirty="0"/>
              <a:t>WSIWYG editors…</a:t>
            </a:r>
          </a:p>
          <a:p>
            <a:pPr lvl="1"/>
            <a:r>
              <a:rPr lang="en-US" dirty="0"/>
              <a:t>Often generate unreadable code</a:t>
            </a:r>
          </a:p>
          <a:p>
            <a:pPr lvl="1"/>
            <a:r>
              <a:rPr lang="en-US" dirty="0"/>
              <a:t>Ties you down to that particular editor</a:t>
            </a:r>
          </a:p>
          <a:p>
            <a:pPr lvl="1"/>
            <a:r>
              <a:rPr lang="en-US" dirty="0"/>
              <a:t>Cannot help you</a:t>
            </a:r>
            <a:r>
              <a:rPr lang="en-US" dirty="0" smtClean="0"/>
              <a:t> manipulate backend databases</a:t>
            </a:r>
          </a:p>
          <a:p>
            <a:pPr lvl="1"/>
            <a:r>
              <a:rPr lang="en-US" dirty="0" smtClean="0"/>
              <a:t>Little help when it comes to </a:t>
            </a:r>
            <a:r>
              <a:rPr lang="en-US" dirty="0" err="1" smtClean="0"/>
              <a:t>Javascript</a:t>
            </a:r>
            <a:endParaRPr lang="en-US" dirty="0" smtClean="0"/>
          </a:p>
          <a:p>
            <a:r>
              <a:rPr lang="en-US" dirty="0"/>
              <a:t>Hand coding HTML allows you to have finer-grained control</a:t>
            </a:r>
          </a:p>
          <a:p>
            <a:r>
              <a:rPr lang="en-US" dirty="0"/>
              <a:t>HTML </a:t>
            </a:r>
            <a:r>
              <a:rPr lang="en-US" dirty="0" smtClean="0"/>
              <a:t>is demonstrative </a:t>
            </a:r>
            <a:r>
              <a:rPr lang="en-US" dirty="0"/>
              <a:t>of other important concepts:</a:t>
            </a:r>
          </a:p>
          <a:p>
            <a:pPr lvl="1"/>
            <a:r>
              <a:rPr lang="en-US" dirty="0"/>
              <a:t>Structured </a:t>
            </a:r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Markup</a:t>
            </a:r>
          </a:p>
          <a:p>
            <a:pPr lvl="1"/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Edit files on your own machine, upload when you’re happy</a:t>
            </a:r>
          </a:p>
          <a:p>
            <a:r>
              <a:rPr lang="en-US"/>
              <a:t>Save early, save often, just save!</a:t>
            </a:r>
          </a:p>
          <a:p>
            <a:r>
              <a:rPr lang="en-US"/>
              <a:t>Reload browser</a:t>
            </a:r>
          </a:p>
          <a:p>
            <a:r>
              <a:rPr lang="en-US"/>
              <a:t>File naming</a:t>
            </a:r>
          </a:p>
          <a:p>
            <a:pPr lvl="1"/>
            <a:r>
              <a:rPr lang="en-US"/>
              <a:t>Don’t use spaces!</a:t>
            </a:r>
          </a:p>
          <a:p>
            <a:pPr lvl="1"/>
            <a:r>
              <a:rPr lang="en-US"/>
              <a:t>Punctuation matters!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69px-IBM_Electronic_Data_Processing_Machine_-_GPN-2000-00188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246374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29400"/>
            <a:ext cx="18167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Wikipedia (IBM 704)</a:t>
            </a:r>
            <a:endParaRPr lang="en-US" sz="1000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/>
              <a:t>Source: Wikipedia</a:t>
            </a:r>
          </a:p>
        </p:txBody>
      </p:sp>
      <p:pic>
        <p:nvPicPr>
          <p:cNvPr id="4" name="Picture 3" descr="576px-Pdp-11-4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0"/>
            <a:ext cx="5144895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29400"/>
            <a:ext cx="17787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Wikipedia (PDP-11)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IBM_PC_51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0363" y="1497013"/>
            <a:ext cx="5837237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0" y="6629400"/>
            <a:ext cx="24160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smtClean="0">
                <a:solidFill>
                  <a:schemeClr val="bg1"/>
                </a:solidFill>
              </a:rPr>
              <a:t>Wikipedia (Personal computer)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MacBook_P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57200"/>
            <a:ext cx="72024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Wikipedia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46995</TotalTime>
  <Words>1002</Words>
  <Application>Microsoft Macintosh PowerPoint</Application>
  <PresentationFormat>On-screen Show (4:3)</PresentationFormat>
  <Paragraphs>288</Paragraphs>
  <Slides>55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Default Design</vt:lpstr>
      <vt:lpstr>PowerPoint Presentation</vt:lpstr>
      <vt:lpstr>A brief history… (How computing got here)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(How I got here)</vt:lpstr>
      <vt:lpstr>Introduction (How you got here)</vt:lpstr>
      <vt:lpstr>This course is about programming</vt:lpstr>
      <vt:lpstr>PowerPoint Presentation</vt:lpstr>
      <vt:lpstr>Computing</vt:lpstr>
      <vt:lpstr>What is a computer?</vt:lpstr>
      <vt:lpstr>The Processing Cycle</vt:lpstr>
      <vt:lpstr>PowerPoint Presentation</vt:lpstr>
      <vt:lpstr>PowerPoint Presentation</vt:lpstr>
      <vt:lpstr>PowerPoint Presentation</vt:lpstr>
      <vt:lpstr>Networking</vt:lpstr>
      <vt:lpstr>Why Networking?</vt:lpstr>
      <vt:lpstr>PowerPoint Presentation</vt:lpstr>
      <vt:lpstr>Packet vs. Circuit Networks</vt:lpstr>
      <vt:lpstr>Packet Switching</vt:lpstr>
      <vt:lpstr>Different Networks Types</vt:lpstr>
      <vt:lpstr>The Internet</vt:lpstr>
      <vt:lpstr>Characterizing Computing</vt:lpstr>
      <vt:lpstr>Trends in Computing: #1</vt:lpstr>
      <vt:lpstr>Trends in Computing: #2</vt:lpstr>
      <vt:lpstr>Trends in Computing: #3</vt:lpstr>
      <vt:lpstr>Ways to characterize computing</vt:lpstr>
      <vt:lpstr>How big?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is represented via an encoding</vt:lpstr>
      <vt:lpstr>Units of Size</vt:lpstr>
      <vt:lpstr>How fast?</vt:lpstr>
      <vt:lpstr>Thinking About Speed</vt:lpstr>
      <vt:lpstr>Units of Frequency</vt:lpstr>
      <vt:lpstr>Units of Time</vt:lpstr>
      <vt:lpstr>How fast can we compute?</vt:lpstr>
      <vt:lpstr>PowerPoint Presentation</vt:lpstr>
      <vt:lpstr>Discussion Point</vt:lpstr>
      <vt:lpstr>How reliable?</vt:lpstr>
      <vt:lpstr>Characterizing Reliability</vt:lpstr>
      <vt:lpstr>Time to roll up your sleeves…</vt:lpstr>
      <vt:lpstr>PowerPoint Presentation</vt:lpstr>
      <vt:lpstr>PowerPoint Presentation</vt:lpstr>
      <vt:lpstr>Why Code HTML by Hand?</vt:lpstr>
      <vt:lpstr>Tips</vt:lpstr>
    </vt:vector>
  </TitlesOfParts>
  <Manager/>
  <Company>University of Maryland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Jimmy Lin</dc:creator>
  <cp:keywords/>
  <dc:description/>
  <cp:lastModifiedBy>Jimmy Lin</cp:lastModifiedBy>
  <cp:revision>7826</cp:revision>
  <dcterms:created xsi:type="dcterms:W3CDTF">2012-09-03T21:07:03Z</dcterms:created>
  <dcterms:modified xsi:type="dcterms:W3CDTF">2012-09-08T00:29:36Z</dcterms:modified>
  <cp:category/>
</cp:coreProperties>
</file>