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56" r:id="rId2"/>
    <p:sldId id="367" r:id="rId3"/>
    <p:sldId id="411" r:id="rId4"/>
    <p:sldId id="368" r:id="rId5"/>
    <p:sldId id="412" r:id="rId6"/>
    <p:sldId id="413" r:id="rId7"/>
    <p:sldId id="371" r:id="rId8"/>
    <p:sldId id="372" r:id="rId9"/>
    <p:sldId id="373" r:id="rId10"/>
    <p:sldId id="374" r:id="rId11"/>
    <p:sldId id="375" r:id="rId12"/>
    <p:sldId id="416" r:id="rId13"/>
    <p:sldId id="417" r:id="rId14"/>
    <p:sldId id="376" r:id="rId15"/>
    <p:sldId id="378" r:id="rId16"/>
    <p:sldId id="418" r:id="rId17"/>
    <p:sldId id="379" r:id="rId18"/>
    <p:sldId id="380" r:id="rId19"/>
    <p:sldId id="381" r:id="rId20"/>
    <p:sldId id="382" r:id="rId21"/>
    <p:sldId id="383" r:id="rId22"/>
    <p:sldId id="384" r:id="rId23"/>
    <p:sldId id="385" r:id="rId24"/>
    <p:sldId id="386" r:id="rId25"/>
    <p:sldId id="387" r:id="rId26"/>
    <p:sldId id="389" r:id="rId27"/>
    <p:sldId id="419" r:id="rId28"/>
    <p:sldId id="391" r:id="rId29"/>
    <p:sldId id="392" r:id="rId30"/>
    <p:sldId id="420" r:id="rId31"/>
    <p:sldId id="393" r:id="rId32"/>
    <p:sldId id="394" r:id="rId33"/>
    <p:sldId id="395" r:id="rId34"/>
    <p:sldId id="396" r:id="rId35"/>
    <p:sldId id="397" r:id="rId36"/>
    <p:sldId id="398" r:id="rId37"/>
    <p:sldId id="399" r:id="rId38"/>
    <p:sldId id="400" r:id="rId39"/>
    <p:sldId id="401" r:id="rId40"/>
    <p:sldId id="403" r:id="rId41"/>
    <p:sldId id="404" r:id="rId42"/>
    <p:sldId id="405" r:id="rId43"/>
    <p:sldId id="406" r:id="rId44"/>
    <p:sldId id="407" r:id="rId45"/>
    <p:sldId id="408" r:id="rId46"/>
    <p:sldId id="409" r:id="rId47"/>
    <p:sldId id="410" r:id="rId48"/>
    <p:sldId id="421" r:id="rId4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09" autoAdjust="0"/>
    <p:restoredTop sz="89617" autoAdjust="0"/>
  </p:normalViewPr>
  <p:slideViewPr>
    <p:cSldViewPr>
      <p:cViewPr varScale="1">
        <p:scale>
          <a:sx n="113" d="100"/>
          <a:sy n="113" d="100"/>
        </p:scale>
        <p:origin x="-102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113" d="100"/>
          <a:sy n="113" d="100"/>
        </p:scale>
        <p:origin x="-2526" y="-10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What does modeling a language, say, English actually mean ?</a:t>
            </a:r>
          </a:p>
          <a:p>
            <a:endParaRPr lang="en-US" sz="23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  <a:p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Explain Noisy Channel Model for SMT to show the language model utility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Why is the 0 bad ?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Explain what </a:t>
            </a:r>
            <a:r>
              <a:rPr lang="en-US" sz="2300" dirty="0" err="1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Zipf’s</a:t>
            </a:r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 law is and ask the students if they understand how it bears on this discussion. 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You have to make sure that the joint is well-formed and understand how the conditional probability formula is derived. 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The conditional probability just uses the discounted bigram count as the numerator but the MLE count for the unigram. 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The conditional probability just uses the discounted bigram count as the numerator but the MLE count for the unigram.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Make sure it’s clear that P</a:t>
            </a:r>
            <a:r>
              <a:rPr lang="en-US" sz="2300" baseline="-60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GT </a:t>
            </a:r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is the probability for each unseen bigram (not the total probability mass)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The conditional probability just uses the discounted bigram count as the numerator but the MLE count for the unigram. 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Make sure they understand why discounting is necessary !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So, basically you are discounting to get the p-mass for the lower order n-grams and then distributing it via the alpha’s 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Save the work and just subtract a fixed value rather than by multiplying with a discount factor like in Laplace’s Law and Good-Turing discounting.  This gives us absolute discounting. </a:t>
            </a:r>
          </a:p>
          <a:p>
            <a:endParaRPr lang="en-US" sz="23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  <a:p>
            <a:r>
              <a:rPr lang="en-US" sz="2300" dirty="0" err="1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Kneser</a:t>
            </a:r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-Ney extends this idea further and interpolates with a cleverly constructed unigram distribution rather than an MLE one.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What are n-grams ? We already saw what they are sort of when we looked at </a:t>
            </a:r>
            <a:r>
              <a:rPr lang="en-US" sz="2300" dirty="0" err="1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NgramTaggers</a:t>
            </a:r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. 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If it has good probability estimates -&gt; makes good predictions -&gt; knows what comes next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What are n-grams ? We already saw what they are sort of when we looked at </a:t>
            </a:r>
            <a:r>
              <a:rPr lang="en-US" sz="2300" dirty="0" err="1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NgramTaggers</a:t>
            </a:r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.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What are n-grams ? We already saw what they are sort of when we looked at </a:t>
            </a:r>
            <a:r>
              <a:rPr lang="en-US" sz="2300" dirty="0" err="1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NgramTaggers</a:t>
            </a:r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.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Sentence with T words - assign a probability to it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Since we also want to include the first word in the bigram model, we need a dummy beginning of sentence marker &lt;s&gt;. We usually also have an end of sentence marker but for the sake of brevity, I don’t show that here.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3613"/>
            <a:fld id="{34D0E247-07AF-4B67-8C8D-0FBD741268BE}" type="slidenum">
              <a:rPr lang="en-US" smtClean="0"/>
              <a:pPr defTabSz="963613"/>
              <a:t>12</a:t>
            </a:fld>
            <a:endParaRPr lang="en-US" smtClean="0"/>
          </a:p>
        </p:txBody>
      </p:sp>
      <p:sp>
        <p:nvSpPr>
          <p:cNvPr id="125955" name="Rectangle 2"/>
          <p:cNvSpPr>
            <a:spLocks noChangeArrowheads="1"/>
          </p:cNvSpPr>
          <p:nvPr/>
        </p:nvSpPr>
        <p:spPr bwMode="auto">
          <a:xfrm>
            <a:off x="4141788" y="0"/>
            <a:ext cx="3173412" cy="477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31" tIns="45716" rIns="91431" bIns="45716" anchor="ctr"/>
          <a:lstStyle/>
          <a:p>
            <a:endParaRPr lang="en-US"/>
          </a:p>
        </p:txBody>
      </p:sp>
      <p:sp>
        <p:nvSpPr>
          <p:cNvPr id="125956" name="Rectangle 3"/>
          <p:cNvSpPr>
            <a:spLocks noChangeArrowheads="1"/>
          </p:cNvSpPr>
          <p:nvPr/>
        </p:nvSpPr>
        <p:spPr bwMode="auto">
          <a:xfrm>
            <a:off x="4141788" y="9121775"/>
            <a:ext cx="3173412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9001" tIns="48662" rIns="99001" bIns="48662" anchor="b"/>
          <a:lstStyle/>
          <a:p>
            <a:pPr algn="r" defTabSz="979488"/>
            <a:r>
              <a:rPr lang="en-US" sz="1300" b="0">
                <a:latin typeface="Times New Roman" pitchFamily="18" charset="0"/>
              </a:rPr>
              <a:t>22</a:t>
            </a:r>
          </a:p>
        </p:txBody>
      </p:sp>
      <p:sp>
        <p:nvSpPr>
          <p:cNvPr id="125957" name="Rectangle 4"/>
          <p:cNvSpPr>
            <a:spLocks noChangeArrowheads="1"/>
          </p:cNvSpPr>
          <p:nvPr/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31" tIns="45716" rIns="91431" bIns="45716" anchor="ctr"/>
          <a:lstStyle/>
          <a:p>
            <a:endParaRPr lang="en-US"/>
          </a:p>
        </p:txBody>
      </p:sp>
      <p:sp>
        <p:nvSpPr>
          <p:cNvPr id="125958" name="Rectangle 5"/>
          <p:cNvSpPr>
            <a:spLocks noChangeArrowheads="1"/>
          </p:cNvSpPr>
          <p:nvPr/>
        </p:nvSpPr>
        <p:spPr bwMode="auto">
          <a:xfrm>
            <a:off x="0" y="0"/>
            <a:ext cx="3170238" cy="477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31" tIns="45716" rIns="91431" bIns="45716" anchor="ctr"/>
          <a:lstStyle/>
          <a:p>
            <a:endParaRPr lang="en-US"/>
          </a:p>
        </p:txBody>
      </p:sp>
      <p:sp>
        <p:nvSpPr>
          <p:cNvPr id="12595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/>
        </p:spPr>
      </p:sp>
      <p:sp>
        <p:nvSpPr>
          <p:cNvPr id="12596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4163" cy="4319588"/>
          </a:xfrm>
          <a:noFill/>
          <a:ln/>
        </p:spPr>
        <p:txBody>
          <a:bodyPr lIns="99001" tIns="48662" rIns="99001" bIns="48662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N-gram probability estimates. Derive the conditional probability expression on board ! Given that the occurrence of an n-gram is a random variable with a binomial distribution i.e. each n-gram is independent of the next. Untrue: (a) n-grams are overlapping (b) content words tend to clump (used once, likely to get used again)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300" dirty="0"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N-gram probability estimates. Derive the conditional probability expression on board ! Given that the occurrence of an n-gram is a random variable with a binomial distribution i.e. each n-gram is independent of the next. Untrue: (a) n-grams are overlapping (b) content words tend to clump (used once, likely to get used again)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19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553200"/>
            <a:ext cx="1219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2FE4750-C628-4971-A9A0-AB104B5597E3}" type="datetime1">
              <a:rPr lang="en-US"/>
              <a:pPr/>
              <a:t>10/29/2009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553200"/>
            <a:ext cx="7467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                              Speech and Language Processing - Jurafsky and Martin       </a:t>
            </a:r>
            <a:endParaRPr lang="en-US" sz="14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B88360A-8750-4EC6-974F-130AB9FE7E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3" r:id="rId4"/>
    <p:sldLayoutId id="2147483654" r:id="rId5"/>
    <p:sldLayoutId id="2147483657" r:id="rId6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aseline="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+mn-lt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2400" baseline="0">
          <a:solidFill>
            <a:schemeClr val="bg1"/>
          </a:solidFill>
          <a:latin typeface="+mn-lt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+mn-lt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+mn-lt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533400" y="1752601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eaLnBrk="1" hangingPunct="1"/>
            <a:r>
              <a:rPr lang="en-US" sz="3200" b="0" dirty="0" smtClean="0">
                <a:solidFill>
                  <a:schemeClr val="bg1"/>
                </a:solidFill>
                <a:latin typeface="Arial Black" pitchFamily="34" charset="0"/>
              </a:rPr>
              <a:t>N-Gram Language Models</a:t>
            </a:r>
            <a:endParaRPr lang="en-US" sz="3200" b="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2023646"/>
            <a:ext cx="7315200" cy="338554"/>
          </a:xfrm>
          <a:prstGeom prst="rect">
            <a:avLst/>
          </a:prstGeom>
          <a:noFill/>
        </p:spPr>
        <p:txBody>
          <a:bodyPr wrap="square" lIns="91425" tIns="45713" rIns="91425" bIns="45713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CMSC 723: Computational Linguistics I ― Session #9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124201" y="3733800"/>
            <a:ext cx="5638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defTabSz="914259" eaLnBrk="1" hangingPunct="1">
              <a:buClr>
                <a:srgbClr val="5675A9"/>
              </a:buClr>
              <a:buSzPct val="75000"/>
              <a:defRPr/>
            </a:pPr>
            <a:r>
              <a:rPr lang="en-US" sz="1800" kern="0" dirty="0" smtClean="0">
                <a:solidFill>
                  <a:schemeClr val="bg1"/>
                </a:solidFill>
                <a:latin typeface="+mn-lt"/>
              </a:rPr>
              <a:t>Jimmy Lin</a:t>
            </a:r>
          </a:p>
          <a:p>
            <a:pPr defTabSz="914259" eaLnBrk="1" hangingPunct="1">
              <a:buClr>
                <a:srgbClr val="5675A9"/>
              </a:buClr>
              <a:buSzPct val="75000"/>
              <a:defRPr/>
            </a:pPr>
            <a:r>
              <a:rPr lang="en-US" sz="1800" b="0" kern="0" dirty="0" smtClean="0">
                <a:solidFill>
                  <a:schemeClr val="bg1"/>
                </a:solidFill>
                <a:latin typeface="+mn-lt"/>
              </a:rPr>
              <a:t>The </a:t>
            </a:r>
            <a:r>
              <a:rPr lang="en-US" sz="1800" b="0" kern="0" dirty="0" err="1" smtClean="0">
                <a:solidFill>
                  <a:schemeClr val="bg1"/>
                </a:solidFill>
                <a:latin typeface="+mn-lt"/>
              </a:rPr>
              <a:t>iSchool</a:t>
            </a:r>
            <a:endParaRPr lang="en-US" sz="1800" b="0" kern="0" dirty="0" smtClean="0">
              <a:solidFill>
                <a:schemeClr val="bg1"/>
              </a:solidFill>
              <a:latin typeface="+mn-lt"/>
            </a:endParaRPr>
          </a:p>
          <a:p>
            <a:pPr defTabSz="914259" eaLnBrk="1" hangingPunct="1">
              <a:buClr>
                <a:srgbClr val="5675A9"/>
              </a:buClr>
              <a:buSzPct val="75000"/>
              <a:defRPr/>
            </a:pPr>
            <a:r>
              <a:rPr lang="en-US" sz="1800" b="0" kern="0" dirty="0" smtClean="0">
                <a:solidFill>
                  <a:schemeClr val="bg1"/>
                </a:solidFill>
                <a:latin typeface="+mn-lt"/>
              </a:rPr>
              <a:t>University of Maryland</a:t>
            </a:r>
          </a:p>
          <a:p>
            <a:pPr defTabSz="914259" eaLnBrk="1" hangingPunct="1">
              <a:buClr>
                <a:srgbClr val="5675A9"/>
              </a:buClr>
              <a:buSzPct val="75000"/>
              <a:defRPr/>
            </a:pPr>
            <a:endParaRPr lang="en-US" sz="1800" b="0" kern="0" dirty="0" smtClean="0">
              <a:solidFill>
                <a:schemeClr val="bg1"/>
              </a:solidFill>
              <a:latin typeface="+mn-lt"/>
            </a:endParaRPr>
          </a:p>
          <a:p>
            <a:pPr defTabSz="914259" eaLnBrk="1" hangingPunct="1">
              <a:buClr>
                <a:srgbClr val="5675A9"/>
              </a:buClr>
              <a:buSzPct val="75000"/>
              <a:defRPr/>
            </a:pPr>
            <a:r>
              <a:rPr lang="en-US" sz="1800" b="0" kern="0" dirty="0" smtClean="0">
                <a:solidFill>
                  <a:schemeClr val="bg1"/>
                </a:solidFill>
                <a:latin typeface="+mn-lt"/>
              </a:rPr>
              <a:t>Wednesday, October 28, 2009</a:t>
            </a:r>
          </a:p>
        </p:txBody>
      </p:sp>
      <p:pic>
        <p:nvPicPr>
          <p:cNvPr id="6" name="Picture 5" descr="forma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400" y="3810000"/>
            <a:ext cx="914400" cy="914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Approximating Probabilities</a:t>
            </a:r>
          </a:p>
        </p:txBody>
      </p:sp>
      <p:pic>
        <p:nvPicPr>
          <p:cNvPr id="3277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37" y="3911203"/>
            <a:ext cx="5750719" cy="348258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3277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1531" y="4634509"/>
            <a:ext cx="8054578" cy="312539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/>
          </p:cNvSpPr>
          <p:nvPr/>
        </p:nvSpPr>
        <p:spPr bwMode="auto">
          <a:xfrm>
            <a:off x="381000" y="1219200"/>
            <a:ext cx="7522893" cy="76944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r>
              <a:rPr lang="en-US" sz="250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Basic idea: </a:t>
            </a:r>
            <a:r>
              <a:rPr lang="en-US" sz="2500" b="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limit history to fixed number of words N</a:t>
            </a:r>
          </a:p>
          <a:p>
            <a:pPr eaLnBrk="1" hangingPunct="1"/>
            <a:r>
              <a:rPr lang="en-US" sz="2500" b="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(Markov Assumption)</a:t>
            </a:r>
          </a:p>
        </p:txBody>
      </p:sp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2166342"/>
            <a:ext cx="6741914" cy="348258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13" name="Rectangle 7"/>
          <p:cNvSpPr>
            <a:spLocks/>
          </p:cNvSpPr>
          <p:nvPr/>
        </p:nvSpPr>
        <p:spPr bwMode="auto">
          <a:xfrm>
            <a:off x="533400" y="3124200"/>
            <a:ext cx="4587731" cy="38472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r>
              <a:rPr lang="en-US" sz="250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N=3: Trigram Language Model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34871" y="6477000"/>
            <a:ext cx="2032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Relation to </a:t>
            </a:r>
            <a:r>
              <a:rPr lang="en-US" dirty="0" smtClean="0">
                <a:solidFill>
                  <a:srgbClr val="FF0000"/>
                </a:solidFill>
              </a:rPr>
              <a:t>HMMs?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N-Gram Language Models</a:t>
            </a:r>
            <a:endParaRPr lang="en-US" dirty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existing sentences to compute n-gram probability estimates (training)</a:t>
            </a:r>
          </a:p>
          <a:p>
            <a:r>
              <a:rPr lang="en-US" dirty="0" smtClean="0"/>
              <a:t>Terminology:</a:t>
            </a:r>
          </a:p>
          <a:p>
            <a:pPr lvl="1"/>
            <a:r>
              <a:rPr lang="en-US" i="1" dirty="0" smtClean="0"/>
              <a:t>N</a:t>
            </a:r>
            <a:r>
              <a:rPr lang="en-US" dirty="0" smtClean="0"/>
              <a:t> = total number of words in training data (tokens)</a:t>
            </a:r>
          </a:p>
          <a:p>
            <a:pPr lvl="1"/>
            <a:r>
              <a:rPr lang="en-US" i="1" dirty="0" smtClean="0"/>
              <a:t>V</a:t>
            </a:r>
            <a:r>
              <a:rPr lang="en-US" dirty="0" smtClean="0"/>
              <a:t> = vocabulary size or number of unique words (types)</a:t>
            </a:r>
          </a:p>
          <a:p>
            <a:pPr lvl="1"/>
            <a:r>
              <a:rPr lang="en-US" dirty="0" smtClean="0"/>
              <a:t>C(</a:t>
            </a:r>
            <a:r>
              <a:rPr lang="en-US" i="1" dirty="0" smtClean="0"/>
              <a:t>w</a:t>
            </a:r>
            <a:r>
              <a:rPr lang="en-US" i="1" baseline="-25000" dirty="0" smtClean="0">
                <a:sym typeface="Helvetica" charset="0"/>
              </a:rPr>
              <a:t>1</a:t>
            </a:r>
            <a:r>
              <a:rPr lang="en-US" dirty="0" smtClean="0">
                <a:sym typeface="Helvetica" charset="0"/>
              </a:rPr>
              <a:t>,</a:t>
            </a:r>
            <a:r>
              <a:rPr lang="en-US" dirty="0" smtClean="0"/>
              <a:t>...,</a:t>
            </a:r>
            <a:r>
              <a:rPr lang="en-US" i="1" dirty="0" smtClean="0"/>
              <a:t>w</a:t>
            </a:r>
            <a:r>
              <a:rPr lang="en-US" i="1" baseline="-25000" dirty="0" smtClean="0"/>
              <a:t>k</a:t>
            </a:r>
            <a:r>
              <a:rPr lang="en-US" dirty="0" smtClean="0"/>
              <a:t>) = frequency of n-gram </a:t>
            </a:r>
            <a:r>
              <a:rPr lang="en-US" i="1" dirty="0" smtClean="0"/>
              <a:t>w</a:t>
            </a:r>
            <a:r>
              <a:rPr lang="en-US" i="1" baseline="-25000" dirty="0" smtClean="0">
                <a:sym typeface="Helvetica" charset="0"/>
              </a:rPr>
              <a:t>1</a:t>
            </a:r>
            <a:r>
              <a:rPr lang="en-US" dirty="0" smtClean="0"/>
              <a:t>, ..., </a:t>
            </a:r>
            <a:r>
              <a:rPr lang="en-US" i="1" dirty="0" smtClean="0"/>
              <a:t>w</a:t>
            </a:r>
            <a:r>
              <a:rPr lang="en-US" i="1" baseline="-25000" dirty="0" smtClean="0"/>
              <a:t>k</a:t>
            </a:r>
            <a:r>
              <a:rPr lang="en-US" dirty="0" smtClean="0"/>
              <a:t> in training data</a:t>
            </a:r>
          </a:p>
          <a:p>
            <a:pPr lvl="1"/>
            <a:r>
              <a:rPr lang="en-US" dirty="0" smtClean="0"/>
              <a:t>P(</a:t>
            </a:r>
            <a:r>
              <a:rPr lang="en-US" i="1" dirty="0" smtClean="0"/>
              <a:t>w</a:t>
            </a:r>
            <a:r>
              <a:rPr lang="en-US" i="1" baseline="-25000" dirty="0" smtClean="0">
                <a:sym typeface="Helvetica" charset="0"/>
              </a:rPr>
              <a:t>1</a:t>
            </a:r>
            <a:r>
              <a:rPr lang="en-US" dirty="0" smtClean="0"/>
              <a:t>, ..., </a:t>
            </a:r>
            <a:r>
              <a:rPr lang="en-US" i="1" dirty="0" smtClean="0"/>
              <a:t>w</a:t>
            </a:r>
            <a:r>
              <a:rPr lang="en-US" i="1" baseline="-25000" dirty="0" smtClean="0"/>
              <a:t>k</a:t>
            </a:r>
            <a:r>
              <a:rPr lang="en-US" dirty="0" smtClean="0"/>
              <a:t>) = probability estimate for n-gram </a:t>
            </a:r>
            <a:r>
              <a:rPr lang="en-US" i="1" dirty="0" smtClean="0"/>
              <a:t>w</a:t>
            </a:r>
            <a:r>
              <a:rPr lang="en-US" i="1" baseline="-25000" dirty="0" smtClean="0">
                <a:sym typeface="Helvetica" charset="0"/>
              </a:rPr>
              <a:t>1</a:t>
            </a:r>
            <a:r>
              <a:rPr lang="en-US" dirty="0" smtClean="0"/>
              <a:t> ... </a:t>
            </a:r>
            <a:r>
              <a:rPr lang="en-US" i="1" dirty="0" smtClean="0"/>
              <a:t>w</a:t>
            </a:r>
            <a:r>
              <a:rPr lang="en-US" i="1" baseline="-25000" dirty="0" smtClean="0"/>
              <a:t>k</a:t>
            </a:r>
          </a:p>
          <a:p>
            <a:pPr lvl="1"/>
            <a:r>
              <a:rPr lang="en-US" dirty="0" smtClean="0"/>
              <a:t>P(</a:t>
            </a:r>
            <a:r>
              <a:rPr lang="en-US" i="1" dirty="0" smtClean="0"/>
              <a:t>w</a:t>
            </a:r>
            <a:r>
              <a:rPr lang="en-US" i="1" baseline="-25000" dirty="0" smtClean="0"/>
              <a:t>k</a:t>
            </a:r>
            <a:r>
              <a:rPr lang="en-US" dirty="0" smtClean="0"/>
              <a:t>|</a:t>
            </a:r>
            <a:r>
              <a:rPr lang="en-US" i="1" dirty="0" smtClean="0"/>
              <a:t>w</a:t>
            </a:r>
            <a:r>
              <a:rPr lang="en-US" i="1" baseline="-25000" dirty="0" smtClean="0">
                <a:sym typeface="Helvetica" charset="0"/>
              </a:rPr>
              <a:t>1</a:t>
            </a:r>
            <a:r>
              <a:rPr lang="en-US" dirty="0" smtClean="0"/>
              <a:t>, ..., </a:t>
            </a:r>
            <a:r>
              <a:rPr lang="en-US" i="1" dirty="0" smtClean="0"/>
              <a:t>w</a:t>
            </a:r>
            <a:r>
              <a:rPr lang="en-US" i="1" baseline="-25000" dirty="0" smtClean="0"/>
              <a:t>k-</a:t>
            </a:r>
            <a:r>
              <a:rPr lang="en-US" i="1" baseline="-25000" dirty="0" smtClean="0">
                <a:sym typeface="Helvetica" charset="0"/>
              </a:rPr>
              <a:t>1</a:t>
            </a:r>
            <a:r>
              <a:rPr lang="en-US" dirty="0" smtClean="0"/>
              <a:t>) = conditional probability of producing </a:t>
            </a:r>
            <a:r>
              <a:rPr lang="en-US" i="1" dirty="0" smtClean="0"/>
              <a:t>w</a:t>
            </a:r>
            <a:r>
              <a:rPr lang="en-US" i="1" baseline="-25000" dirty="0" smtClean="0"/>
              <a:t>k</a:t>
            </a:r>
            <a:r>
              <a:rPr lang="en-US" dirty="0" smtClean="0"/>
              <a:t> given the history </a:t>
            </a:r>
            <a:r>
              <a:rPr lang="en-US" i="1" dirty="0" smtClean="0"/>
              <a:t>w</a:t>
            </a:r>
            <a:r>
              <a:rPr lang="en-US" i="1" baseline="-25000" dirty="0" smtClean="0">
                <a:sym typeface="Helvetica" charset="0"/>
              </a:rPr>
              <a:t>1</a:t>
            </a:r>
            <a:r>
              <a:rPr lang="en-US" dirty="0" smtClean="0"/>
              <a:t>, ... </a:t>
            </a:r>
            <a:r>
              <a:rPr lang="en-US" i="1" dirty="0" smtClean="0"/>
              <a:t>w</a:t>
            </a:r>
            <a:r>
              <a:rPr lang="en-US" i="1" baseline="-25000" dirty="0" smtClean="0">
                <a:sym typeface="Helvetica" charset="0"/>
              </a:rPr>
              <a:t>k-1</a:t>
            </a:r>
            <a:endParaRPr lang="en-US" i="1" baseline="-25000" dirty="0">
              <a:sym typeface="Helvetic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65030" y="5410200"/>
            <a:ext cx="4292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What’s the vocabulary size?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Vocabulary Size: Heaps’ Law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Heaps’ Law: linear in log-log space</a:t>
            </a:r>
          </a:p>
          <a:p>
            <a:r>
              <a:rPr lang="en-US" dirty="0" smtClean="0"/>
              <a:t>Vocabulary size grows unbounded!</a:t>
            </a:r>
          </a:p>
          <a:p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447800" y="1512887"/>
          <a:ext cx="2392363" cy="838200"/>
        </p:xfrm>
        <a:graphic>
          <a:graphicData uri="http://schemas.openxmlformats.org/presentationml/2006/ole">
            <p:oleObj spid="_x0000_s1026" name="Equation" r:id="rId4" imgW="583920" imgH="203040" progId="Equation.3">
              <p:embed/>
            </p:oleObj>
          </a:graphicData>
        </a:graphic>
      </p:graphicFrame>
      <p:sp>
        <p:nvSpPr>
          <p:cNvPr id="3079" name="Text Box 8"/>
          <p:cNvSpPr txBox="1">
            <a:spLocks noChangeArrowheads="1"/>
          </p:cNvSpPr>
          <p:nvPr/>
        </p:nvSpPr>
        <p:spPr bwMode="auto">
          <a:xfrm>
            <a:off x="3962400" y="1527175"/>
            <a:ext cx="402866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1" dirty="0" smtClean="0">
                <a:solidFill>
                  <a:schemeClr val="bg2"/>
                </a:solidFill>
              </a:rPr>
              <a:t>M</a:t>
            </a:r>
            <a:r>
              <a:rPr lang="en-US" b="0" dirty="0" smtClean="0">
                <a:solidFill>
                  <a:schemeClr val="bg2"/>
                </a:solidFill>
              </a:rPr>
              <a:t> </a:t>
            </a:r>
            <a:r>
              <a:rPr lang="en-US" b="0" dirty="0">
                <a:solidFill>
                  <a:schemeClr val="bg2"/>
                </a:solidFill>
              </a:rPr>
              <a:t>is vocabulary size</a:t>
            </a:r>
          </a:p>
          <a:p>
            <a:r>
              <a:rPr lang="en-US" b="0" i="1" dirty="0" smtClean="0">
                <a:solidFill>
                  <a:schemeClr val="bg2"/>
                </a:solidFill>
              </a:rPr>
              <a:t>T</a:t>
            </a:r>
            <a:r>
              <a:rPr lang="en-US" b="0" dirty="0" smtClean="0">
                <a:solidFill>
                  <a:schemeClr val="bg2"/>
                </a:solidFill>
              </a:rPr>
              <a:t> </a:t>
            </a:r>
            <a:r>
              <a:rPr lang="en-US" b="0" dirty="0">
                <a:solidFill>
                  <a:schemeClr val="bg2"/>
                </a:solidFill>
              </a:rPr>
              <a:t>is </a:t>
            </a:r>
            <a:r>
              <a:rPr lang="en-US" b="0" dirty="0" smtClean="0">
                <a:solidFill>
                  <a:schemeClr val="bg2"/>
                </a:solidFill>
              </a:rPr>
              <a:t>collection size </a:t>
            </a:r>
            <a:r>
              <a:rPr lang="en-US" b="0" dirty="0">
                <a:solidFill>
                  <a:schemeClr val="bg2"/>
                </a:solidFill>
              </a:rPr>
              <a:t>(number of documents)</a:t>
            </a:r>
          </a:p>
          <a:p>
            <a:r>
              <a:rPr lang="en-US" b="0" i="1" dirty="0" smtClean="0">
                <a:solidFill>
                  <a:schemeClr val="bg2"/>
                </a:solidFill>
              </a:rPr>
              <a:t>k</a:t>
            </a:r>
            <a:r>
              <a:rPr lang="en-US" b="0" dirty="0" smtClean="0">
                <a:solidFill>
                  <a:schemeClr val="bg2"/>
                </a:solidFill>
              </a:rPr>
              <a:t> </a:t>
            </a:r>
            <a:r>
              <a:rPr lang="en-US" b="0" dirty="0">
                <a:solidFill>
                  <a:schemeClr val="bg2"/>
                </a:solidFill>
              </a:rPr>
              <a:t>and </a:t>
            </a:r>
            <a:r>
              <a:rPr lang="en-US" b="0" i="1" dirty="0" smtClean="0">
                <a:solidFill>
                  <a:schemeClr val="bg2"/>
                </a:solidFill>
                <a:sym typeface="Symbol" pitchFamily="18" charset="2"/>
              </a:rPr>
              <a:t>b</a:t>
            </a:r>
            <a:r>
              <a:rPr lang="en-US" b="0" dirty="0" smtClean="0">
                <a:solidFill>
                  <a:schemeClr val="bg2"/>
                </a:solidFill>
                <a:sym typeface="Symbol" pitchFamily="18" charset="2"/>
              </a:rPr>
              <a:t> </a:t>
            </a:r>
            <a:r>
              <a:rPr lang="en-US" b="0" dirty="0">
                <a:solidFill>
                  <a:schemeClr val="bg2"/>
                </a:solidFill>
                <a:sym typeface="Symbol" pitchFamily="18" charset="2"/>
              </a:rPr>
              <a:t>are constants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600200" y="2481262"/>
            <a:ext cx="5943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 dirty="0">
                <a:solidFill>
                  <a:schemeClr val="bg2"/>
                </a:solidFill>
              </a:rPr>
              <a:t>Typically, </a:t>
            </a:r>
            <a:r>
              <a:rPr lang="en-US" b="0" i="1" dirty="0" smtClean="0">
                <a:solidFill>
                  <a:schemeClr val="bg2"/>
                </a:solidFill>
              </a:rPr>
              <a:t>k</a:t>
            </a:r>
            <a:r>
              <a:rPr lang="en-US" b="0" dirty="0" smtClean="0">
                <a:solidFill>
                  <a:schemeClr val="bg2"/>
                </a:solidFill>
              </a:rPr>
              <a:t> </a:t>
            </a:r>
            <a:r>
              <a:rPr lang="en-US" b="0" dirty="0">
                <a:solidFill>
                  <a:schemeClr val="bg2"/>
                </a:solidFill>
              </a:rPr>
              <a:t>is between </a:t>
            </a:r>
            <a:r>
              <a:rPr lang="en-US" b="0" dirty="0" smtClean="0">
                <a:solidFill>
                  <a:schemeClr val="bg2"/>
                </a:solidFill>
              </a:rPr>
              <a:t>30 </a:t>
            </a:r>
            <a:r>
              <a:rPr lang="en-US" b="0" dirty="0">
                <a:solidFill>
                  <a:schemeClr val="bg2"/>
                </a:solidFill>
              </a:rPr>
              <a:t>and 100, </a:t>
            </a:r>
            <a:r>
              <a:rPr lang="en-US" b="0" i="1" dirty="0" smtClean="0">
                <a:solidFill>
                  <a:schemeClr val="bg2"/>
                </a:solidFill>
                <a:sym typeface="Symbol" pitchFamily="18" charset="2"/>
              </a:rPr>
              <a:t>b</a:t>
            </a:r>
            <a:r>
              <a:rPr lang="en-US" b="0" dirty="0" smtClean="0">
                <a:solidFill>
                  <a:schemeClr val="bg2"/>
                </a:solidFill>
                <a:sym typeface="Symbol" pitchFamily="18" charset="2"/>
              </a:rPr>
              <a:t> </a:t>
            </a:r>
            <a:r>
              <a:rPr lang="en-US" b="0" dirty="0">
                <a:solidFill>
                  <a:schemeClr val="bg2"/>
                </a:solidFill>
                <a:sym typeface="Symbol" pitchFamily="18" charset="2"/>
              </a:rPr>
              <a:t>is between 0.4 and 0.6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Heaps’ Law for RCV1</a:t>
            </a:r>
            <a:endParaRPr lang="en-US" dirty="0"/>
          </a:p>
        </p:txBody>
      </p:sp>
      <p:pic>
        <p:nvPicPr>
          <p:cNvPr id="5" name="Picture 4" descr="Heaps-La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1371600"/>
            <a:ext cx="4578443" cy="4191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8200" y="5867400"/>
            <a:ext cx="75103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Reuters-RCV1 collection: 806,791 newswire documents (Aug 20, 1996-August 19, 1997)</a:t>
            </a:r>
            <a:endParaRPr lang="en-US" sz="1400" b="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81800" y="1371600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solidFill>
                  <a:schemeClr val="bg1"/>
                </a:solidFill>
              </a:rPr>
              <a:t>k = 44</a:t>
            </a:r>
          </a:p>
          <a:p>
            <a:r>
              <a:rPr lang="en-US" b="0" dirty="0" smtClean="0">
                <a:solidFill>
                  <a:schemeClr val="bg1"/>
                </a:solidFill>
              </a:rPr>
              <a:t>b = 0.49</a:t>
            </a:r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0" y="4114800"/>
            <a:ext cx="20152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First 1,000,020 terms:</a:t>
            </a:r>
          </a:p>
          <a:p>
            <a:r>
              <a:rPr lang="en-US" sz="1400" b="0" dirty="0" smtClean="0">
                <a:solidFill>
                  <a:srgbClr val="FF0000"/>
                </a:solidFill>
              </a:rPr>
              <a:t>     Predicted = 38,323</a:t>
            </a:r>
          </a:p>
          <a:p>
            <a:r>
              <a:rPr lang="en-US" sz="1400" b="0" dirty="0" smtClean="0">
                <a:solidFill>
                  <a:srgbClr val="FF0000"/>
                </a:solidFill>
              </a:rPr>
              <a:t>     Actual = 38,365</a:t>
            </a:r>
            <a:endParaRPr lang="en-US" sz="1400" b="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6" y="6611779"/>
            <a:ext cx="43492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dirty="0" smtClean="0">
                <a:solidFill>
                  <a:schemeClr val="bg1"/>
                </a:solidFill>
              </a:rPr>
              <a:t>Manning, </a:t>
            </a:r>
            <a:r>
              <a:rPr lang="en-US" sz="1000" b="0" dirty="0" err="1" smtClean="0">
                <a:solidFill>
                  <a:schemeClr val="bg1"/>
                </a:solidFill>
              </a:rPr>
              <a:t>Raghavan</a:t>
            </a:r>
            <a:r>
              <a:rPr lang="en-US" sz="1000" b="0" dirty="0" smtClean="0">
                <a:solidFill>
                  <a:schemeClr val="bg1"/>
                </a:solidFill>
              </a:rPr>
              <a:t>, </a:t>
            </a:r>
            <a:r>
              <a:rPr lang="en-US" sz="1000" b="0" dirty="0" err="1" smtClean="0">
                <a:solidFill>
                  <a:schemeClr val="bg1"/>
                </a:solidFill>
              </a:rPr>
              <a:t>Schütze</a:t>
            </a:r>
            <a:r>
              <a:rPr lang="en-US" sz="1000" b="0" dirty="0" smtClean="0">
                <a:solidFill>
                  <a:schemeClr val="bg1"/>
                </a:solidFill>
              </a:rPr>
              <a:t>, Introduction to Information Retrieval (2008)</a:t>
            </a:r>
            <a:endParaRPr lang="en-US" sz="10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N-Gram Models</a:t>
            </a:r>
            <a:endParaRPr lang="en-US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what’s easiest!</a:t>
            </a:r>
          </a:p>
          <a:p>
            <a:r>
              <a:rPr lang="en-US" dirty="0" smtClean="0"/>
              <a:t>Compute maximum likelihood estimates for individual </a:t>
            </a:r>
            <a:br>
              <a:rPr lang="en-US" dirty="0" smtClean="0"/>
            </a:br>
            <a:r>
              <a:rPr lang="en-US" dirty="0" smtClean="0"/>
              <a:t>n-gram probabilities</a:t>
            </a:r>
          </a:p>
          <a:p>
            <a:pPr lvl="1"/>
            <a:r>
              <a:rPr lang="en-US" dirty="0" smtClean="0"/>
              <a:t>Unigram: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Bigram: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Uses relative frequencies as estimates</a:t>
            </a:r>
          </a:p>
          <a:p>
            <a:r>
              <a:rPr lang="en-US" dirty="0" smtClean="0"/>
              <a:t>Maximizes the likelihood of the data given the model </a:t>
            </a:r>
            <a:br>
              <a:rPr lang="en-US" dirty="0" smtClean="0"/>
            </a:br>
            <a:r>
              <a:rPr lang="en-US" dirty="0" smtClean="0"/>
              <a:t>P(D|M)</a:t>
            </a:r>
            <a:endParaRPr lang="en-US" dirty="0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2395728"/>
            <a:ext cx="1660922" cy="535781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3126581"/>
            <a:ext cx="2446734" cy="535781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33637" y="3733800"/>
            <a:ext cx="5643563" cy="607219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/>
          </p:cNvSpPr>
          <p:nvPr/>
        </p:nvSpPr>
        <p:spPr bwMode="auto">
          <a:xfrm>
            <a:off x="5486400" y="2895600"/>
            <a:ext cx="3429000" cy="38100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FF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Why not just substitute </a:t>
            </a:r>
            <a:r>
              <a:rPr lang="en-US" sz="2000" b="0" i="1" dirty="0" smtClean="0">
                <a:solidFill>
                  <a:srgbClr val="FF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P(</a:t>
            </a:r>
            <a:r>
              <a:rPr lang="en-US" sz="2000" b="0" i="1" dirty="0" err="1" smtClean="0">
                <a:solidFill>
                  <a:srgbClr val="FF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w</a:t>
            </a:r>
            <a:r>
              <a:rPr lang="en-US" sz="2000" b="0" i="1" baseline="-6000" dirty="0" err="1" smtClean="0">
                <a:solidFill>
                  <a:srgbClr val="FF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i</a:t>
            </a:r>
            <a:r>
              <a:rPr lang="en-US" sz="2000" b="0" i="1" dirty="0" smtClean="0">
                <a:solidFill>
                  <a:srgbClr val="FF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)</a:t>
            </a:r>
            <a:r>
              <a:rPr lang="en-US" sz="2000" b="0" dirty="0" smtClean="0">
                <a:solidFill>
                  <a:srgbClr val="FF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 ?</a:t>
            </a: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rot="10800000" flipH="1">
            <a:off x="6629400" y="3276600"/>
            <a:ext cx="533400" cy="877118"/>
          </a:xfrm>
          <a:prstGeom prst="line">
            <a:avLst/>
          </a:prstGeom>
          <a:noFill/>
          <a:ln w="31750" cap="flat">
            <a:solidFill>
              <a:srgbClr val="FF0000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pPr algn="ctr" eaLnBrk="1" hangingPunct="1"/>
            <a:endParaRPr lang="en-US" sz="3000" b="0" dirty="0" smtClean="0">
              <a:solidFill>
                <a:srgbClr val="000000"/>
              </a:solidFill>
              <a:latin typeface="+mn-lt"/>
              <a:sym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Example: Bigram Language Model</a:t>
            </a:r>
            <a:endParaRPr lang="en-US" dirty="0"/>
          </a:p>
        </p:txBody>
      </p:sp>
      <p:sp>
        <p:nvSpPr>
          <p:cNvPr id="38914" name="Rectangle 2"/>
          <p:cNvSpPr>
            <a:spLocks/>
          </p:cNvSpPr>
          <p:nvPr/>
        </p:nvSpPr>
        <p:spPr bwMode="auto">
          <a:xfrm>
            <a:off x="2256484" y="5681990"/>
            <a:ext cx="4601516" cy="2616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Note: We don’t ever cross sentence boundaries</a:t>
            </a:r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2433637" y="1629398"/>
            <a:ext cx="4500563" cy="108942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200" b="0" dirty="0" smtClean="0">
                <a:solidFill>
                  <a:srgbClr val="000000"/>
                </a:solidFill>
                <a:latin typeface="+mn-lt"/>
                <a:ea typeface="Courier" charset="0"/>
                <a:cs typeface="Courier" charset="0"/>
                <a:sym typeface="Courier" charset="0"/>
              </a:rPr>
              <a:t>I am Sam</a:t>
            </a:r>
            <a:br>
              <a:rPr lang="en-US" sz="2200" b="0" dirty="0" smtClean="0">
                <a:solidFill>
                  <a:srgbClr val="000000"/>
                </a:solidFill>
                <a:latin typeface="+mn-lt"/>
                <a:ea typeface="Courier" charset="0"/>
                <a:cs typeface="Courier" charset="0"/>
                <a:sym typeface="Courier" charset="0"/>
              </a:rPr>
            </a:br>
            <a:r>
              <a:rPr lang="en-US" sz="2200" b="0" dirty="0" smtClean="0">
                <a:solidFill>
                  <a:srgbClr val="000000"/>
                </a:solidFill>
                <a:latin typeface="+mn-lt"/>
                <a:ea typeface="Courier" charset="0"/>
                <a:cs typeface="Courier" charset="0"/>
                <a:sym typeface="Courier" charset="0"/>
              </a:rPr>
              <a:t>Sam I am</a:t>
            </a:r>
          </a:p>
          <a:p>
            <a:pPr eaLnBrk="1" hangingPunct="1"/>
            <a:r>
              <a:rPr lang="en-US" sz="2200" b="0" dirty="0" smtClean="0">
                <a:solidFill>
                  <a:srgbClr val="000000"/>
                </a:solidFill>
                <a:latin typeface="+mn-lt"/>
                <a:ea typeface="Courier" charset="0"/>
                <a:cs typeface="Courier" charset="0"/>
                <a:sym typeface="Courier" charset="0"/>
              </a:rPr>
              <a:t>I do not like green eggs and ham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36580" y="1665118"/>
            <a:ext cx="470809" cy="1025798"/>
            <a:chOff x="55" y="32"/>
            <a:chExt cx="421" cy="919"/>
          </a:xfrm>
        </p:grpSpPr>
        <p:sp>
          <p:nvSpPr>
            <p:cNvPr id="38917" name="Rectangle 5"/>
            <p:cNvSpPr>
              <a:spLocks/>
            </p:cNvSpPr>
            <p:nvPr/>
          </p:nvSpPr>
          <p:spPr bwMode="auto">
            <a:xfrm>
              <a:off x="55" y="32"/>
              <a:ext cx="421" cy="303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2200" b="0" dirty="0" smtClean="0">
                  <a:solidFill>
                    <a:srgbClr val="000000"/>
                  </a:solidFill>
                  <a:latin typeface="+mn-lt"/>
                  <a:ea typeface="Courier" charset="0"/>
                  <a:cs typeface="Courier" charset="0"/>
                  <a:sym typeface="Courier" charset="0"/>
                </a:rPr>
                <a:t>&lt;s&gt;</a:t>
              </a:r>
            </a:p>
          </p:txBody>
        </p:sp>
        <p:sp>
          <p:nvSpPr>
            <p:cNvPr id="38918" name="Rectangle 6"/>
            <p:cNvSpPr>
              <a:spLocks/>
            </p:cNvSpPr>
            <p:nvPr/>
          </p:nvSpPr>
          <p:spPr bwMode="auto">
            <a:xfrm>
              <a:off x="55" y="336"/>
              <a:ext cx="421" cy="303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2200" b="0" dirty="0" smtClean="0">
                  <a:solidFill>
                    <a:srgbClr val="000000"/>
                  </a:solidFill>
                  <a:latin typeface="+mn-lt"/>
                  <a:ea typeface="Courier" charset="0"/>
                  <a:cs typeface="Courier" charset="0"/>
                  <a:sym typeface="Courier" charset="0"/>
                </a:rPr>
                <a:t>&lt;s&gt;</a:t>
              </a:r>
            </a:p>
          </p:txBody>
        </p:sp>
        <p:sp>
          <p:nvSpPr>
            <p:cNvPr id="38919" name="Rectangle 7"/>
            <p:cNvSpPr>
              <a:spLocks/>
            </p:cNvSpPr>
            <p:nvPr/>
          </p:nvSpPr>
          <p:spPr bwMode="auto">
            <a:xfrm>
              <a:off x="55" y="648"/>
              <a:ext cx="421" cy="303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2200" b="0" dirty="0" smtClean="0">
                  <a:solidFill>
                    <a:srgbClr val="000000"/>
                  </a:solidFill>
                  <a:latin typeface="+mn-lt"/>
                  <a:ea typeface="Courier" charset="0"/>
                  <a:cs typeface="Courier" charset="0"/>
                  <a:sym typeface="Courier" charset="0"/>
                </a:rPr>
                <a:t>&lt;s&gt;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749276" y="1665118"/>
            <a:ext cx="3429003" cy="1025798"/>
            <a:chOff x="97" y="32"/>
            <a:chExt cx="3072" cy="919"/>
          </a:xfrm>
        </p:grpSpPr>
        <p:sp>
          <p:nvSpPr>
            <p:cNvPr id="38921" name="Rectangle 9"/>
            <p:cNvSpPr>
              <a:spLocks/>
            </p:cNvSpPr>
            <p:nvPr/>
          </p:nvSpPr>
          <p:spPr bwMode="auto">
            <a:xfrm>
              <a:off x="97" y="32"/>
              <a:ext cx="493" cy="303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2200" b="0" dirty="0" smtClean="0">
                  <a:solidFill>
                    <a:srgbClr val="000000"/>
                  </a:solidFill>
                  <a:latin typeface="+mn-lt"/>
                  <a:ea typeface="Courier" charset="0"/>
                  <a:cs typeface="Courier" charset="0"/>
                  <a:sym typeface="Courier" charset="0"/>
                </a:rPr>
                <a:t>&lt;/s&gt;</a:t>
              </a:r>
            </a:p>
          </p:txBody>
        </p:sp>
        <p:sp>
          <p:nvSpPr>
            <p:cNvPr id="38922" name="Rectangle 10"/>
            <p:cNvSpPr>
              <a:spLocks/>
            </p:cNvSpPr>
            <p:nvPr/>
          </p:nvSpPr>
          <p:spPr bwMode="auto">
            <a:xfrm>
              <a:off x="97" y="336"/>
              <a:ext cx="493" cy="303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2200" b="0" dirty="0" smtClean="0">
                  <a:solidFill>
                    <a:srgbClr val="000000"/>
                  </a:solidFill>
                  <a:latin typeface="+mn-lt"/>
                  <a:ea typeface="Courier" charset="0"/>
                  <a:cs typeface="Courier" charset="0"/>
                  <a:sym typeface="Courier" charset="0"/>
                </a:rPr>
                <a:t>&lt;/s&gt;</a:t>
              </a:r>
            </a:p>
          </p:txBody>
        </p:sp>
        <p:sp>
          <p:nvSpPr>
            <p:cNvPr id="38923" name="Rectangle 11"/>
            <p:cNvSpPr>
              <a:spLocks/>
            </p:cNvSpPr>
            <p:nvPr/>
          </p:nvSpPr>
          <p:spPr bwMode="auto">
            <a:xfrm>
              <a:off x="2676" y="648"/>
              <a:ext cx="493" cy="303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2200" b="0" dirty="0" smtClean="0">
                  <a:solidFill>
                    <a:srgbClr val="000000"/>
                  </a:solidFill>
                  <a:latin typeface="+mn-lt"/>
                  <a:ea typeface="Courier" charset="0"/>
                  <a:cs typeface="Courier" charset="0"/>
                  <a:sym typeface="Courier" charset="0"/>
                </a:rPr>
                <a:t>&lt;/s&gt;</a:t>
              </a:r>
            </a:p>
          </p:txBody>
        </p:sp>
      </p:grpSp>
      <p:sp>
        <p:nvSpPr>
          <p:cNvPr id="38924" name="Rectangle 12"/>
          <p:cNvSpPr>
            <a:spLocks/>
          </p:cNvSpPr>
          <p:nvPr/>
        </p:nvSpPr>
        <p:spPr bwMode="auto">
          <a:xfrm>
            <a:off x="3573672" y="2859613"/>
            <a:ext cx="1967141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Training Corpus</a:t>
            </a:r>
          </a:p>
        </p:txBody>
      </p:sp>
      <p:sp>
        <p:nvSpPr>
          <p:cNvPr id="38925" name="Rectangle 13"/>
          <p:cNvSpPr>
            <a:spLocks/>
          </p:cNvSpPr>
          <p:nvPr/>
        </p:nvSpPr>
        <p:spPr bwMode="auto">
          <a:xfrm>
            <a:off x="1621035" y="1633865"/>
            <a:ext cx="5862041" cy="1125141"/>
          </a:xfrm>
          <a:prstGeom prst="rect">
            <a:avLst/>
          </a:prstGeom>
          <a:noFill/>
          <a:ln w="254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ctr" eaLnBrk="1" hangingPunct="1"/>
            <a:endParaRPr lang="en-US" sz="3000" b="0" dirty="0" smtClean="0">
              <a:solidFill>
                <a:srgbClr val="000000"/>
              </a:solidFill>
              <a:latin typeface="+mn-lt"/>
              <a:sym typeface="Gill Sans" charset="0"/>
            </a:endParaRPr>
          </a:p>
        </p:txBody>
      </p:sp>
      <p:sp>
        <p:nvSpPr>
          <p:cNvPr id="38926" name="Rectangle 14"/>
          <p:cNvSpPr>
            <a:spLocks/>
          </p:cNvSpPr>
          <p:nvPr/>
        </p:nvSpPr>
        <p:spPr bwMode="auto">
          <a:xfrm>
            <a:off x="1189435" y="3929390"/>
            <a:ext cx="7040165" cy="1303734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Courier" charset="0"/>
                <a:cs typeface="Courier" charset="0"/>
                <a:sym typeface="Courier" charset="0"/>
              </a:rPr>
              <a:t>P( I | &lt;s&gt; ) = 2/3 = 0.67		P( Sam | &lt;s&gt; ) = 1/3 = 0.33</a:t>
            </a:r>
          </a:p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Courier" charset="0"/>
                <a:cs typeface="Courier" charset="0"/>
                <a:sym typeface="Courier" charset="0"/>
              </a:rPr>
              <a:t>P( am | I ) = 2/3 = 0.67		P( do | I ) = 1/3 = 0.33</a:t>
            </a:r>
          </a:p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Courier" charset="0"/>
                <a:cs typeface="Courier" charset="0"/>
                <a:sym typeface="Courier" charset="0"/>
              </a:rPr>
              <a:t>P( &lt;/s&gt; | Sam )= 1/2 = 0.50  	P( Sam | am) = 1/2 = 0.50</a:t>
            </a:r>
          </a:p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Courier" charset="0"/>
                <a:cs typeface="Courier" charset="0"/>
                <a:sym typeface="Courier" charset="0"/>
              </a:rPr>
              <a:t>...</a:t>
            </a:r>
          </a:p>
        </p:txBody>
      </p:sp>
      <p:sp>
        <p:nvSpPr>
          <p:cNvPr id="38927" name="Rectangle 15"/>
          <p:cNvSpPr>
            <a:spLocks/>
          </p:cNvSpPr>
          <p:nvPr/>
        </p:nvSpPr>
        <p:spPr bwMode="auto">
          <a:xfrm>
            <a:off x="2777909" y="5311409"/>
            <a:ext cx="3558667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Bigram Probability Estimates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autoUpdateAnimBg="0"/>
      <p:bldP spid="38924" grpId="0" autoUpdateAnimBg="0"/>
      <p:bldP spid="38925" grpId="0" animBg="1"/>
      <p:bldP spid="38926" grpId="0" animBg="1" autoUpdateAnimBg="0"/>
      <p:bldP spid="3892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N-Gram Models</a:t>
            </a:r>
            <a:endParaRPr lang="en-US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what’s easiest!</a:t>
            </a:r>
          </a:p>
          <a:p>
            <a:r>
              <a:rPr lang="en-US" dirty="0" smtClean="0"/>
              <a:t>Compute maximum likelihood estimates for individual </a:t>
            </a:r>
            <a:br>
              <a:rPr lang="en-US" dirty="0" smtClean="0"/>
            </a:br>
            <a:r>
              <a:rPr lang="en-US" dirty="0" smtClean="0"/>
              <a:t>n-gram probabilities</a:t>
            </a:r>
          </a:p>
          <a:p>
            <a:pPr lvl="1"/>
            <a:r>
              <a:rPr lang="en-US" dirty="0" smtClean="0"/>
              <a:t>Unigram: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Bigram: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Uses relative frequencies as estimates</a:t>
            </a:r>
          </a:p>
          <a:p>
            <a:r>
              <a:rPr lang="en-US" dirty="0" smtClean="0"/>
              <a:t>Maximizes the likelihood of the data given the model </a:t>
            </a:r>
            <a:br>
              <a:rPr lang="en-US" dirty="0" smtClean="0"/>
            </a:br>
            <a:r>
              <a:rPr lang="en-US" dirty="0" smtClean="0"/>
              <a:t>P(D|M)</a:t>
            </a:r>
            <a:endParaRPr lang="en-US" dirty="0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2395728"/>
            <a:ext cx="1660922" cy="535781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3126581"/>
            <a:ext cx="2446734" cy="535781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33637" y="3733800"/>
            <a:ext cx="5643563" cy="607219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/>
          </p:cNvSpPr>
          <p:nvPr/>
        </p:nvSpPr>
        <p:spPr bwMode="auto">
          <a:xfrm>
            <a:off x="5486400" y="2895600"/>
            <a:ext cx="3429000" cy="38100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FF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Why not just substitute </a:t>
            </a:r>
            <a:r>
              <a:rPr lang="en-US" sz="2000" b="0" i="1" dirty="0" smtClean="0">
                <a:solidFill>
                  <a:srgbClr val="FF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P(</a:t>
            </a:r>
            <a:r>
              <a:rPr lang="en-US" sz="2000" b="0" i="1" dirty="0" err="1" smtClean="0">
                <a:solidFill>
                  <a:srgbClr val="FF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w</a:t>
            </a:r>
            <a:r>
              <a:rPr lang="en-US" sz="2000" b="0" i="1" baseline="-6000" dirty="0" err="1" smtClean="0">
                <a:solidFill>
                  <a:srgbClr val="FF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i</a:t>
            </a:r>
            <a:r>
              <a:rPr lang="en-US" sz="2000" b="0" i="1" dirty="0" smtClean="0">
                <a:solidFill>
                  <a:srgbClr val="FF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)</a:t>
            </a:r>
            <a:r>
              <a:rPr lang="en-US" sz="2000" b="0" dirty="0" smtClean="0">
                <a:solidFill>
                  <a:srgbClr val="FF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 ?</a:t>
            </a: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rot="10800000" flipH="1">
            <a:off x="6629400" y="3276600"/>
            <a:ext cx="533400" cy="877118"/>
          </a:xfrm>
          <a:prstGeom prst="line">
            <a:avLst/>
          </a:prstGeom>
          <a:noFill/>
          <a:ln w="31750" cap="flat">
            <a:solidFill>
              <a:srgbClr val="FF0000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pPr algn="ctr" eaLnBrk="1" hangingPunct="1"/>
            <a:endParaRPr lang="en-US" sz="3000" b="0" dirty="0" smtClean="0">
              <a:solidFill>
                <a:srgbClr val="000000"/>
              </a:solidFill>
              <a:latin typeface="+mn-lt"/>
              <a:sym typeface="Gill Sans" charset="0"/>
            </a:endParaRPr>
          </a:p>
        </p:txBody>
      </p:sp>
      <p:sp>
        <p:nvSpPr>
          <p:cNvPr id="11" name="Rectangle 5"/>
          <p:cNvSpPr>
            <a:spLocks/>
          </p:cNvSpPr>
          <p:nvPr/>
        </p:nvSpPr>
        <p:spPr bwMode="auto">
          <a:xfrm>
            <a:off x="5181600" y="2590800"/>
            <a:ext cx="3429000" cy="38100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dirty="0" smtClean="0">
                <a:solidFill>
                  <a:srgbClr val="FF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Let’s revisit this issue…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Context, More Work</a:t>
            </a:r>
            <a:endParaRPr lang="en-US" dirty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Larger N = more context</a:t>
            </a:r>
          </a:p>
          <a:p>
            <a:pPr lvl="1"/>
            <a:r>
              <a:rPr lang="en-US" dirty="0" smtClean="0"/>
              <a:t>Lexical co-occurrences</a:t>
            </a:r>
          </a:p>
          <a:p>
            <a:pPr lvl="1"/>
            <a:r>
              <a:rPr lang="en-US" dirty="0" smtClean="0"/>
              <a:t>Local syntactic relations</a:t>
            </a:r>
          </a:p>
          <a:p>
            <a:r>
              <a:rPr lang="en-US" dirty="0" smtClean="0"/>
              <a:t>More context is better?</a:t>
            </a:r>
          </a:p>
          <a:p>
            <a:r>
              <a:rPr lang="en-US" dirty="0" smtClean="0"/>
              <a:t>Larger N = more complex model</a:t>
            </a:r>
          </a:p>
          <a:p>
            <a:pPr lvl="1"/>
            <a:r>
              <a:rPr lang="en-US" dirty="0" smtClean="0"/>
              <a:t>For example, assume a vocabulary of 100,000</a:t>
            </a:r>
          </a:p>
          <a:p>
            <a:pPr lvl="1"/>
            <a:r>
              <a:rPr lang="en-US" dirty="0" smtClean="0"/>
              <a:t>How many parameters for unigram LM? Bigram? Trigram?</a:t>
            </a:r>
          </a:p>
          <a:p>
            <a:r>
              <a:rPr lang="en-US" dirty="0" smtClean="0"/>
              <a:t>Larger N has another more serious and familiar problem!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Data Sparsity</a:t>
            </a:r>
          </a:p>
        </p:txBody>
      </p:sp>
      <p:sp>
        <p:nvSpPr>
          <p:cNvPr id="40964" name="Rectangle 4"/>
          <p:cNvSpPr>
            <a:spLocks/>
          </p:cNvSpPr>
          <p:nvPr/>
        </p:nvSpPr>
        <p:spPr bwMode="auto">
          <a:xfrm>
            <a:off x="776884" y="3595686"/>
            <a:ext cx="2080617" cy="37504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Courier" charset="0"/>
                <a:cs typeface="Courier" charset="0"/>
                <a:sym typeface="Courier" charset="0"/>
              </a:rPr>
              <a:t>P(I like ham)</a:t>
            </a:r>
          </a:p>
        </p:txBody>
      </p:sp>
      <p:sp>
        <p:nvSpPr>
          <p:cNvPr id="40965" name="Rectangle 5"/>
          <p:cNvSpPr>
            <a:spLocks/>
          </p:cNvSpPr>
          <p:nvPr/>
        </p:nvSpPr>
        <p:spPr bwMode="auto">
          <a:xfrm>
            <a:off x="1339453" y="4140397"/>
            <a:ext cx="6741914" cy="37504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Courier" charset="0"/>
                <a:cs typeface="Courier" charset="0"/>
                <a:sym typeface="Courier" charset="0"/>
              </a:rPr>
              <a:t>= P( I | &lt;s&gt; ) P( like | I ) P( ham | like ) P( &lt;/s&gt; | ham )</a:t>
            </a:r>
          </a:p>
        </p:txBody>
      </p:sp>
      <p:sp>
        <p:nvSpPr>
          <p:cNvPr id="40970" name="Rectangle 10"/>
          <p:cNvSpPr>
            <a:spLocks/>
          </p:cNvSpPr>
          <p:nvPr/>
        </p:nvSpPr>
        <p:spPr bwMode="auto">
          <a:xfrm>
            <a:off x="1339456" y="4577953"/>
            <a:ext cx="759023" cy="37504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Courier" charset="0"/>
                <a:cs typeface="Courier" charset="0"/>
                <a:sym typeface="Courier" charset="0"/>
              </a:rPr>
              <a:t>= 0</a:t>
            </a:r>
          </a:p>
        </p:txBody>
      </p:sp>
      <p:sp>
        <p:nvSpPr>
          <p:cNvPr id="12" name="Rectangle 14"/>
          <p:cNvSpPr>
            <a:spLocks/>
          </p:cNvSpPr>
          <p:nvPr/>
        </p:nvSpPr>
        <p:spPr bwMode="auto">
          <a:xfrm>
            <a:off x="1189435" y="1358204"/>
            <a:ext cx="7040165" cy="1303734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Courier" charset="0"/>
                <a:cs typeface="Courier" charset="0"/>
                <a:sym typeface="Courier" charset="0"/>
              </a:rPr>
              <a:t>P( I | &lt;s&gt; ) = 2/3 = 0.67		P( Sam | &lt;s&gt; ) = 1/3 = 0.33</a:t>
            </a:r>
          </a:p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Courier" charset="0"/>
                <a:cs typeface="Courier" charset="0"/>
                <a:sym typeface="Courier" charset="0"/>
              </a:rPr>
              <a:t>P( am | I ) = 2/3 = 0.67		P( do | I ) = 1/3 = 0.33</a:t>
            </a:r>
          </a:p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Courier" charset="0"/>
                <a:cs typeface="Courier" charset="0"/>
                <a:sym typeface="Courier" charset="0"/>
              </a:rPr>
              <a:t>P( &lt;/s&gt; | Sam )= 1/2 = 0.50  	P( Sam | am) = 1/2 = 0.50</a:t>
            </a:r>
          </a:p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Courier" charset="0"/>
                <a:cs typeface="Courier" charset="0"/>
                <a:sym typeface="Courier" charset="0"/>
              </a:rPr>
              <a:t>...</a:t>
            </a:r>
          </a:p>
        </p:txBody>
      </p:sp>
      <p:sp>
        <p:nvSpPr>
          <p:cNvPr id="13" name="Rectangle 15"/>
          <p:cNvSpPr>
            <a:spLocks/>
          </p:cNvSpPr>
          <p:nvPr/>
        </p:nvSpPr>
        <p:spPr bwMode="auto">
          <a:xfrm>
            <a:off x="2777909" y="2740223"/>
            <a:ext cx="3558667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Bigram Probability Estimates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43400" y="5257800"/>
            <a:ext cx="1021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43400" y="5634335"/>
            <a:ext cx="26260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 is this bad?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utoUpdateAnimBg="0"/>
      <p:bldP spid="40965" grpId="0" autoUpdateAnimBg="0"/>
      <p:bldP spid="40970" grpId="0" autoUpdateAnimBg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Sparsity</a:t>
            </a:r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Serious problem in language modeling!</a:t>
            </a:r>
          </a:p>
          <a:p>
            <a:r>
              <a:rPr lang="en-US" dirty="0" smtClean="0"/>
              <a:t>Becomes more severe as N increases</a:t>
            </a:r>
          </a:p>
          <a:p>
            <a:pPr lvl="1"/>
            <a:r>
              <a:rPr lang="en-US" dirty="0" smtClean="0"/>
              <a:t>What’s the tradeoff?</a:t>
            </a:r>
          </a:p>
          <a:p>
            <a:r>
              <a:rPr lang="en-US" dirty="0" smtClean="0"/>
              <a:t>Solution 1: Use larger training corpora</a:t>
            </a:r>
          </a:p>
          <a:p>
            <a:pPr lvl="1"/>
            <a:r>
              <a:rPr lang="en-US" dirty="0" smtClean="0"/>
              <a:t>Can’t always work... Blame </a:t>
            </a:r>
            <a:r>
              <a:rPr lang="en-US" dirty="0" err="1" smtClean="0"/>
              <a:t>Zipf’s</a:t>
            </a:r>
            <a:r>
              <a:rPr lang="en-US" dirty="0" smtClean="0"/>
              <a:t> Law (</a:t>
            </a:r>
            <a:r>
              <a:rPr lang="en-US" dirty="0" err="1" smtClean="0"/>
              <a:t>Looong</a:t>
            </a:r>
            <a:r>
              <a:rPr lang="en-US" dirty="0" smtClean="0"/>
              <a:t> tail)</a:t>
            </a:r>
          </a:p>
          <a:p>
            <a:r>
              <a:rPr lang="en-US" dirty="0" smtClean="0"/>
              <a:t>Solution 2: Assign non-zero probability to unseen n-grams</a:t>
            </a:r>
          </a:p>
          <a:p>
            <a:pPr lvl="1"/>
            <a:r>
              <a:rPr lang="en-US" dirty="0" smtClean="0"/>
              <a:t>Known as smoothing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N-Gram Language Models</a:t>
            </a:r>
            <a:endParaRPr lang="en-US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What? </a:t>
            </a:r>
          </a:p>
          <a:p>
            <a:pPr lvl="1"/>
            <a:r>
              <a:rPr lang="en-US" dirty="0" smtClean="0"/>
              <a:t>LMs assign probabilities to sequences of tokens</a:t>
            </a:r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Statistical machine translation</a:t>
            </a:r>
          </a:p>
          <a:p>
            <a:pPr lvl="1"/>
            <a:r>
              <a:rPr lang="en-US" dirty="0" smtClean="0"/>
              <a:t>Speech recognition</a:t>
            </a:r>
          </a:p>
          <a:p>
            <a:pPr lvl="1"/>
            <a:r>
              <a:rPr lang="en-US" dirty="0" smtClean="0"/>
              <a:t>Handwriting recognition</a:t>
            </a:r>
          </a:p>
          <a:p>
            <a:pPr lvl="1"/>
            <a:r>
              <a:rPr lang="en-US" dirty="0" smtClean="0"/>
              <a:t>Predictive text input</a:t>
            </a:r>
          </a:p>
          <a:p>
            <a:r>
              <a:rPr lang="en-US" dirty="0" smtClean="0"/>
              <a:t>How?</a:t>
            </a:r>
          </a:p>
          <a:p>
            <a:pPr lvl="1"/>
            <a:r>
              <a:rPr lang="en-US" dirty="0" smtClean="0"/>
              <a:t>Based on previous word histories</a:t>
            </a:r>
          </a:p>
          <a:p>
            <a:pPr lvl="1"/>
            <a:r>
              <a:rPr lang="en-US" dirty="0" smtClean="0"/>
              <a:t>n-gram = consecutive sequences of tokens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Smoothing</a:t>
            </a:r>
            <a:endParaRPr lang="en-US" dirty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Zeros are bad for any statistical estimator</a:t>
            </a:r>
          </a:p>
          <a:p>
            <a:pPr lvl="1"/>
            <a:r>
              <a:rPr lang="en-US" dirty="0" smtClean="0"/>
              <a:t>Need better estimators because MLEs give us a lot of zeros</a:t>
            </a:r>
          </a:p>
          <a:p>
            <a:pPr lvl="1"/>
            <a:r>
              <a:rPr lang="en-US" dirty="0" smtClean="0"/>
              <a:t>A distribution without zeros is “smoother”</a:t>
            </a:r>
          </a:p>
          <a:p>
            <a:r>
              <a:rPr lang="en-US" dirty="0" smtClean="0"/>
              <a:t>The Robin Hood Philosophy: Take from the rich (seen n-grams) and give to the poor (unseen n-grams)</a:t>
            </a:r>
          </a:p>
          <a:p>
            <a:pPr lvl="1"/>
            <a:r>
              <a:rPr lang="en-US" dirty="0" smtClean="0"/>
              <a:t>And thus also called discounting</a:t>
            </a:r>
          </a:p>
          <a:p>
            <a:pPr lvl="1"/>
            <a:r>
              <a:rPr lang="en-US" dirty="0" smtClean="0"/>
              <a:t>Critical: make sure you still have a valid probability distribution!</a:t>
            </a:r>
          </a:p>
          <a:p>
            <a:r>
              <a:rPr lang="en-US" dirty="0" smtClean="0"/>
              <a:t>Language modeling: theory vs. practice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Laplace’s Law</a:t>
            </a:r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Simplest and oldest smoothing technique</a:t>
            </a:r>
          </a:p>
          <a:p>
            <a:r>
              <a:rPr lang="en-US" dirty="0" smtClean="0"/>
              <a:t>Just add </a:t>
            </a:r>
            <a:r>
              <a:rPr lang="en-US" dirty="0" smtClean="0">
                <a:sym typeface="Helvetica" charset="0"/>
              </a:rPr>
              <a:t>1</a:t>
            </a:r>
            <a:r>
              <a:rPr lang="en-US" dirty="0" smtClean="0"/>
              <a:t> to all n-gram counts including the unseen ones</a:t>
            </a:r>
          </a:p>
          <a:p>
            <a:r>
              <a:rPr lang="en-US" dirty="0" smtClean="0"/>
              <a:t>So, what do the revised estimates look like?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Laplace’s Law: Probabilities</a:t>
            </a:r>
            <a:endParaRPr lang="en-US" dirty="0"/>
          </a:p>
        </p:txBody>
      </p:sp>
      <p:sp>
        <p:nvSpPr>
          <p:cNvPr id="47106" name="Rectangle 2"/>
          <p:cNvSpPr>
            <a:spLocks/>
          </p:cNvSpPr>
          <p:nvPr/>
        </p:nvSpPr>
        <p:spPr bwMode="auto">
          <a:xfrm>
            <a:off x="3657600" y="1226344"/>
            <a:ext cx="1657505" cy="43088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800" dirty="0" smtClean="0">
                <a:solidFill>
                  <a:schemeClr val="bg1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Unigrams</a:t>
            </a:r>
          </a:p>
        </p:txBody>
      </p:sp>
      <p:sp>
        <p:nvSpPr>
          <p:cNvPr id="47107" name="Line 3"/>
          <p:cNvSpPr>
            <a:spLocks noChangeShapeType="1"/>
          </p:cNvSpPr>
          <p:nvPr/>
        </p:nvSpPr>
        <p:spPr bwMode="auto">
          <a:xfrm rot="10800000">
            <a:off x="4058844" y="2272010"/>
            <a:ext cx="669727" cy="0"/>
          </a:xfrm>
          <a:prstGeom prst="line">
            <a:avLst/>
          </a:prstGeom>
          <a:ln>
            <a:headEnd type="stealth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lIns="0" tIns="0" rIns="0" bIns="0"/>
          <a:lstStyle/>
          <a:p>
            <a:pPr algn="ctr" eaLnBrk="1" hangingPunct="1"/>
            <a:endParaRPr lang="en-US" sz="3000" b="0" dirty="0" smtClean="0">
              <a:solidFill>
                <a:srgbClr val="000000"/>
              </a:solidFill>
              <a:latin typeface="Gill Sans" charset="0"/>
              <a:sym typeface="Gill Sans" charset="0"/>
            </a:endParaRPr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5959" y="1959471"/>
            <a:ext cx="2482453" cy="625078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0774" y="2115741"/>
            <a:ext cx="1526977" cy="312539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4711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73466" y="1946077"/>
            <a:ext cx="1303734" cy="651867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47111" name="Rectangle 7"/>
          <p:cNvSpPr>
            <a:spLocks/>
          </p:cNvSpPr>
          <p:nvPr/>
        </p:nvSpPr>
        <p:spPr bwMode="auto">
          <a:xfrm>
            <a:off x="3767405" y="3055144"/>
            <a:ext cx="1437894" cy="43088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800" dirty="0" smtClean="0">
                <a:solidFill>
                  <a:schemeClr val="bg1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Bigrams</a:t>
            </a:r>
          </a:p>
        </p:txBody>
      </p:sp>
      <p:sp>
        <p:nvSpPr>
          <p:cNvPr id="47112" name="Line 8"/>
          <p:cNvSpPr>
            <a:spLocks noChangeShapeType="1"/>
          </p:cNvSpPr>
          <p:nvPr/>
        </p:nvSpPr>
        <p:spPr bwMode="auto">
          <a:xfrm rot="10800000">
            <a:off x="4074318" y="4134148"/>
            <a:ext cx="669727" cy="0"/>
          </a:xfrm>
          <a:prstGeom prst="line">
            <a:avLst/>
          </a:prstGeom>
          <a:ln>
            <a:headEnd type="stealth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lIns="0" tIns="0" rIns="0" bIns="0"/>
          <a:lstStyle/>
          <a:p>
            <a:pPr algn="ctr" eaLnBrk="1" hangingPunct="1"/>
            <a:endParaRPr lang="en-US" sz="3000" b="0" dirty="0" smtClean="0">
              <a:solidFill>
                <a:srgbClr val="000000"/>
              </a:solidFill>
              <a:latin typeface="Gill Sans" charset="0"/>
              <a:sym typeface="Gill Sans" charset="0"/>
            </a:endParaRPr>
          </a:p>
        </p:txBody>
      </p:sp>
      <p:pic>
        <p:nvPicPr>
          <p:cNvPr id="47113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18468" y="3973414"/>
            <a:ext cx="1973461" cy="321469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47114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3400" y="3830539"/>
            <a:ext cx="3339703" cy="607219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47115" name="Picture 1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90159" y="3817144"/>
            <a:ext cx="1696641" cy="634008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47116" name="Picture 1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38400" y="4807744"/>
            <a:ext cx="5831086" cy="678656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5103997" y="6248400"/>
            <a:ext cx="3887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if we don’t know V?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4056" y="4415135"/>
            <a:ext cx="3523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Careful, don’t confuse the N’s!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animBg="1"/>
      <p:bldP spid="47111" grpId="0"/>
      <p:bldP spid="47112" grpId="0" animBg="1"/>
      <p:bldP spid="15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Laplace’s Law: Frequencies</a:t>
            </a:r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1908955" y="1566384"/>
            <a:ext cx="5317161" cy="43088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8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Expected Frequency Estimates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3058309" y="3912513"/>
            <a:ext cx="3018455" cy="43088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8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Relative Discount</a:t>
            </a:r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9242" y="2163366"/>
            <a:ext cx="4402336" cy="732234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41477" y="4495800"/>
            <a:ext cx="2794992" cy="1482328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Laplace’s Law</a:t>
            </a:r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Bayesian estimator with uniform priors</a:t>
            </a:r>
          </a:p>
          <a:p>
            <a:r>
              <a:rPr lang="en-US" dirty="0" smtClean="0"/>
              <a:t>Moves too much mass over to unseen n-grams</a:t>
            </a:r>
          </a:p>
          <a:p>
            <a:r>
              <a:rPr lang="en-US" dirty="0" smtClean="0"/>
              <a:t>What if we added a fraction of </a:t>
            </a:r>
            <a:r>
              <a:rPr lang="en-US" dirty="0" smtClean="0">
                <a:sym typeface="Helvetica" charset="0"/>
              </a:rPr>
              <a:t>1</a:t>
            </a:r>
            <a:r>
              <a:rPr lang="en-US" dirty="0" smtClean="0"/>
              <a:t> instead?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Lidstone’s Law of Succession</a:t>
            </a:r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0 &lt; γ &lt; 1 to each count instead</a:t>
            </a:r>
          </a:p>
          <a:p>
            <a:r>
              <a:rPr lang="en-US" dirty="0" smtClean="0"/>
              <a:t>The smaller γ is, the lower the mass moved to the unseen n-grams (0=no smoothing)</a:t>
            </a:r>
          </a:p>
          <a:p>
            <a:r>
              <a:rPr lang="en-US" dirty="0" smtClean="0"/>
              <a:t>The case of γ = 0.5 is known as Jeffery-Perks Law or Expected Likelihood Estimation</a:t>
            </a:r>
          </a:p>
          <a:p>
            <a:r>
              <a:rPr lang="en-US" dirty="0" smtClean="0"/>
              <a:t>How to find the right value of γ?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Good-Turing Estimator</a:t>
            </a:r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Intuition: Use n-grams seen once to estimate n-grams never seen and so on</a:t>
            </a:r>
          </a:p>
          <a:p>
            <a:r>
              <a:rPr lang="en-US" dirty="0" smtClean="0"/>
              <a:t>Compute </a:t>
            </a:r>
            <a:r>
              <a:rPr lang="en-US" i="1" dirty="0" smtClean="0"/>
              <a:t>N</a:t>
            </a:r>
            <a:r>
              <a:rPr lang="en-US" i="1" baseline="-25000" dirty="0" smtClean="0"/>
              <a:t>r</a:t>
            </a:r>
            <a:r>
              <a:rPr lang="en-US" dirty="0" smtClean="0"/>
              <a:t> (frequency of frequency </a:t>
            </a:r>
            <a:r>
              <a:rPr lang="en-US" i="1" dirty="0" smtClean="0"/>
              <a:t>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dirty="0" smtClean="0"/>
              <a:t> is the number of items with count 0</a:t>
            </a:r>
          </a:p>
          <a:p>
            <a:pPr lvl="1"/>
            <a:r>
              <a:rPr lang="en-US" i="1" dirty="0" smtClean="0"/>
              <a:t>N</a:t>
            </a:r>
            <a:r>
              <a:rPr lang="en-US" i="1" baseline="-25000" dirty="0" smtClean="0"/>
              <a:t>1</a:t>
            </a:r>
            <a:r>
              <a:rPr lang="en-US" dirty="0" smtClean="0"/>
              <a:t> is the number of items with count 1</a:t>
            </a:r>
          </a:p>
          <a:p>
            <a:pPr lvl="1"/>
            <a:r>
              <a:rPr lang="en-US" dirty="0" smtClean="0"/>
              <a:t>…</a:t>
            </a:r>
          </a:p>
        </p:txBody>
      </p:sp>
      <p:pic>
        <p:nvPicPr>
          <p:cNvPr id="542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62" y="2590800"/>
            <a:ext cx="2071688" cy="607219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Good-Turing Estimator</a:t>
            </a:r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</a:t>
            </a:r>
            <a:r>
              <a:rPr lang="en-US" i="1" dirty="0" smtClean="0"/>
              <a:t>r</a:t>
            </a:r>
            <a:r>
              <a:rPr lang="en-US" dirty="0" smtClean="0"/>
              <a:t>, compute an expected frequency estimate (smoothed count)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Replace MLE counts of seen bigrams with the expected frequency estimates and use those for probabilities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727252"/>
            <a:ext cx="3053953" cy="553641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3727252"/>
            <a:ext cx="3009305" cy="616148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5427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25206" y="2030611"/>
            <a:ext cx="3527227" cy="553641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Good-Turing Estimator</a:t>
            </a:r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about an unseen bigram?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Do we know </a:t>
            </a:r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dirty="0" smtClean="0"/>
              <a:t>? Can we compute it for bigrams?</a:t>
            </a:r>
            <a:endParaRPr lang="en-US" dirty="0"/>
          </a:p>
        </p:txBody>
      </p:sp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9884" y="3936802"/>
            <a:ext cx="4125516" cy="330398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3830" y="1600200"/>
            <a:ext cx="3625453" cy="651867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5837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9182" y="2448520"/>
            <a:ext cx="1553766" cy="607219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Good-Turing Estimator: Example</a:t>
            </a:r>
            <a:endParaRPr lang="en-US" dirty="0"/>
          </a:p>
        </p:txBody>
      </p:sp>
      <p:graphicFrame>
        <p:nvGraphicFramePr>
          <p:cNvPr id="60418" name="Group 2"/>
          <p:cNvGraphicFramePr>
            <a:graphicFrameLocks noGrp="1"/>
          </p:cNvGraphicFramePr>
          <p:nvPr/>
        </p:nvGraphicFramePr>
        <p:xfrm>
          <a:off x="533400" y="1295400"/>
          <a:ext cx="1964531" cy="2714628"/>
        </p:xfrm>
        <a:graphic>
          <a:graphicData uri="http://schemas.openxmlformats.org/drawingml/2006/table">
            <a:tbl>
              <a:tblPr/>
              <a:tblGrid>
                <a:gridCol w="910828"/>
                <a:gridCol w="1053703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r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N</a:t>
                      </a:r>
                      <a:r>
                        <a:rPr kumimoji="0" lang="en-US" sz="25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r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1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138741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2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25413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3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10531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4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5997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5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3565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6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...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470" name="Rectangle 54"/>
          <p:cNvSpPr>
            <a:spLocks/>
          </p:cNvSpPr>
          <p:nvPr/>
        </p:nvSpPr>
        <p:spPr bwMode="auto">
          <a:xfrm>
            <a:off x="508397" y="4114800"/>
            <a:ext cx="1175002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r>
              <a:rPr lang="en-US" sz="2000" b="0" i="1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V</a:t>
            </a:r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 = 14585</a:t>
            </a:r>
          </a:p>
        </p:txBody>
      </p:sp>
      <p:sp>
        <p:nvSpPr>
          <p:cNvPr id="60471" name="Rectangle 55"/>
          <p:cNvSpPr>
            <a:spLocks/>
          </p:cNvSpPr>
          <p:nvPr/>
        </p:nvSpPr>
        <p:spPr bwMode="auto">
          <a:xfrm>
            <a:off x="508397" y="4407694"/>
            <a:ext cx="2768203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Seen bigrams =199252</a:t>
            </a:r>
          </a:p>
        </p:txBody>
      </p:sp>
      <p:sp>
        <p:nvSpPr>
          <p:cNvPr id="60472" name="Rectangle 56"/>
          <p:cNvSpPr>
            <a:spLocks/>
          </p:cNvSpPr>
          <p:nvPr/>
        </p:nvSpPr>
        <p:spPr bwMode="auto">
          <a:xfrm>
            <a:off x="314920" y="5409039"/>
            <a:ext cx="2269852" cy="338554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r>
              <a:rPr lang="en-US" sz="2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C(person she) = 2</a:t>
            </a:r>
          </a:p>
        </p:txBody>
      </p:sp>
      <p:sp>
        <p:nvSpPr>
          <p:cNvPr id="60473" name="Rectangle 57"/>
          <p:cNvSpPr>
            <a:spLocks/>
          </p:cNvSpPr>
          <p:nvPr/>
        </p:nvSpPr>
        <p:spPr bwMode="auto">
          <a:xfrm>
            <a:off x="314920" y="5757446"/>
            <a:ext cx="2050241" cy="338554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r>
              <a:rPr lang="en-US" sz="2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C(person) = 223</a:t>
            </a:r>
          </a:p>
        </p:txBody>
      </p:sp>
      <p:sp>
        <p:nvSpPr>
          <p:cNvPr id="60474" name="Rectangle 58"/>
          <p:cNvSpPr>
            <a:spLocks/>
          </p:cNvSpPr>
          <p:nvPr/>
        </p:nvSpPr>
        <p:spPr bwMode="auto">
          <a:xfrm>
            <a:off x="4868872" y="1676400"/>
            <a:ext cx="2577629" cy="38472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5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(14585)</a:t>
            </a:r>
            <a:r>
              <a:rPr lang="en-US" sz="2500" b="0" baseline="32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2</a:t>
            </a:r>
            <a:r>
              <a:rPr lang="en-US" sz="25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 - 199252</a:t>
            </a:r>
          </a:p>
        </p:txBody>
      </p:sp>
      <p:sp>
        <p:nvSpPr>
          <p:cNvPr id="60475" name="Rectangle 59"/>
          <p:cNvSpPr>
            <a:spLocks/>
          </p:cNvSpPr>
          <p:nvPr/>
        </p:nvSpPr>
        <p:spPr bwMode="auto">
          <a:xfrm>
            <a:off x="5013086" y="2238972"/>
            <a:ext cx="2551981" cy="38472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500" b="0" i="1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N</a:t>
            </a:r>
            <a:r>
              <a:rPr lang="en-US" sz="2500" b="0" i="1" baseline="-25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1 </a:t>
            </a:r>
            <a:r>
              <a:rPr lang="en-US" sz="25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/ </a:t>
            </a:r>
            <a:r>
              <a:rPr lang="en-US" sz="2500" b="0" i="1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N</a:t>
            </a:r>
            <a:r>
              <a:rPr lang="en-US" sz="2500" b="0" i="1" baseline="-25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</a:t>
            </a:r>
            <a:r>
              <a:rPr lang="en-US" sz="25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 =  0.00065</a:t>
            </a:r>
          </a:p>
        </p:txBody>
      </p:sp>
      <p:sp>
        <p:nvSpPr>
          <p:cNvPr id="60476" name="Rectangle 60"/>
          <p:cNvSpPr>
            <a:spLocks/>
          </p:cNvSpPr>
          <p:nvPr/>
        </p:nvSpPr>
        <p:spPr bwMode="auto">
          <a:xfrm>
            <a:off x="4960448" y="2756893"/>
            <a:ext cx="3497752" cy="38472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500" b="0" i="1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N</a:t>
            </a:r>
            <a:r>
              <a:rPr lang="en-US" sz="2500" b="0" i="1" baseline="-25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1</a:t>
            </a:r>
            <a:r>
              <a:rPr lang="en-US" sz="2500" b="0" baseline="-6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 </a:t>
            </a:r>
            <a:r>
              <a:rPr lang="en-US" sz="25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/( </a:t>
            </a:r>
            <a:r>
              <a:rPr lang="en-US" sz="2500" b="0" i="1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N</a:t>
            </a:r>
            <a:r>
              <a:rPr lang="en-US" sz="2500" b="0" i="1" baseline="-25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</a:t>
            </a:r>
            <a:r>
              <a:rPr lang="en-US" sz="2500" b="0" baseline="-6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 </a:t>
            </a:r>
            <a:r>
              <a:rPr lang="en-US" sz="2500" b="0" i="1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N</a:t>
            </a:r>
            <a:r>
              <a:rPr lang="en-US" sz="25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 ) =  1.06 x 10</a:t>
            </a:r>
            <a:r>
              <a:rPr lang="en-US" sz="2500" b="0" baseline="32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-9</a:t>
            </a:r>
          </a:p>
        </p:txBody>
      </p:sp>
      <p:sp>
        <p:nvSpPr>
          <p:cNvPr id="60479" name="Rectangle 63"/>
          <p:cNvSpPr>
            <a:spLocks/>
          </p:cNvSpPr>
          <p:nvPr/>
        </p:nvSpPr>
        <p:spPr bwMode="auto">
          <a:xfrm>
            <a:off x="4174209" y="1676400"/>
            <a:ext cx="716543" cy="38472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500" b="0" i="1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N</a:t>
            </a:r>
            <a:r>
              <a:rPr lang="en-US" sz="2500" b="0" i="1" baseline="-25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</a:t>
            </a:r>
            <a:r>
              <a:rPr lang="en-US" sz="25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 = </a:t>
            </a:r>
          </a:p>
        </p:txBody>
      </p:sp>
      <p:sp>
        <p:nvSpPr>
          <p:cNvPr id="60480" name="Rectangle 64"/>
          <p:cNvSpPr>
            <a:spLocks/>
          </p:cNvSpPr>
          <p:nvPr/>
        </p:nvSpPr>
        <p:spPr bwMode="auto">
          <a:xfrm>
            <a:off x="3686490" y="2238972"/>
            <a:ext cx="1208664" cy="38472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500" b="0" i="1" dirty="0" err="1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C</a:t>
            </a:r>
            <a:r>
              <a:rPr lang="en-US" sz="2500" b="0" i="1" baseline="-25000" dirty="0" err="1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unseen</a:t>
            </a:r>
            <a:r>
              <a:rPr lang="en-US" sz="25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 =</a:t>
            </a:r>
          </a:p>
        </p:txBody>
      </p:sp>
      <p:sp>
        <p:nvSpPr>
          <p:cNvPr id="60481" name="Rectangle 65"/>
          <p:cNvSpPr>
            <a:spLocks/>
          </p:cNvSpPr>
          <p:nvPr/>
        </p:nvSpPr>
        <p:spPr bwMode="auto">
          <a:xfrm>
            <a:off x="3693072" y="2756893"/>
            <a:ext cx="1191031" cy="38472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500" b="0" i="1" dirty="0" err="1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P</a:t>
            </a:r>
            <a:r>
              <a:rPr lang="en-US" sz="2500" b="0" i="1" baseline="-25000" dirty="0" err="1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unseen</a:t>
            </a:r>
            <a:r>
              <a:rPr lang="en-US" sz="25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 =</a:t>
            </a:r>
          </a:p>
        </p:txBody>
      </p:sp>
      <p:sp>
        <p:nvSpPr>
          <p:cNvPr id="60482" name="Rectangle 66"/>
          <p:cNvSpPr>
            <a:spLocks/>
          </p:cNvSpPr>
          <p:nvPr/>
        </p:nvSpPr>
        <p:spPr bwMode="auto">
          <a:xfrm>
            <a:off x="2856327" y="5409039"/>
            <a:ext cx="5910272" cy="338554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C</a:t>
            </a:r>
            <a:r>
              <a:rPr lang="en-US" sz="2200" b="0" baseline="-6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GT</a:t>
            </a:r>
            <a:r>
              <a:rPr lang="en-US" sz="2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(person she) = </a:t>
            </a:r>
            <a:r>
              <a:rPr lang="en-US" sz="2200" b="0" dirty="0" smtClean="0">
                <a:solidFill>
                  <a:srgbClr val="000000"/>
                </a:solidFill>
                <a:ea typeface="Gill Sans" charset="0"/>
                <a:cs typeface="Gill Sans" charset="0"/>
                <a:sym typeface="Gill Sans" charset="0"/>
              </a:rPr>
              <a:t>(2+1)(10531/25413) = 1.243</a:t>
            </a:r>
          </a:p>
        </p:txBody>
      </p:sp>
      <p:sp>
        <p:nvSpPr>
          <p:cNvPr id="60483" name="Rectangle 67"/>
          <p:cNvSpPr>
            <a:spLocks/>
          </p:cNvSpPr>
          <p:nvPr/>
        </p:nvSpPr>
        <p:spPr bwMode="auto">
          <a:xfrm>
            <a:off x="2896050" y="5757446"/>
            <a:ext cx="5801267" cy="338554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P(</a:t>
            </a:r>
            <a:r>
              <a:rPr lang="en-US" sz="2200" b="0" dirty="0" err="1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she|person</a:t>
            </a:r>
            <a:r>
              <a:rPr lang="en-US" sz="2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) =</a:t>
            </a:r>
            <a:r>
              <a:rPr lang="en-US" sz="2200" b="0" dirty="0" smtClean="0">
                <a:solidFill>
                  <a:srgbClr val="000000"/>
                </a:solidFill>
                <a:ea typeface="Gill Sans" charset="0"/>
                <a:cs typeface="Gill Sans" charset="0"/>
                <a:sym typeface="Gill Sans" charset="0"/>
              </a:rPr>
              <a:t>C</a:t>
            </a:r>
            <a:r>
              <a:rPr lang="en-US" sz="2200" b="0" baseline="-6000" dirty="0" smtClean="0">
                <a:solidFill>
                  <a:srgbClr val="000000"/>
                </a:solidFill>
                <a:ea typeface="Gill Sans" charset="0"/>
                <a:cs typeface="Gill Sans" charset="0"/>
                <a:sym typeface="Gill Sans" charset="0"/>
              </a:rPr>
              <a:t>GT</a:t>
            </a:r>
            <a:r>
              <a:rPr lang="en-US" sz="2200" b="0" dirty="0" smtClean="0">
                <a:solidFill>
                  <a:srgbClr val="000000"/>
                </a:solidFill>
                <a:ea typeface="Gill Sans" charset="0"/>
                <a:cs typeface="Gill Sans" charset="0"/>
                <a:sym typeface="Gill Sans" charset="0"/>
              </a:rPr>
              <a:t>(person she)/223 = 0.0056</a:t>
            </a:r>
          </a:p>
        </p:txBody>
      </p:sp>
      <p:sp>
        <p:nvSpPr>
          <p:cNvPr id="60484" name="Rectangle 68"/>
          <p:cNvSpPr>
            <a:spLocks/>
          </p:cNvSpPr>
          <p:nvPr/>
        </p:nvSpPr>
        <p:spPr bwMode="auto">
          <a:xfrm>
            <a:off x="3352800" y="3304360"/>
            <a:ext cx="5056128" cy="307777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Note</a:t>
            </a:r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: Assumes mass is uniformly distributed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72" grpId="0"/>
      <p:bldP spid="60473" grpId="0"/>
      <p:bldP spid="60474" grpId="0" autoUpdateAnimBg="0"/>
      <p:bldP spid="60475" grpId="0" autoUpdateAnimBg="0"/>
      <p:bldP spid="60476" grpId="0" autoUpdateAnimBg="0"/>
      <p:bldP spid="60479" grpId="0" autoUpdateAnimBg="0"/>
      <p:bldP spid="60480" grpId="0" autoUpdateAnimBg="0"/>
      <p:bldP spid="60481" grpId="0" autoUpdateAnimBg="0"/>
      <p:bldP spid="60482" grpId="0" autoUpdateAnimBg="0"/>
      <p:bldP spid="60483" grpId="0" autoUpdateAnimBg="0"/>
      <p:bldP spid="60484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Huh?</a:t>
            </a:r>
            <a:endParaRPr lang="en-US" dirty="0"/>
          </a:p>
        </p:txBody>
      </p:sp>
      <p:pic>
        <p:nvPicPr>
          <p:cNvPr id="5" name="Picture 4" descr="Noam_Chomsky_448px-Chomsky.14001306_st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44133" y="1371600"/>
            <a:ext cx="2337267" cy="3125050"/>
          </a:xfrm>
          <a:prstGeom prst="rect">
            <a:avLst/>
          </a:prstGeom>
        </p:spPr>
      </p:pic>
      <p:pic>
        <p:nvPicPr>
          <p:cNvPr id="6" name="Picture 5" descr="jelinek_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57800" y="1371600"/>
            <a:ext cx="2057400" cy="315747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47800" y="4572000"/>
            <a:ext cx="1733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Noam Chomsky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4572000"/>
            <a:ext cx="13821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Fred </a:t>
            </a:r>
            <a:r>
              <a:rPr lang="en-US" dirty="0" err="1" smtClean="0">
                <a:solidFill>
                  <a:schemeClr val="bg1"/>
                </a:solidFill>
              </a:rPr>
              <a:t>Jelinek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1" y="5029200"/>
            <a:ext cx="3200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dirty="0" smtClean="0">
                <a:solidFill>
                  <a:schemeClr val="bg1"/>
                </a:solidFill>
              </a:rPr>
              <a:t>But it must be recognized that the notion “probability of a sentence” is an entirely useless one, under any known interpretation of this term. (1969, p. 57)</a:t>
            </a:r>
            <a:endParaRPr lang="en-US" sz="1200" b="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29200" y="50292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dirty="0" smtClean="0">
                <a:solidFill>
                  <a:schemeClr val="bg1"/>
                </a:solidFill>
              </a:rPr>
              <a:t>Anytime a linguist leaves the group the recognition rate goes up. (1988)</a:t>
            </a:r>
            <a:endParaRPr lang="en-US" sz="1200" b="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29200" y="5710535"/>
            <a:ext cx="259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i="1" dirty="0" smtClean="0">
                <a:solidFill>
                  <a:schemeClr val="bg1"/>
                </a:solidFill>
              </a:rPr>
              <a:t>Every time I fire a linguist…</a:t>
            </a:r>
            <a:endParaRPr lang="en-US" sz="1200" b="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Good-Turing Estimator</a:t>
            </a:r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</a:t>
            </a:r>
            <a:r>
              <a:rPr lang="en-US" i="1" dirty="0" smtClean="0"/>
              <a:t>r</a:t>
            </a:r>
            <a:r>
              <a:rPr lang="en-US" dirty="0" smtClean="0"/>
              <a:t>, compute an expected frequency estimate (smoothed count)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Replace MLE counts of seen bigrams with the expected frequency estimates and use those for probabilities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727252"/>
            <a:ext cx="3053953" cy="553641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3727252"/>
            <a:ext cx="3009305" cy="616148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5427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25206" y="2030611"/>
            <a:ext cx="3527227" cy="553641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791200" y="4309646"/>
            <a:ext cx="25106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solidFill>
                  <a:srgbClr val="FF0000"/>
                </a:solidFill>
              </a:rPr>
              <a:t>What if </a:t>
            </a:r>
            <a:r>
              <a:rPr lang="en-US" b="0" i="1" dirty="0" err="1" smtClean="0">
                <a:solidFill>
                  <a:srgbClr val="FF0000"/>
                </a:solidFill>
              </a:rPr>
              <a:t>w</a:t>
            </a:r>
            <a:r>
              <a:rPr lang="en-US" b="0" i="1" baseline="-25000" dirty="0" err="1" smtClean="0">
                <a:solidFill>
                  <a:srgbClr val="FF0000"/>
                </a:solidFill>
              </a:rPr>
              <a:t>i</a:t>
            </a:r>
            <a:r>
              <a:rPr lang="en-US" b="0" dirty="0" smtClean="0">
                <a:solidFill>
                  <a:srgbClr val="FF0000"/>
                </a:solidFill>
              </a:rPr>
              <a:t> isn’t observed?</a:t>
            </a:r>
            <a:endParaRPr lang="en-US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Good-Turing Estimator</a:t>
            </a:r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Can’t replace all MLE counts</a:t>
            </a:r>
          </a:p>
          <a:p>
            <a:r>
              <a:rPr lang="en-US" dirty="0" smtClean="0"/>
              <a:t>What about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max</a:t>
            </a:r>
            <a:r>
              <a:rPr lang="en-US" dirty="0" smtClean="0"/>
              <a:t>?</a:t>
            </a:r>
          </a:p>
          <a:p>
            <a:pPr lvl="1"/>
            <a:r>
              <a:rPr lang="en-US" i="1" dirty="0" smtClean="0"/>
              <a:t>N</a:t>
            </a:r>
            <a:r>
              <a:rPr lang="en-US" i="1" baseline="-25000" dirty="0" smtClean="0"/>
              <a:t>r+1</a:t>
            </a:r>
            <a:r>
              <a:rPr lang="en-US" dirty="0" smtClean="0"/>
              <a:t> = 0 for </a:t>
            </a:r>
            <a:r>
              <a:rPr lang="en-US" i="1" dirty="0" smtClean="0"/>
              <a:t>r</a:t>
            </a:r>
            <a:r>
              <a:rPr lang="en-US" dirty="0" smtClean="0"/>
              <a:t> =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max</a:t>
            </a:r>
            <a:endParaRPr lang="en-US" i="1" baseline="-25000" dirty="0" smtClean="0"/>
          </a:p>
          <a:p>
            <a:r>
              <a:rPr lang="en-US" dirty="0" smtClean="0"/>
              <a:t>Solution </a:t>
            </a:r>
            <a:r>
              <a:rPr lang="en-US" dirty="0" smtClean="0">
                <a:sym typeface="Helvetica" charset="0"/>
              </a:rPr>
              <a:t>1</a:t>
            </a:r>
            <a:r>
              <a:rPr lang="en-US" dirty="0" smtClean="0"/>
              <a:t>: Only replace counts for r &lt; k (~10)</a:t>
            </a:r>
          </a:p>
          <a:p>
            <a:r>
              <a:rPr lang="en-US" dirty="0" smtClean="0"/>
              <a:t>Solution 2: Fit a curve </a:t>
            </a:r>
            <a:r>
              <a:rPr lang="en-US" i="1" dirty="0" smtClean="0"/>
              <a:t>S</a:t>
            </a:r>
            <a:r>
              <a:rPr lang="en-US" dirty="0" smtClean="0"/>
              <a:t> through the observed (</a:t>
            </a:r>
            <a:r>
              <a:rPr lang="en-US" i="1" dirty="0" smtClean="0"/>
              <a:t>r</a:t>
            </a:r>
            <a:r>
              <a:rPr lang="en-US" dirty="0" smtClean="0"/>
              <a:t>, </a:t>
            </a:r>
            <a:r>
              <a:rPr lang="en-US" i="1" dirty="0" smtClean="0"/>
              <a:t>N</a:t>
            </a:r>
            <a:r>
              <a:rPr lang="en-US" i="1" baseline="-25000" dirty="0" smtClean="0"/>
              <a:t>r</a:t>
            </a:r>
            <a:r>
              <a:rPr lang="en-US" dirty="0" smtClean="0"/>
              <a:t>) values and use </a:t>
            </a:r>
            <a:r>
              <a:rPr lang="en-US" i="1" dirty="0" smtClean="0"/>
              <a:t>S(r)</a:t>
            </a:r>
            <a:r>
              <a:rPr lang="en-US" dirty="0" smtClean="0"/>
              <a:t> instead</a:t>
            </a:r>
          </a:p>
          <a:p>
            <a:r>
              <a:rPr lang="en-US" dirty="0" smtClean="0"/>
              <a:t>For both solutions, remember to do what?</a:t>
            </a:r>
          </a:p>
          <a:p>
            <a:r>
              <a:rPr lang="en-US" dirty="0" smtClean="0"/>
              <a:t>Bottom line: the Good-Turing estimator is not used by itself but in combination with other techniques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Combining Estimators</a:t>
            </a:r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Better models come from:</a:t>
            </a:r>
          </a:p>
          <a:p>
            <a:pPr lvl="1"/>
            <a:r>
              <a:rPr lang="en-US" dirty="0" smtClean="0"/>
              <a:t>Combining n-gram probability estimates from different models</a:t>
            </a:r>
          </a:p>
          <a:p>
            <a:pPr lvl="1"/>
            <a:r>
              <a:rPr lang="en-US" dirty="0" smtClean="0"/>
              <a:t>Leveraging different sources of information for prediction</a:t>
            </a:r>
          </a:p>
          <a:p>
            <a:r>
              <a:rPr lang="en-US" dirty="0" smtClean="0"/>
              <a:t>Three major combination techniques:</a:t>
            </a:r>
          </a:p>
          <a:p>
            <a:pPr lvl="1"/>
            <a:r>
              <a:rPr lang="en-US" dirty="0" smtClean="0"/>
              <a:t>Simple Linear Interpolation of MLEs</a:t>
            </a:r>
          </a:p>
          <a:p>
            <a:pPr lvl="1"/>
            <a:r>
              <a:rPr lang="en-US" dirty="0" smtClean="0"/>
              <a:t>Katz </a:t>
            </a:r>
            <a:r>
              <a:rPr lang="en-US" dirty="0" err="1" smtClean="0"/>
              <a:t>Backoff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Kneser</a:t>
            </a:r>
            <a:r>
              <a:rPr lang="en-US" dirty="0" smtClean="0"/>
              <a:t>-Ney Smoothing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Linear MLE Interpolation</a:t>
            </a:r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Mix a trigram model with bigram and unigram models to offset sparsity</a:t>
            </a:r>
          </a:p>
          <a:p>
            <a:r>
              <a:rPr lang="en-US" smtClean="0"/>
              <a:t>Mix = Weighted Linear Combination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endParaRPr lang="en-US" dirty="0"/>
          </a:p>
        </p:txBody>
      </p:sp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6993" y="4991698"/>
            <a:ext cx="1750219" cy="267891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634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3090" y="4884539"/>
            <a:ext cx="1241227" cy="687586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6349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720" y="3982640"/>
            <a:ext cx="6009680" cy="312539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6349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41821" y="3429000"/>
            <a:ext cx="2437805" cy="312539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Linear MLE Interpolation</a:t>
            </a:r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/>
              <a:t>λ</a:t>
            </a:r>
            <a:r>
              <a:rPr lang="en-US" i="1" baseline="-25000" dirty="0" err="1" smtClean="0"/>
              <a:t>i</a:t>
            </a:r>
            <a:r>
              <a:rPr lang="en-US" dirty="0" smtClean="0"/>
              <a:t> are estimated on some held-out data set (not training, not test)</a:t>
            </a:r>
          </a:p>
          <a:p>
            <a:r>
              <a:rPr lang="en-US" dirty="0" smtClean="0"/>
              <a:t>Estimation is usually done via an EM variant or other numerical algorithms (e.g. Powell)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Backoff Models</a:t>
            </a:r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Consult different models in order depending on specificity (instead of all at the same time)</a:t>
            </a:r>
          </a:p>
          <a:p>
            <a:r>
              <a:rPr lang="en-US" dirty="0" smtClean="0"/>
              <a:t>The most detailed model for current context first and, if that doesn’t work, back off to a lower model</a:t>
            </a:r>
          </a:p>
          <a:p>
            <a:r>
              <a:rPr lang="en-US" dirty="0" smtClean="0"/>
              <a:t>Continue backing off until you reach a model that has some counts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Backoff Models</a:t>
            </a:r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Important: need to incorporate discounting as an integral part of the algorithm… Why?</a:t>
            </a:r>
          </a:p>
          <a:p>
            <a:r>
              <a:rPr lang="en-US" dirty="0" smtClean="0"/>
              <a:t>MLE estimates are well-formed…</a:t>
            </a:r>
          </a:p>
          <a:p>
            <a:r>
              <a:rPr lang="en-US" dirty="0" smtClean="0"/>
              <a:t>But, if we back off to a lower order model without taking something from the higher order MLEs, we are adding extra mass!</a:t>
            </a:r>
          </a:p>
          <a:p>
            <a:r>
              <a:rPr lang="en-US" dirty="0" smtClean="0"/>
              <a:t>Katz </a:t>
            </a:r>
            <a:r>
              <a:rPr lang="en-US" dirty="0" err="1" smtClean="0"/>
              <a:t>backoff</a:t>
            </a:r>
            <a:endParaRPr lang="en-US" dirty="0" smtClean="0"/>
          </a:p>
          <a:p>
            <a:pPr lvl="1"/>
            <a:r>
              <a:rPr lang="en-US" dirty="0" smtClean="0"/>
              <a:t>Starting point: GT estimator assumes uniform distribution over unseen events… can we do better?</a:t>
            </a:r>
          </a:p>
          <a:p>
            <a:pPr lvl="1"/>
            <a:r>
              <a:rPr lang="en-US" dirty="0" smtClean="0"/>
              <a:t>Use lower order models!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Katz Backoff</a:t>
            </a:r>
            <a:endParaRPr lang="en-US"/>
          </a:p>
        </p:txBody>
      </p:sp>
      <p:sp>
        <p:nvSpPr>
          <p:cNvPr id="68610" name="Rectangle 2"/>
          <p:cNvSpPr>
            <a:spLocks/>
          </p:cNvSpPr>
          <p:nvPr/>
        </p:nvSpPr>
        <p:spPr bwMode="auto">
          <a:xfrm>
            <a:off x="470919" y="1961406"/>
            <a:ext cx="3783087" cy="46166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b="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Given a </a:t>
            </a:r>
            <a:r>
              <a:rPr lang="en-US" sz="3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trigram</a:t>
            </a:r>
            <a:r>
              <a:rPr lang="en-US" sz="3000" b="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 “</a:t>
            </a:r>
            <a:r>
              <a:rPr lang="en-US" sz="3000" b="0" i="1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x y z”</a:t>
            </a:r>
          </a:p>
        </p:txBody>
      </p:sp>
      <p:pic>
        <p:nvPicPr>
          <p:cNvPr id="686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6916" y="4795242"/>
            <a:ext cx="5741789" cy="687586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6861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" y="3045023"/>
            <a:ext cx="6947297" cy="687586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Katz Backoff (from textbook)</a:t>
            </a:r>
          </a:p>
        </p:txBody>
      </p:sp>
      <p:sp>
        <p:nvSpPr>
          <p:cNvPr id="69634" name="Rectangle 2"/>
          <p:cNvSpPr>
            <a:spLocks/>
          </p:cNvSpPr>
          <p:nvPr/>
        </p:nvSpPr>
        <p:spPr bwMode="auto">
          <a:xfrm>
            <a:off x="470919" y="1961406"/>
            <a:ext cx="3783087" cy="46166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Given a trigram “</a:t>
            </a:r>
            <a:r>
              <a:rPr lang="en-US" sz="3000" b="0" i="1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x y z”</a:t>
            </a:r>
          </a:p>
        </p:txBody>
      </p:sp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6916" y="4795242"/>
            <a:ext cx="5741789" cy="687586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6963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" y="3045023"/>
            <a:ext cx="7259836" cy="1035844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69638" name="Rectangle 6"/>
          <p:cNvSpPr>
            <a:spLocks/>
          </p:cNvSpPr>
          <p:nvPr/>
        </p:nvSpPr>
        <p:spPr bwMode="auto">
          <a:xfrm>
            <a:off x="2964656" y="3366493"/>
            <a:ext cx="5188148" cy="696516"/>
          </a:xfrm>
          <a:prstGeom prst="rect">
            <a:avLst/>
          </a:prstGeom>
          <a:noFill/>
          <a:ln w="50800" cap="flat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ctr" eaLnBrk="1" hangingPunct="1"/>
            <a:endParaRPr lang="en-US" sz="3000" b="0" dirty="0" smtClean="0">
              <a:solidFill>
                <a:srgbClr val="000000"/>
              </a:solidFill>
              <a:latin typeface="Gill Sans" charset="0"/>
              <a:sym typeface="Gill Sans" charset="0"/>
            </a:endParaRPr>
          </a:p>
        </p:txBody>
      </p:sp>
      <p:sp>
        <p:nvSpPr>
          <p:cNvPr id="69639" name="Rectangle 7"/>
          <p:cNvSpPr>
            <a:spLocks/>
          </p:cNvSpPr>
          <p:nvPr/>
        </p:nvSpPr>
        <p:spPr bwMode="auto">
          <a:xfrm>
            <a:off x="7232807" y="4167039"/>
            <a:ext cx="1046377" cy="461665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b="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Typo?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8" grpId="0" animBg="1"/>
      <p:bldP spid="69639" grpId="0" animBg="1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Katz Backoff</a:t>
            </a:r>
            <a:endParaRPr lang="en-US" dirty="0"/>
          </a:p>
        </p:txBody>
      </p:sp>
      <p:sp>
        <p:nvSpPr>
          <p:cNvPr id="7065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use P</a:t>
            </a:r>
            <a:r>
              <a:rPr lang="en-US" baseline="-25000" dirty="0" smtClean="0"/>
              <a:t>GT</a:t>
            </a:r>
            <a:r>
              <a:rPr lang="en-US" dirty="0" smtClean="0"/>
              <a:t> and not P</a:t>
            </a:r>
            <a:r>
              <a:rPr lang="en-US" baseline="-25000" dirty="0" smtClean="0"/>
              <a:t>MLE</a:t>
            </a:r>
            <a:r>
              <a:rPr lang="en-US" dirty="0" smtClean="0"/>
              <a:t> directly ?</a:t>
            </a:r>
          </a:p>
          <a:p>
            <a:pPr lvl="1"/>
            <a:r>
              <a:rPr lang="en-US" dirty="0" smtClean="0"/>
              <a:t>If we use P</a:t>
            </a:r>
            <a:r>
              <a:rPr lang="en-US" baseline="-25000" dirty="0" smtClean="0"/>
              <a:t>MLE</a:t>
            </a:r>
            <a:r>
              <a:rPr lang="en-US" dirty="0" smtClean="0"/>
              <a:t> then we are adding extra probability mass when backing off!</a:t>
            </a:r>
          </a:p>
          <a:p>
            <a:pPr lvl="1"/>
            <a:r>
              <a:rPr lang="en-US" dirty="0" smtClean="0"/>
              <a:t>Another way: Can’t save any probability mass for lower order models without discounting</a:t>
            </a:r>
          </a:p>
          <a:p>
            <a:r>
              <a:rPr lang="en-US" dirty="0" smtClean="0"/>
              <a:t>Why the </a:t>
            </a:r>
            <a:r>
              <a:rPr lang="en-US" dirty="0" err="1" smtClean="0"/>
              <a:t>α’s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To ensure that total mass from all lower order models sums exactly to what we got from the discounting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Rectangle 8"/>
          <p:cNvSpPr>
            <a:spLocks/>
          </p:cNvSpPr>
          <p:nvPr/>
        </p:nvSpPr>
        <p:spPr bwMode="auto">
          <a:xfrm>
            <a:off x="2647522" y="2508497"/>
            <a:ext cx="3097002" cy="46166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b="0" dirty="0" smtClean="0">
                <a:solidFill>
                  <a:srgbClr val="000000"/>
                </a:solidFill>
                <a:latin typeface="+mn-lt"/>
                <a:ea typeface="Courier" charset="0"/>
                <a:cs typeface="Courier" charset="0"/>
                <a:sym typeface="Courier" charset="0"/>
              </a:rPr>
              <a:t>This is a sentence</a:t>
            </a:r>
          </a:p>
        </p:txBody>
      </p:sp>
      <p:sp>
        <p:nvSpPr>
          <p:cNvPr id="23554" name="AutoShape 2"/>
          <p:cNvSpPr>
            <a:spLocks/>
          </p:cNvSpPr>
          <p:nvPr/>
        </p:nvSpPr>
        <p:spPr bwMode="auto">
          <a:xfrm>
            <a:off x="2590800" y="2514600"/>
            <a:ext cx="804672" cy="457200"/>
          </a:xfrm>
          <a:prstGeom prst="roundRect">
            <a:avLst>
              <a:gd name="adj" fmla="val 23806"/>
            </a:avLst>
          </a:prstGeom>
          <a:noFill/>
          <a:ln w="254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ctr" eaLnBrk="1" hangingPunct="1"/>
            <a:endParaRPr lang="en-US" sz="3000" b="0" dirty="0" smtClean="0">
              <a:solidFill>
                <a:srgbClr val="000000"/>
              </a:solidFill>
              <a:latin typeface="+mn-lt"/>
              <a:sym typeface="Gill Sans" charset="0"/>
            </a:endParaRPr>
          </a:p>
        </p:txBody>
      </p:sp>
      <p:sp>
        <p:nvSpPr>
          <p:cNvPr id="23555" name="AutoShape 3"/>
          <p:cNvSpPr>
            <a:spLocks/>
          </p:cNvSpPr>
          <p:nvPr/>
        </p:nvSpPr>
        <p:spPr bwMode="auto">
          <a:xfrm>
            <a:off x="3447288" y="2514600"/>
            <a:ext cx="333970" cy="457200"/>
          </a:xfrm>
          <a:prstGeom prst="roundRect">
            <a:avLst>
              <a:gd name="adj" fmla="val 23806"/>
            </a:avLst>
          </a:prstGeom>
          <a:noFill/>
          <a:ln w="254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ctr" eaLnBrk="1" hangingPunct="1"/>
            <a:endParaRPr lang="en-US" sz="3000" b="0" dirty="0" smtClean="0">
              <a:solidFill>
                <a:srgbClr val="000000"/>
              </a:solidFill>
              <a:latin typeface="+mn-lt"/>
              <a:sym typeface="Gill Sans" charset="0"/>
            </a:endParaRPr>
          </a:p>
        </p:txBody>
      </p:sp>
      <p:sp>
        <p:nvSpPr>
          <p:cNvPr id="23556" name="AutoShape 4"/>
          <p:cNvSpPr>
            <a:spLocks/>
          </p:cNvSpPr>
          <p:nvPr/>
        </p:nvSpPr>
        <p:spPr bwMode="auto">
          <a:xfrm>
            <a:off x="3831335" y="2514600"/>
            <a:ext cx="265176" cy="457200"/>
          </a:xfrm>
          <a:prstGeom prst="roundRect">
            <a:avLst>
              <a:gd name="adj" fmla="val 30611"/>
            </a:avLst>
          </a:prstGeom>
          <a:noFill/>
          <a:ln w="254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ctr" eaLnBrk="1" hangingPunct="1"/>
            <a:endParaRPr lang="en-US" sz="3000" b="0" dirty="0" smtClean="0">
              <a:solidFill>
                <a:srgbClr val="000000"/>
              </a:solidFill>
              <a:latin typeface="+mn-lt"/>
              <a:sym typeface="Gill Sans" charset="0"/>
            </a:endParaRPr>
          </a:p>
        </p:txBody>
      </p:sp>
      <p:sp>
        <p:nvSpPr>
          <p:cNvPr id="23557" name="AutoShape 5"/>
          <p:cNvSpPr>
            <a:spLocks/>
          </p:cNvSpPr>
          <p:nvPr/>
        </p:nvSpPr>
        <p:spPr bwMode="auto">
          <a:xfrm>
            <a:off x="4151376" y="2514600"/>
            <a:ext cx="1600200" cy="457200"/>
          </a:xfrm>
          <a:prstGeom prst="roundRect">
            <a:avLst>
              <a:gd name="adj" fmla="val 23806"/>
            </a:avLst>
          </a:prstGeom>
          <a:noFill/>
          <a:ln w="254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ctr" eaLnBrk="1" hangingPunct="1"/>
            <a:endParaRPr lang="en-US" sz="3000" b="0" dirty="0" smtClean="0">
              <a:solidFill>
                <a:srgbClr val="000000"/>
              </a:solidFill>
              <a:latin typeface="+mn-lt"/>
              <a:sym typeface="Gill Sans" charset="0"/>
            </a:endParaRP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N-Gram Language Models</a:t>
            </a:r>
            <a:endParaRPr lang="en-US" dirty="0"/>
          </a:p>
        </p:txBody>
      </p:sp>
      <p:sp>
        <p:nvSpPr>
          <p:cNvPr id="23561" name="Rectangle 9"/>
          <p:cNvSpPr>
            <a:spLocks/>
          </p:cNvSpPr>
          <p:nvPr/>
        </p:nvSpPr>
        <p:spPr bwMode="auto">
          <a:xfrm>
            <a:off x="609600" y="1066800"/>
            <a:ext cx="2550378" cy="43088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r>
              <a:rPr lang="en-US" sz="28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N=</a:t>
            </a:r>
            <a:r>
              <a:rPr lang="en-US" sz="2800" b="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1 </a:t>
            </a:r>
            <a:r>
              <a:rPr lang="en-US" sz="28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(unigrams)</a:t>
            </a:r>
          </a:p>
        </p:txBody>
      </p:sp>
      <p:sp>
        <p:nvSpPr>
          <p:cNvPr id="23565" name="Rectangle 13"/>
          <p:cNvSpPr>
            <a:spLocks/>
          </p:cNvSpPr>
          <p:nvPr/>
        </p:nvSpPr>
        <p:spPr bwMode="auto">
          <a:xfrm>
            <a:off x="3276600" y="3657600"/>
            <a:ext cx="1522854" cy="184665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4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Unigrams:</a:t>
            </a:r>
          </a:p>
          <a:p>
            <a:pPr algn="ctr" eaLnBrk="1" hangingPunct="1"/>
            <a:r>
              <a:rPr lang="en-US" sz="24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This,</a:t>
            </a:r>
          </a:p>
          <a:p>
            <a:pPr algn="ctr" eaLnBrk="1" hangingPunct="1"/>
            <a:r>
              <a:rPr lang="en-US" sz="24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is, </a:t>
            </a:r>
          </a:p>
          <a:p>
            <a:pPr algn="ctr" eaLnBrk="1" hangingPunct="1"/>
            <a:r>
              <a:rPr lang="en-US" sz="24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a, </a:t>
            </a:r>
          </a:p>
          <a:p>
            <a:pPr algn="ctr" eaLnBrk="1" hangingPunct="1"/>
            <a:r>
              <a:rPr lang="en-US" sz="24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sentence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81600" y="6477000"/>
            <a:ext cx="388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dirty="0" smtClean="0">
                <a:solidFill>
                  <a:schemeClr val="bg1"/>
                </a:solidFill>
              </a:rPr>
              <a:t>Sentence of length </a:t>
            </a:r>
            <a:r>
              <a:rPr lang="en-US" sz="1400" b="0" i="1" dirty="0" smtClean="0">
                <a:solidFill>
                  <a:schemeClr val="bg1"/>
                </a:solidFill>
              </a:rPr>
              <a:t>s</a:t>
            </a:r>
            <a:r>
              <a:rPr lang="en-US" sz="1400" b="0" dirty="0" smtClean="0">
                <a:solidFill>
                  <a:schemeClr val="bg1"/>
                </a:solidFill>
              </a:rPr>
              <a:t>, how many unigrams?</a:t>
            </a:r>
            <a:endParaRPr lang="en-US" sz="14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animBg="1"/>
      <p:bldP spid="23556" grpId="0" animBg="1"/>
      <p:bldP spid="23557" grpId="0" animBg="1"/>
      <p:bldP spid="23565" grpId="0"/>
      <p:bldP spid="1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Kneser-Ney Smoothing</a:t>
            </a:r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Observation:</a:t>
            </a:r>
          </a:p>
          <a:p>
            <a:pPr lvl="1"/>
            <a:r>
              <a:rPr lang="en-US" dirty="0" smtClean="0"/>
              <a:t>Average Good-Turing discount for </a:t>
            </a:r>
            <a:r>
              <a:rPr lang="en-US" i="1" dirty="0" smtClean="0"/>
              <a:t>r</a:t>
            </a:r>
            <a:r>
              <a:rPr lang="en-US" dirty="0" smtClean="0"/>
              <a:t> ≥ 3 is largely constant over </a:t>
            </a:r>
            <a:r>
              <a:rPr lang="en-US" i="1" dirty="0" smtClean="0"/>
              <a:t>r</a:t>
            </a:r>
          </a:p>
          <a:p>
            <a:pPr lvl="1"/>
            <a:r>
              <a:rPr lang="en-US" dirty="0" smtClean="0"/>
              <a:t>So, why not simply subtract a fixed discount </a:t>
            </a:r>
            <a:r>
              <a:rPr lang="en-US" i="1" dirty="0" smtClean="0"/>
              <a:t>D</a:t>
            </a:r>
            <a:r>
              <a:rPr lang="en-US" dirty="0" smtClean="0"/>
              <a:t> (≤1) from non-zero counts?</a:t>
            </a:r>
          </a:p>
          <a:p>
            <a:r>
              <a:rPr lang="en-US" dirty="0" smtClean="0"/>
              <a:t>Absolute Discounting: discounted bigram model, back off to MLE unigram model</a:t>
            </a:r>
          </a:p>
          <a:p>
            <a:r>
              <a:rPr lang="en-US" dirty="0" err="1" smtClean="0"/>
              <a:t>Kneser</a:t>
            </a:r>
            <a:r>
              <a:rPr lang="en-US" dirty="0" smtClean="0"/>
              <a:t>-Ney: Interpolate discounted model with a special “continuation” unigram model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Kneser-Ney Smoothing</a:t>
            </a:r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Intuition</a:t>
            </a:r>
          </a:p>
          <a:p>
            <a:pPr lvl="1"/>
            <a:r>
              <a:rPr lang="en-US" dirty="0" smtClean="0"/>
              <a:t>Lower order model important only when higher order model is sparse</a:t>
            </a:r>
          </a:p>
          <a:p>
            <a:pPr lvl="1"/>
            <a:r>
              <a:rPr lang="en-US" dirty="0" smtClean="0"/>
              <a:t>Should be optimized to perform in such situations 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C(Los Angeles) = C(Angeles) = M; M is very large</a:t>
            </a:r>
          </a:p>
          <a:p>
            <a:pPr lvl="1"/>
            <a:r>
              <a:rPr lang="en-US" dirty="0" smtClean="0"/>
              <a:t>“Angeles” always and only occurs after “Los”</a:t>
            </a:r>
          </a:p>
          <a:p>
            <a:pPr lvl="1"/>
            <a:r>
              <a:rPr lang="en-US" dirty="0" smtClean="0"/>
              <a:t>Unigram MLE for “Angeles” will be high and a normal </a:t>
            </a:r>
            <a:r>
              <a:rPr lang="en-US" dirty="0" err="1" smtClean="0"/>
              <a:t>backoff</a:t>
            </a:r>
            <a:r>
              <a:rPr lang="en-US" dirty="0" smtClean="0"/>
              <a:t> algorithm will likely pick it in any context</a:t>
            </a:r>
          </a:p>
          <a:p>
            <a:pPr lvl="1"/>
            <a:r>
              <a:rPr lang="en-US" dirty="0" smtClean="0"/>
              <a:t>It shouldn’t, because “Angeles” occurs with only a single context in the entire training data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Kneser-Ney Smoothing</a:t>
            </a:r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Kneser</a:t>
            </a:r>
            <a:r>
              <a:rPr lang="en-US" dirty="0" smtClean="0"/>
              <a:t>-Ney: Interpolate discounted model with a special “continuation” unigram model</a:t>
            </a:r>
          </a:p>
          <a:p>
            <a:pPr lvl="1"/>
            <a:r>
              <a:rPr lang="en-US" dirty="0" smtClean="0"/>
              <a:t>Based on appearance of unigrams in different contexts</a:t>
            </a:r>
          </a:p>
          <a:p>
            <a:pPr lvl="1"/>
            <a:r>
              <a:rPr lang="en-US" dirty="0" smtClean="0"/>
              <a:t>Excellent performance, state of the art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Why interpolation, not </a:t>
            </a:r>
            <a:r>
              <a:rPr lang="en-US" dirty="0" err="1" smtClean="0"/>
              <a:t>backoff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778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3304" y="3721298"/>
            <a:ext cx="3464719" cy="696516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778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9326" y="2819400"/>
            <a:ext cx="6893719" cy="678656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288256" y="4724400"/>
            <a:ext cx="7322344" cy="392906"/>
            <a:chOff x="0" y="0"/>
            <a:chExt cx="6560" cy="352"/>
          </a:xfrm>
        </p:grpSpPr>
        <p:sp>
          <p:nvSpPr>
            <p:cNvPr id="77830" name="Rectangle 6"/>
            <p:cNvSpPr>
              <a:spLocks/>
            </p:cNvSpPr>
            <p:nvPr/>
          </p:nvSpPr>
          <p:spPr bwMode="auto">
            <a:xfrm>
              <a:off x="792" y="0"/>
              <a:ext cx="5768" cy="352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 eaLnBrk="1" hangingPunct="1"/>
              <a:r>
                <a:rPr lang="en-US" sz="2200" b="0" dirty="0" smtClean="0">
                  <a:solidFill>
                    <a:srgbClr val="00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= number of different contexts </a:t>
              </a:r>
              <a:r>
                <a:rPr lang="en-US" sz="2200" b="0" i="1" dirty="0" err="1" smtClean="0">
                  <a:solidFill>
                    <a:srgbClr val="00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w</a:t>
              </a:r>
              <a:r>
                <a:rPr lang="en-US" sz="2200" b="0" i="1" baseline="-25000" dirty="0" err="1" smtClean="0">
                  <a:solidFill>
                    <a:srgbClr val="00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i</a:t>
              </a:r>
              <a:r>
                <a:rPr lang="en-US" sz="2200" b="0" baseline="-6000" dirty="0" smtClean="0">
                  <a:solidFill>
                    <a:srgbClr val="00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 </a:t>
              </a:r>
              <a:r>
                <a:rPr lang="en-US" sz="2200" b="0" dirty="0" smtClean="0">
                  <a:solidFill>
                    <a:srgbClr val="00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has appeared in</a:t>
              </a:r>
            </a:p>
          </p:txBody>
        </p:sp>
        <p:pic>
          <p:nvPicPr>
            <p:cNvPr id="77831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44"/>
              <a:ext cx="880" cy="264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Explicitly Modeling OOV</a:t>
            </a:r>
            <a:endParaRPr lang="en-US" dirty="0"/>
          </a:p>
        </p:txBody>
      </p:sp>
      <p:sp>
        <p:nvSpPr>
          <p:cNvPr id="7885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Fix vocabulary at some reasonable number of words</a:t>
            </a:r>
          </a:p>
          <a:p>
            <a:r>
              <a:rPr lang="en-US" dirty="0" smtClean="0"/>
              <a:t>During training:</a:t>
            </a:r>
          </a:p>
          <a:p>
            <a:pPr lvl="1"/>
            <a:r>
              <a:rPr lang="en-US" dirty="0" smtClean="0"/>
              <a:t>Consider any words that don’t occur in this list as unknown or out of vocabulary (OOV) words</a:t>
            </a:r>
          </a:p>
          <a:p>
            <a:pPr lvl="1"/>
            <a:r>
              <a:rPr lang="en-US" dirty="0" smtClean="0"/>
              <a:t>Replace all OOVs with the special word </a:t>
            </a:r>
            <a:r>
              <a:rPr lang="en-US" dirty="0" smtClean="0">
                <a:sym typeface="Courier" charset="0"/>
              </a:rPr>
              <a:t>&lt;UNK&gt;</a:t>
            </a:r>
            <a:endParaRPr lang="en-US" dirty="0" smtClean="0"/>
          </a:p>
          <a:p>
            <a:pPr lvl="1"/>
            <a:r>
              <a:rPr lang="en-US" dirty="0" smtClean="0"/>
              <a:t>Treat </a:t>
            </a:r>
            <a:r>
              <a:rPr lang="en-US" dirty="0" smtClean="0">
                <a:sym typeface="Courier" charset="0"/>
              </a:rPr>
              <a:t>&lt;UNK&gt;</a:t>
            </a:r>
            <a:r>
              <a:rPr lang="en-US" dirty="0" smtClean="0"/>
              <a:t> as any other word and count and estimate probabilities</a:t>
            </a:r>
          </a:p>
          <a:p>
            <a:r>
              <a:rPr lang="en-US" dirty="0" smtClean="0"/>
              <a:t>During testing:</a:t>
            </a:r>
          </a:p>
          <a:p>
            <a:pPr lvl="1"/>
            <a:r>
              <a:rPr lang="en-US" dirty="0" smtClean="0"/>
              <a:t>Replace unknown words with &lt;UNK&gt; and use LM</a:t>
            </a:r>
          </a:p>
          <a:p>
            <a:pPr lvl="1"/>
            <a:r>
              <a:rPr lang="en-US" dirty="0" smtClean="0"/>
              <a:t>Test set characterized by OOV rate (percentage of OOVs)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Evaluating Language Models</a:t>
            </a:r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theoretic criteria used</a:t>
            </a:r>
          </a:p>
          <a:p>
            <a:r>
              <a:rPr lang="en-US" dirty="0" smtClean="0"/>
              <a:t>Most common: Perplexity assigned by the trained LM to a test set</a:t>
            </a:r>
          </a:p>
          <a:p>
            <a:r>
              <a:rPr lang="en-US" dirty="0" smtClean="0"/>
              <a:t>Perplexity: How surprised are you on average by what comes next ?</a:t>
            </a:r>
          </a:p>
          <a:p>
            <a:pPr lvl="1"/>
            <a:r>
              <a:rPr lang="en-US" dirty="0" smtClean="0"/>
              <a:t>If the LM is good at knowing what comes next in a sentence ⇒ Low perplexity (lower is better)</a:t>
            </a:r>
          </a:p>
          <a:p>
            <a:pPr lvl="1"/>
            <a:r>
              <a:rPr lang="en-US" dirty="0" smtClean="0"/>
              <a:t>Relation to weighted average branching factor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Computing Perplexity</a:t>
            </a:r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</a:t>
            </a:r>
            <a:r>
              <a:rPr lang="en-US" dirty="0" err="1" smtClean="0"/>
              <a:t>testset</a:t>
            </a:r>
            <a:r>
              <a:rPr lang="en-US" dirty="0" smtClean="0"/>
              <a:t> </a:t>
            </a:r>
            <a:r>
              <a:rPr lang="en-US" i="1" dirty="0" smtClean="0"/>
              <a:t>W</a:t>
            </a:r>
            <a:r>
              <a:rPr lang="en-US" dirty="0" smtClean="0"/>
              <a:t> with words </a:t>
            </a:r>
            <a:r>
              <a:rPr lang="en-US" i="1" dirty="0" smtClean="0"/>
              <a:t>w</a:t>
            </a:r>
            <a:r>
              <a:rPr lang="en-US" i="1" baseline="-25000" dirty="0" smtClean="0"/>
              <a:t>1</a:t>
            </a:r>
            <a:r>
              <a:rPr lang="en-US" dirty="0" smtClean="0"/>
              <a:t>, ...,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N</a:t>
            </a:r>
            <a:endParaRPr lang="en-US" i="1" baseline="-25000" dirty="0" smtClean="0"/>
          </a:p>
          <a:p>
            <a:r>
              <a:rPr lang="en-US" dirty="0" smtClean="0"/>
              <a:t>Treat entire test set as one word sequence</a:t>
            </a:r>
          </a:p>
          <a:p>
            <a:r>
              <a:rPr lang="en-US" dirty="0" smtClean="0"/>
              <a:t>Perplexity is defined as the probability of the entire test set normalized by the number of words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Using the probability chain rule and (say) a bigram LM, we can write this as 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 lot easer to do with log </a:t>
            </a:r>
            <a:r>
              <a:rPr lang="en-US" dirty="0" err="1" smtClean="0"/>
              <a:t>probs</a:t>
            </a:r>
            <a:r>
              <a:rPr lang="en-US" dirty="0" smtClean="0"/>
              <a:t>!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7344" y="3048000"/>
            <a:ext cx="3661172" cy="348258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819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9485" y="4495800"/>
            <a:ext cx="3536156" cy="1035844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Practical Evaluation</a:t>
            </a:r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&lt;s&gt; and &lt;/s&gt; both in probability computation</a:t>
            </a:r>
          </a:p>
          <a:p>
            <a:r>
              <a:rPr lang="en-US" dirty="0" smtClean="0"/>
              <a:t>Count &lt;/s&gt; but not &lt;s&gt; in </a:t>
            </a:r>
            <a:r>
              <a:rPr lang="en-US" i="1" dirty="0" smtClean="0"/>
              <a:t>N</a:t>
            </a:r>
          </a:p>
          <a:p>
            <a:r>
              <a:rPr lang="en-US" dirty="0" smtClean="0"/>
              <a:t>Typical range of perplexities on English text is 50-1000</a:t>
            </a:r>
          </a:p>
          <a:p>
            <a:r>
              <a:rPr lang="en-US" dirty="0" smtClean="0"/>
              <a:t>Closed vocabulary testing yields much lower perplexities</a:t>
            </a:r>
          </a:p>
          <a:p>
            <a:r>
              <a:rPr lang="en-US" dirty="0" smtClean="0"/>
              <a:t>Testing across genres yields higher perplexities</a:t>
            </a:r>
          </a:p>
          <a:p>
            <a:r>
              <a:rPr lang="en-US" dirty="0" smtClean="0"/>
              <a:t>Can only compare perplexities if the LMs use the same vocabulary</a:t>
            </a:r>
            <a:br>
              <a:rPr lang="en-US" dirty="0" smtClean="0"/>
            </a:br>
            <a:endParaRPr lang="en-US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017985" y="5227141"/>
            <a:ext cx="7108031" cy="1326059"/>
            <a:chOff x="0" y="0"/>
            <a:chExt cx="6368" cy="1188"/>
          </a:xfrm>
        </p:grpSpPr>
        <p:sp>
          <p:nvSpPr>
            <p:cNvPr id="82979" name="Rectangle 35"/>
            <p:cNvSpPr>
              <a:spLocks/>
            </p:cNvSpPr>
            <p:nvPr/>
          </p:nvSpPr>
          <p:spPr bwMode="auto">
            <a:xfrm>
              <a:off x="0" y="676"/>
              <a:ext cx="6368" cy="512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 eaLnBrk="1" hangingPunct="1"/>
              <a:r>
                <a:rPr lang="en-US" sz="1400" b="0" dirty="0" smtClean="0">
                  <a:solidFill>
                    <a:srgbClr val="00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Training:  N=38 million, V~20000, open vocabulary, Katz </a:t>
              </a:r>
              <a:r>
                <a:rPr lang="en-US" sz="1400" b="0" dirty="0" err="1" smtClean="0">
                  <a:solidFill>
                    <a:srgbClr val="00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backoff</a:t>
              </a:r>
              <a:r>
                <a:rPr lang="en-US" sz="1400" b="0" dirty="0" smtClean="0">
                  <a:solidFill>
                    <a:srgbClr val="00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 where applicable</a:t>
              </a:r>
            </a:p>
            <a:p>
              <a:pPr algn="ctr" eaLnBrk="1" hangingPunct="1"/>
              <a:r>
                <a:rPr lang="en-US" sz="1400" b="0" dirty="0" smtClean="0">
                  <a:solidFill>
                    <a:srgbClr val="00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Test: 1.5 million words, same genre as training</a:t>
              </a:r>
            </a:p>
          </p:txBody>
        </p:sp>
      </p:grpSp>
      <p:graphicFrame>
        <p:nvGraphicFramePr>
          <p:cNvPr id="82948" name="Group 4"/>
          <p:cNvGraphicFramePr>
            <a:graphicFrameLocks noGrp="1"/>
          </p:cNvGraphicFramePr>
          <p:nvPr/>
        </p:nvGraphicFramePr>
        <p:xfrm>
          <a:off x="2811738" y="4879476"/>
          <a:ext cx="4122463" cy="907117"/>
        </p:xfrm>
        <a:graphic>
          <a:graphicData uri="http://schemas.openxmlformats.org/drawingml/2006/table">
            <a:tbl>
              <a:tblPr/>
              <a:tblGrid>
                <a:gridCol w="1030290"/>
                <a:gridCol w="1031593"/>
                <a:gridCol w="1030290"/>
                <a:gridCol w="103029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Order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Unigram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Bigram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Trigram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7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PP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962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170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109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“State of the Art” LMs</a:t>
            </a:r>
            <a:endParaRPr lang="en-US" dirty="0"/>
          </a:p>
        </p:txBody>
      </p:sp>
      <p:sp>
        <p:nvSpPr>
          <p:cNvPr id="8397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N = 10 billion words, V = 300k words</a:t>
            </a:r>
          </a:p>
          <a:p>
            <a:pPr lvl="1"/>
            <a:r>
              <a:rPr lang="en-US" dirty="0" smtClean="0"/>
              <a:t>4-gram model with </a:t>
            </a:r>
            <a:r>
              <a:rPr lang="en-US" dirty="0" err="1" smtClean="0"/>
              <a:t>Kneser</a:t>
            </a:r>
            <a:r>
              <a:rPr lang="en-US" dirty="0" smtClean="0"/>
              <a:t>-Ney smoothing</a:t>
            </a:r>
          </a:p>
          <a:p>
            <a:r>
              <a:rPr lang="en-US" dirty="0" smtClean="0"/>
              <a:t>Testing</a:t>
            </a:r>
          </a:p>
          <a:p>
            <a:pPr lvl="1"/>
            <a:r>
              <a:rPr lang="en-US" dirty="0" smtClean="0"/>
              <a:t>25 million words, OOV rate 3.8%</a:t>
            </a:r>
          </a:p>
          <a:p>
            <a:pPr lvl="1"/>
            <a:r>
              <a:rPr lang="en-US" dirty="0" smtClean="0"/>
              <a:t>Perplexity ~50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Take-Away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LMs assign probabilities to sequences of tokens</a:t>
            </a:r>
          </a:p>
          <a:p>
            <a:r>
              <a:rPr lang="en-US" dirty="0" smtClean="0"/>
              <a:t>N-gram language models: consider only limited histories</a:t>
            </a:r>
          </a:p>
          <a:p>
            <a:r>
              <a:rPr lang="en-US" dirty="0" smtClean="0"/>
              <a:t>Data </a:t>
            </a:r>
            <a:r>
              <a:rPr lang="en-US" dirty="0" err="1" smtClean="0"/>
              <a:t>sparsity</a:t>
            </a:r>
            <a:r>
              <a:rPr lang="en-US" dirty="0" smtClean="0"/>
              <a:t> is an issue: smoothing to the rescue</a:t>
            </a:r>
          </a:p>
          <a:p>
            <a:pPr lvl="1"/>
            <a:r>
              <a:rPr lang="en-US" dirty="0" smtClean="0"/>
              <a:t>Variations on a theme: different techniques for redistributing probability mass</a:t>
            </a:r>
          </a:p>
          <a:p>
            <a:pPr lvl="1"/>
            <a:r>
              <a:rPr lang="en-US" dirty="0" smtClean="0"/>
              <a:t>Important: make sure you still have a valid probability distribution!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Rectangle 8"/>
          <p:cNvSpPr>
            <a:spLocks/>
          </p:cNvSpPr>
          <p:nvPr/>
        </p:nvSpPr>
        <p:spPr bwMode="auto">
          <a:xfrm>
            <a:off x="2647522" y="2508497"/>
            <a:ext cx="3097002" cy="46166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b="0" dirty="0" smtClean="0">
                <a:solidFill>
                  <a:srgbClr val="000000"/>
                </a:solidFill>
                <a:latin typeface="+mn-lt"/>
                <a:ea typeface="Courier" charset="0"/>
                <a:cs typeface="Courier" charset="0"/>
                <a:sym typeface="Courier" charset="0"/>
              </a:rPr>
              <a:t>This is a sentence</a:t>
            </a:r>
          </a:p>
        </p:txBody>
      </p:sp>
      <p:sp>
        <p:nvSpPr>
          <p:cNvPr id="23554" name="AutoShape 2"/>
          <p:cNvSpPr>
            <a:spLocks/>
          </p:cNvSpPr>
          <p:nvPr/>
        </p:nvSpPr>
        <p:spPr bwMode="auto">
          <a:xfrm>
            <a:off x="2590800" y="2514600"/>
            <a:ext cx="1219200" cy="457200"/>
          </a:xfrm>
          <a:prstGeom prst="roundRect">
            <a:avLst>
              <a:gd name="adj" fmla="val 23806"/>
            </a:avLst>
          </a:prstGeom>
          <a:noFill/>
          <a:ln w="254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ctr" eaLnBrk="1" hangingPunct="1"/>
            <a:endParaRPr lang="en-US" sz="3000" b="0" dirty="0" smtClean="0">
              <a:solidFill>
                <a:srgbClr val="000000"/>
              </a:solidFill>
              <a:latin typeface="+mn-lt"/>
              <a:sym typeface="Gill Sans" charset="0"/>
            </a:endParaRPr>
          </a:p>
        </p:txBody>
      </p:sp>
      <p:sp>
        <p:nvSpPr>
          <p:cNvPr id="23555" name="AutoShape 3"/>
          <p:cNvSpPr>
            <a:spLocks/>
          </p:cNvSpPr>
          <p:nvPr/>
        </p:nvSpPr>
        <p:spPr bwMode="auto">
          <a:xfrm>
            <a:off x="3476030" y="2514600"/>
            <a:ext cx="638770" cy="457200"/>
          </a:xfrm>
          <a:prstGeom prst="roundRect">
            <a:avLst>
              <a:gd name="adj" fmla="val 23806"/>
            </a:avLst>
          </a:prstGeom>
          <a:noFill/>
          <a:ln w="254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ctr" eaLnBrk="1" hangingPunct="1"/>
            <a:endParaRPr lang="en-US" sz="3000" b="0" dirty="0" smtClean="0">
              <a:solidFill>
                <a:srgbClr val="000000"/>
              </a:solidFill>
              <a:latin typeface="+mn-lt"/>
              <a:sym typeface="Gill Sans" charset="0"/>
            </a:endParaRPr>
          </a:p>
        </p:txBody>
      </p:sp>
      <p:sp>
        <p:nvSpPr>
          <p:cNvPr id="23557" name="AutoShape 5"/>
          <p:cNvSpPr>
            <a:spLocks/>
          </p:cNvSpPr>
          <p:nvPr/>
        </p:nvSpPr>
        <p:spPr bwMode="auto">
          <a:xfrm>
            <a:off x="3810001" y="2514600"/>
            <a:ext cx="1981200" cy="457200"/>
          </a:xfrm>
          <a:prstGeom prst="roundRect">
            <a:avLst>
              <a:gd name="adj" fmla="val 23806"/>
            </a:avLst>
          </a:prstGeom>
          <a:noFill/>
          <a:ln w="254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ctr" eaLnBrk="1" hangingPunct="1"/>
            <a:endParaRPr lang="en-US" sz="3000" b="0" dirty="0" smtClean="0">
              <a:solidFill>
                <a:srgbClr val="000000"/>
              </a:solidFill>
              <a:latin typeface="+mn-lt"/>
              <a:sym typeface="Gill Sans" charset="0"/>
            </a:endParaRP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N-Gram Language Models</a:t>
            </a:r>
            <a:endParaRPr lang="en-US" dirty="0"/>
          </a:p>
        </p:txBody>
      </p:sp>
      <p:sp>
        <p:nvSpPr>
          <p:cNvPr id="23565" name="Rectangle 13"/>
          <p:cNvSpPr>
            <a:spLocks/>
          </p:cNvSpPr>
          <p:nvPr/>
        </p:nvSpPr>
        <p:spPr bwMode="auto">
          <a:xfrm>
            <a:off x="3276600" y="3842266"/>
            <a:ext cx="1522853" cy="1477328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4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Bigrams:</a:t>
            </a:r>
          </a:p>
          <a:p>
            <a:pPr algn="ctr" eaLnBrk="1" hangingPunct="1"/>
            <a:r>
              <a:rPr lang="en-US" sz="24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This is,</a:t>
            </a:r>
          </a:p>
          <a:p>
            <a:pPr algn="ctr" eaLnBrk="1" hangingPunct="1"/>
            <a:r>
              <a:rPr lang="en-US" sz="24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is a, </a:t>
            </a:r>
          </a:p>
          <a:p>
            <a:pPr algn="ctr" eaLnBrk="1" hangingPunct="1"/>
            <a:r>
              <a:rPr lang="en-US" sz="24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a sentence</a:t>
            </a: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609600" y="1066800"/>
            <a:ext cx="2290692" cy="43088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r>
              <a:rPr lang="en-US" sz="28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N=</a:t>
            </a:r>
            <a:r>
              <a:rPr lang="en-US" sz="2800" b="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2 </a:t>
            </a:r>
            <a:r>
              <a:rPr lang="en-US" sz="28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(bigrams)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81600" y="6477000"/>
            <a:ext cx="388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dirty="0" smtClean="0">
                <a:solidFill>
                  <a:schemeClr val="bg1"/>
                </a:solidFill>
              </a:rPr>
              <a:t>Sentence of length </a:t>
            </a:r>
            <a:r>
              <a:rPr lang="en-US" sz="1400" b="0" i="1" dirty="0" smtClean="0">
                <a:solidFill>
                  <a:schemeClr val="bg1"/>
                </a:solidFill>
              </a:rPr>
              <a:t>s</a:t>
            </a:r>
            <a:r>
              <a:rPr lang="en-US" sz="1400" b="0" dirty="0" smtClean="0">
                <a:solidFill>
                  <a:schemeClr val="bg1"/>
                </a:solidFill>
              </a:rPr>
              <a:t>, how many bigrams?</a:t>
            </a:r>
            <a:endParaRPr lang="en-US" sz="14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4" grpId="1" animBg="1"/>
      <p:bldP spid="23555" grpId="0" animBg="1"/>
      <p:bldP spid="23555" grpId="1" animBg="1"/>
      <p:bldP spid="23557" grpId="0" animBg="1"/>
      <p:bldP spid="23565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Rectangle 8"/>
          <p:cNvSpPr>
            <a:spLocks/>
          </p:cNvSpPr>
          <p:nvPr/>
        </p:nvSpPr>
        <p:spPr bwMode="auto">
          <a:xfrm>
            <a:off x="2647522" y="2508497"/>
            <a:ext cx="3097002" cy="46166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b="0" dirty="0" smtClean="0">
                <a:solidFill>
                  <a:srgbClr val="000000"/>
                </a:solidFill>
                <a:latin typeface="+mn-lt"/>
                <a:ea typeface="Courier" charset="0"/>
                <a:cs typeface="Courier" charset="0"/>
                <a:sym typeface="Courier" charset="0"/>
              </a:rPr>
              <a:t>This is a sentence</a:t>
            </a:r>
          </a:p>
        </p:txBody>
      </p:sp>
      <p:sp>
        <p:nvSpPr>
          <p:cNvPr id="23554" name="AutoShape 2"/>
          <p:cNvSpPr>
            <a:spLocks/>
          </p:cNvSpPr>
          <p:nvPr/>
        </p:nvSpPr>
        <p:spPr bwMode="auto">
          <a:xfrm>
            <a:off x="2590800" y="2514600"/>
            <a:ext cx="1524000" cy="457200"/>
          </a:xfrm>
          <a:prstGeom prst="roundRect">
            <a:avLst>
              <a:gd name="adj" fmla="val 23806"/>
            </a:avLst>
          </a:prstGeom>
          <a:noFill/>
          <a:ln w="254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ctr" eaLnBrk="1" hangingPunct="1"/>
            <a:endParaRPr lang="en-US" sz="3000" b="0" dirty="0" smtClean="0">
              <a:solidFill>
                <a:srgbClr val="000000"/>
              </a:solidFill>
              <a:latin typeface="+mn-lt"/>
              <a:sym typeface="Gill Sans" charset="0"/>
            </a:endParaRPr>
          </a:p>
        </p:txBody>
      </p:sp>
      <p:sp>
        <p:nvSpPr>
          <p:cNvPr id="23557" name="AutoShape 5"/>
          <p:cNvSpPr>
            <a:spLocks/>
          </p:cNvSpPr>
          <p:nvPr/>
        </p:nvSpPr>
        <p:spPr bwMode="auto">
          <a:xfrm>
            <a:off x="3429000" y="2514600"/>
            <a:ext cx="2362201" cy="457200"/>
          </a:xfrm>
          <a:prstGeom prst="roundRect">
            <a:avLst>
              <a:gd name="adj" fmla="val 23806"/>
            </a:avLst>
          </a:prstGeom>
          <a:noFill/>
          <a:ln w="254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ctr" eaLnBrk="1" hangingPunct="1"/>
            <a:endParaRPr lang="en-US" sz="3000" b="0" dirty="0" smtClean="0">
              <a:solidFill>
                <a:srgbClr val="000000"/>
              </a:solidFill>
              <a:latin typeface="+mn-lt"/>
              <a:sym typeface="Gill Sans" charset="0"/>
            </a:endParaRP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N-Gram Language Models</a:t>
            </a:r>
            <a:endParaRPr lang="en-US" dirty="0"/>
          </a:p>
        </p:txBody>
      </p:sp>
      <p:sp>
        <p:nvSpPr>
          <p:cNvPr id="23565" name="Rectangle 13"/>
          <p:cNvSpPr>
            <a:spLocks/>
          </p:cNvSpPr>
          <p:nvPr/>
        </p:nvSpPr>
        <p:spPr bwMode="auto">
          <a:xfrm>
            <a:off x="3130727" y="4026932"/>
            <a:ext cx="1814600" cy="110799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4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Trigrams:</a:t>
            </a:r>
          </a:p>
          <a:p>
            <a:pPr algn="ctr" eaLnBrk="1" hangingPunct="1"/>
            <a:r>
              <a:rPr lang="en-US" sz="24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This is a,</a:t>
            </a:r>
          </a:p>
          <a:p>
            <a:pPr algn="ctr" eaLnBrk="1" hangingPunct="1"/>
            <a:r>
              <a:rPr lang="en-US" sz="24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is a sentence</a:t>
            </a: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609600" y="1066800"/>
            <a:ext cx="2309928" cy="43088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r>
              <a:rPr lang="en-US" sz="28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N=</a:t>
            </a:r>
            <a:r>
              <a:rPr lang="en-US" sz="2800" b="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3 </a:t>
            </a:r>
            <a:r>
              <a:rPr lang="en-US" sz="28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(trigrams)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81600" y="6477000"/>
            <a:ext cx="388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dirty="0" smtClean="0">
                <a:solidFill>
                  <a:schemeClr val="bg1"/>
                </a:solidFill>
              </a:rPr>
              <a:t>Sentence of length </a:t>
            </a:r>
            <a:r>
              <a:rPr lang="en-US" sz="1400" b="0" i="1" dirty="0" smtClean="0">
                <a:solidFill>
                  <a:schemeClr val="bg1"/>
                </a:solidFill>
              </a:rPr>
              <a:t>s</a:t>
            </a:r>
            <a:r>
              <a:rPr lang="en-US" sz="1400" b="0" dirty="0" smtClean="0">
                <a:solidFill>
                  <a:schemeClr val="bg1"/>
                </a:solidFill>
              </a:rPr>
              <a:t>, how many trigrams?</a:t>
            </a:r>
            <a:endParaRPr lang="en-US" sz="14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4" grpId="1" animBg="1"/>
      <p:bldP spid="23557" grpId="0" animBg="1"/>
      <p:bldP spid="23565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Computing Probabilities</a:t>
            </a:r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3149437" y="4905732"/>
            <a:ext cx="2837316" cy="43088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8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Is this practical?</a:t>
            </a:r>
          </a:p>
        </p:txBody>
      </p:sp>
      <p:sp>
        <p:nvSpPr>
          <p:cNvPr id="27651" name="Rectangle 3"/>
          <p:cNvSpPr>
            <a:spLocks/>
          </p:cNvSpPr>
          <p:nvPr/>
        </p:nvSpPr>
        <p:spPr bwMode="auto">
          <a:xfrm>
            <a:off x="716322" y="5525871"/>
            <a:ext cx="7702430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4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No! Can’t keep track of all possible histories of all words!</a:t>
            </a: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905000"/>
            <a:ext cx="2536031" cy="348258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85800" y="2514600"/>
            <a:ext cx="7742039" cy="911944"/>
            <a:chOff x="0" y="0"/>
            <a:chExt cx="6936" cy="817"/>
          </a:xfrm>
        </p:grpSpPr>
        <p:sp>
          <p:nvSpPr>
            <p:cNvPr id="27654" name="Rectangle 6"/>
            <p:cNvSpPr>
              <a:spLocks/>
            </p:cNvSpPr>
            <p:nvPr/>
          </p:nvSpPr>
          <p:spPr bwMode="auto">
            <a:xfrm>
              <a:off x="5229" y="472"/>
              <a:ext cx="1405" cy="345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2500" b="0" dirty="0" smtClean="0">
                  <a:solidFill>
                    <a:srgbClr val="00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[chain rule]</a:t>
              </a:r>
            </a:p>
          </p:txBody>
        </p:sp>
        <p:pic>
          <p:nvPicPr>
            <p:cNvPr id="27655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6936" cy="312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  <p:bldP spid="2765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Approximating Probabilities</a:t>
            </a:r>
          </a:p>
        </p:txBody>
      </p:sp>
      <p:sp>
        <p:nvSpPr>
          <p:cNvPr id="29698" name="Rectangle 2"/>
          <p:cNvSpPr>
            <a:spLocks/>
          </p:cNvSpPr>
          <p:nvPr/>
        </p:nvSpPr>
        <p:spPr bwMode="auto">
          <a:xfrm>
            <a:off x="381000" y="1219200"/>
            <a:ext cx="7522893" cy="76944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r>
              <a:rPr lang="en-US" sz="250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Basic idea: </a:t>
            </a:r>
            <a:r>
              <a:rPr lang="en-US" sz="2500" b="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limit history to fixed number of words N</a:t>
            </a:r>
          </a:p>
          <a:p>
            <a:pPr eaLnBrk="1" hangingPunct="1"/>
            <a:r>
              <a:rPr lang="en-US" sz="2500" b="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(Markov Assumption)</a:t>
            </a: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234" y="4589859"/>
            <a:ext cx="6527602" cy="348258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9702" name="Line 6"/>
          <p:cNvSpPr>
            <a:spLocks noChangeShapeType="1"/>
          </p:cNvSpPr>
          <p:nvPr/>
        </p:nvSpPr>
        <p:spPr bwMode="auto">
          <a:xfrm rot="10800000" flipH="1">
            <a:off x="5803739" y="5022949"/>
            <a:ext cx="0" cy="691369"/>
          </a:xfrm>
          <a:prstGeom prst="line">
            <a:avLst/>
          </a:prstGeom>
          <a:noFill/>
          <a:ln w="127000" cap="flat">
            <a:solidFill>
              <a:schemeClr val="tx1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pPr eaLnBrk="1" hangingPunct="1"/>
            <a:endParaRPr lang="en-US" sz="3000" b="0" dirty="0" smtClean="0">
              <a:solidFill>
                <a:srgbClr val="000000"/>
              </a:solidFill>
              <a:latin typeface="Gill Sans" charset="0"/>
              <a:sym typeface="Gill Sans" charset="0"/>
            </a:endParaRPr>
          </a:p>
        </p:txBody>
      </p:sp>
      <p:pic>
        <p:nvPicPr>
          <p:cNvPr id="2970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37" y="3911203"/>
            <a:ext cx="4089797" cy="348258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29705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2166342"/>
            <a:ext cx="6741914" cy="348258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11" name="Rectangle 7"/>
          <p:cNvSpPr>
            <a:spLocks/>
          </p:cNvSpPr>
          <p:nvPr/>
        </p:nvSpPr>
        <p:spPr bwMode="auto">
          <a:xfrm>
            <a:off x="533400" y="3124200"/>
            <a:ext cx="4711226" cy="38472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r>
              <a:rPr lang="en-US" sz="250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N=1: Unigram Language Model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34871" y="6477000"/>
            <a:ext cx="2032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Relation to </a:t>
            </a:r>
            <a:r>
              <a:rPr lang="en-US" dirty="0" smtClean="0">
                <a:solidFill>
                  <a:srgbClr val="FF0000"/>
                </a:solidFill>
              </a:rPr>
              <a:t>HMMs?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Approximating Probabilities</a:t>
            </a:r>
          </a:p>
        </p:txBody>
      </p:sp>
      <p:pic>
        <p:nvPicPr>
          <p:cNvPr id="3072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6883" y="4589859"/>
            <a:ext cx="7804547" cy="312539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30728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37" y="3911203"/>
            <a:ext cx="4893469" cy="348258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/>
          </p:cNvSpPr>
          <p:nvPr/>
        </p:nvSpPr>
        <p:spPr bwMode="auto">
          <a:xfrm>
            <a:off x="381000" y="1219200"/>
            <a:ext cx="7522893" cy="76944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r>
              <a:rPr lang="en-US" sz="250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Basic idea: </a:t>
            </a:r>
            <a:r>
              <a:rPr lang="en-US" sz="2500" b="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limit history to fixed number of words N</a:t>
            </a:r>
          </a:p>
          <a:p>
            <a:pPr eaLnBrk="1" hangingPunct="1"/>
            <a:r>
              <a:rPr lang="en-US" sz="2500" b="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(Markov Assumption)</a:t>
            </a:r>
          </a:p>
        </p:txBody>
      </p:sp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2166342"/>
            <a:ext cx="6741914" cy="348258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13" name="Rectangle 7"/>
          <p:cNvSpPr>
            <a:spLocks/>
          </p:cNvSpPr>
          <p:nvPr/>
        </p:nvSpPr>
        <p:spPr bwMode="auto">
          <a:xfrm>
            <a:off x="533400" y="3124200"/>
            <a:ext cx="4515660" cy="38472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r>
              <a:rPr lang="en-US" sz="250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N=2: Bigram Language Model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34871" y="6477000"/>
            <a:ext cx="2032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Relation to </a:t>
            </a:r>
            <a:r>
              <a:rPr lang="en-US" dirty="0" smtClean="0">
                <a:solidFill>
                  <a:srgbClr val="FF0000"/>
                </a:solidFill>
              </a:rPr>
              <a:t>HMMs?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30605</TotalTime>
  <Words>2554</Words>
  <Application>Microsoft Office PowerPoint</Application>
  <PresentationFormat>On-screen Show (4:3)</PresentationFormat>
  <Paragraphs>387</Paragraphs>
  <Slides>48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0" baseType="lpstr">
      <vt:lpstr>Default Design</vt:lpstr>
      <vt:lpstr>Equation</vt:lpstr>
      <vt:lpstr>Slide 1</vt:lpstr>
      <vt:lpstr>N-Gram Language Models</vt:lpstr>
      <vt:lpstr>Huh?</vt:lpstr>
      <vt:lpstr>N-Gram Language Models</vt:lpstr>
      <vt:lpstr>N-Gram Language Models</vt:lpstr>
      <vt:lpstr>N-Gram Language Models</vt:lpstr>
      <vt:lpstr>Computing Probabilities</vt:lpstr>
      <vt:lpstr>Approximating Probabilities</vt:lpstr>
      <vt:lpstr>Approximating Probabilities</vt:lpstr>
      <vt:lpstr>Approximating Probabilities</vt:lpstr>
      <vt:lpstr>Building N-Gram Language Models</vt:lpstr>
      <vt:lpstr>Vocabulary Size: Heaps’ Law</vt:lpstr>
      <vt:lpstr>Heaps’ Law for RCV1</vt:lpstr>
      <vt:lpstr>Building N-Gram Models</vt:lpstr>
      <vt:lpstr>Example: Bigram Language Model</vt:lpstr>
      <vt:lpstr>Building N-Gram Models</vt:lpstr>
      <vt:lpstr>More Context, More Work</vt:lpstr>
      <vt:lpstr>Data Sparsity</vt:lpstr>
      <vt:lpstr>Data Sparsity</vt:lpstr>
      <vt:lpstr>Smoothing</vt:lpstr>
      <vt:lpstr>Laplace’s Law</vt:lpstr>
      <vt:lpstr>Laplace’s Law: Probabilities</vt:lpstr>
      <vt:lpstr>Laplace’s Law: Frequencies</vt:lpstr>
      <vt:lpstr>Laplace’s Law</vt:lpstr>
      <vt:lpstr>Lidstone’s Law of Succession</vt:lpstr>
      <vt:lpstr>Good-Turing Estimator</vt:lpstr>
      <vt:lpstr>Good-Turing Estimator</vt:lpstr>
      <vt:lpstr>Good-Turing Estimator</vt:lpstr>
      <vt:lpstr>Good-Turing Estimator: Example</vt:lpstr>
      <vt:lpstr>Good-Turing Estimator</vt:lpstr>
      <vt:lpstr>Good-Turing Estimator</vt:lpstr>
      <vt:lpstr>Combining Estimators</vt:lpstr>
      <vt:lpstr>Linear MLE Interpolation</vt:lpstr>
      <vt:lpstr>Linear MLE Interpolation</vt:lpstr>
      <vt:lpstr>Backoff Models</vt:lpstr>
      <vt:lpstr>Backoff Models</vt:lpstr>
      <vt:lpstr>Katz Backoff</vt:lpstr>
      <vt:lpstr>Katz Backoff (from textbook)</vt:lpstr>
      <vt:lpstr>Katz Backoff</vt:lpstr>
      <vt:lpstr>Kneser-Ney Smoothing</vt:lpstr>
      <vt:lpstr>Kneser-Ney Smoothing</vt:lpstr>
      <vt:lpstr>Kneser-Ney Smoothing</vt:lpstr>
      <vt:lpstr>Explicitly Modeling OOV</vt:lpstr>
      <vt:lpstr>Evaluating Language Models</vt:lpstr>
      <vt:lpstr>Computing Perplexity</vt:lpstr>
      <vt:lpstr>Practical Evaluation</vt:lpstr>
      <vt:lpstr>Typical “State of the Art” LMs</vt:lpstr>
      <vt:lpstr>Take-Away Messages</vt:lpstr>
    </vt:vector>
  </TitlesOfParts>
  <Company>University of Maryland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723: Computational Linguistics I</dc:title>
  <dc:creator>Jimmy Lin</dc:creator>
  <cp:lastModifiedBy>Jimmy Lin</cp:lastModifiedBy>
  <cp:revision>5848</cp:revision>
  <dcterms:created xsi:type="dcterms:W3CDTF">2009-04-21T05:05:25Z</dcterms:created>
  <dcterms:modified xsi:type="dcterms:W3CDTF">2009-10-29T15:46:41Z</dcterms:modified>
</cp:coreProperties>
</file>