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Default Extension="gif" ContentType="image/gif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Default Extension="xls" ContentType="application/vnd.ms-exce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notesSlides/notesSlide1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6"/>
  </p:notesMasterIdLst>
  <p:handoutMasterIdLst>
    <p:handoutMasterId r:id="rId77"/>
  </p:handoutMasterIdLst>
  <p:sldIdLst>
    <p:sldId id="256" r:id="rId2"/>
    <p:sldId id="257" r:id="rId3"/>
    <p:sldId id="259" r:id="rId4"/>
    <p:sldId id="260" r:id="rId5"/>
    <p:sldId id="279" r:id="rId6"/>
    <p:sldId id="347" r:id="rId7"/>
    <p:sldId id="280" r:id="rId8"/>
    <p:sldId id="281" r:id="rId9"/>
    <p:sldId id="288" r:id="rId10"/>
    <p:sldId id="289" r:id="rId11"/>
    <p:sldId id="346" r:id="rId12"/>
    <p:sldId id="349" r:id="rId13"/>
    <p:sldId id="350" r:id="rId14"/>
    <p:sldId id="352" r:id="rId15"/>
    <p:sldId id="340" r:id="rId16"/>
    <p:sldId id="345" r:id="rId17"/>
    <p:sldId id="341" r:id="rId18"/>
    <p:sldId id="342" r:id="rId19"/>
    <p:sldId id="343" r:id="rId20"/>
    <p:sldId id="344" r:id="rId21"/>
    <p:sldId id="321" r:id="rId22"/>
    <p:sldId id="355" r:id="rId23"/>
    <p:sldId id="357" r:id="rId24"/>
    <p:sldId id="318" r:id="rId25"/>
    <p:sldId id="319" r:id="rId26"/>
    <p:sldId id="358" r:id="rId27"/>
    <p:sldId id="359" r:id="rId28"/>
    <p:sldId id="326" r:id="rId29"/>
    <p:sldId id="317" r:id="rId30"/>
    <p:sldId id="312" r:id="rId31"/>
    <p:sldId id="311" r:id="rId32"/>
    <p:sldId id="331" r:id="rId33"/>
    <p:sldId id="332" r:id="rId34"/>
    <p:sldId id="325" r:id="rId35"/>
    <p:sldId id="334" r:id="rId36"/>
    <p:sldId id="333" r:id="rId37"/>
    <p:sldId id="324" r:id="rId38"/>
    <p:sldId id="322" r:id="rId39"/>
    <p:sldId id="329" r:id="rId40"/>
    <p:sldId id="330" r:id="rId41"/>
    <p:sldId id="316" r:id="rId42"/>
    <p:sldId id="337" r:id="rId43"/>
    <p:sldId id="338" r:id="rId44"/>
    <p:sldId id="339" r:id="rId45"/>
    <p:sldId id="361" r:id="rId46"/>
    <p:sldId id="296" r:id="rId47"/>
    <p:sldId id="291" r:id="rId48"/>
    <p:sldId id="292" r:id="rId49"/>
    <p:sldId id="293" r:id="rId50"/>
    <p:sldId id="294" r:id="rId51"/>
    <p:sldId id="295" r:id="rId52"/>
    <p:sldId id="298" r:id="rId53"/>
    <p:sldId id="297" r:id="rId54"/>
    <p:sldId id="299" r:id="rId55"/>
    <p:sldId id="300" r:id="rId56"/>
    <p:sldId id="301" r:id="rId57"/>
    <p:sldId id="302" r:id="rId58"/>
    <p:sldId id="303" r:id="rId59"/>
    <p:sldId id="304" r:id="rId60"/>
    <p:sldId id="305" r:id="rId61"/>
    <p:sldId id="306" r:id="rId62"/>
    <p:sldId id="307" r:id="rId63"/>
    <p:sldId id="308" r:id="rId64"/>
    <p:sldId id="309" r:id="rId65"/>
    <p:sldId id="368" r:id="rId66"/>
    <p:sldId id="310" r:id="rId67"/>
    <p:sldId id="356" r:id="rId68"/>
    <p:sldId id="362" r:id="rId69"/>
    <p:sldId id="363" r:id="rId70"/>
    <p:sldId id="364" r:id="rId71"/>
    <p:sldId id="365" r:id="rId72"/>
    <p:sldId id="366" r:id="rId73"/>
    <p:sldId id="367" r:id="rId74"/>
    <p:sldId id="353" r:id="rId7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2780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199908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03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99"/>
    <a:srgbClr val="CCFF99"/>
    <a:srgbClr val="CC99FF"/>
    <a:srgbClr val="000066"/>
    <a:srgbClr val="996600"/>
    <a:srgbClr val="4D6997"/>
    <a:srgbClr val="66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9" autoAdjust="0"/>
    <p:restoredTop sz="89617" autoAdjust="0"/>
  </p:normalViewPr>
  <p:slideViewPr>
    <p:cSldViewPr>
      <p:cViewPr varScale="1">
        <p:scale>
          <a:sx n="122" d="100"/>
          <a:sy n="122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-2526" y="-10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098A0DF-783C-49D9-9260-6806A799F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1"/>
            <a:ext cx="58531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0D86A14-AC1F-4C9A-8DDE-CE6B11F31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23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B9B0A8-83AC-4B14-A47D-4B5920ACA017}" type="slidenum">
              <a:rPr lang="en-US"/>
              <a:pPr/>
              <a:t>31</a:t>
            </a:fld>
            <a:endParaRPr lang="en-US"/>
          </a:p>
        </p:txBody>
      </p:sp>
      <p:sp>
        <p:nvSpPr>
          <p:cNvPr id="125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19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23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19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19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23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23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23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23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23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23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23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23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23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23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23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19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23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1" y="1371600"/>
            <a:ext cx="6477000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1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028700"/>
          </a:xfrm>
        </p:spPr>
        <p:txBody>
          <a:bodyPr/>
          <a:lstStyle>
            <a:lvl1pPr algn="ctr">
              <a:defRPr sz="4000"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868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3" r:id="rId4"/>
    <p:sldLayoutId id="2147483654" r:id="rId5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aseline="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13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6pPr>
      <a:lvl7pPr marL="91425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7pPr>
      <a:lvl8pPr marL="137139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8pPr>
      <a:lvl9pPr marL="182851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9pPr>
    </p:titleStyle>
    <p:bodyStyle>
      <a:lvl1pPr marL="342848" indent="-342848" algn="l" rtl="0" eaLnBrk="0" fontAlgn="base" hangingPunct="0">
        <a:spcBef>
          <a:spcPct val="25000"/>
        </a:spcBef>
        <a:spcAft>
          <a:spcPct val="25000"/>
        </a:spcAft>
        <a:buClr>
          <a:srgbClr val="5675A9"/>
        </a:buClr>
        <a:buSzPct val="75000"/>
        <a:buFont typeface="Wingdings" charset="2"/>
        <a:buChar char="¢"/>
        <a:defRPr sz="24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836" indent="-285707" algn="l" rtl="0" eaLnBrk="0" fontAlgn="base" hangingPunct="0">
        <a:spcBef>
          <a:spcPct val="10000"/>
        </a:spcBef>
        <a:spcAft>
          <a:spcPct val="10000"/>
        </a:spcAft>
        <a:buClr>
          <a:srgbClr val="5675A9"/>
        </a:buClr>
        <a:buSzPct val="75000"/>
        <a:buFont typeface="Wingdings" charset="2"/>
        <a:buChar char="l"/>
        <a:defRPr sz="2000" baseline="0">
          <a:solidFill>
            <a:schemeClr val="bg1"/>
          </a:solidFill>
          <a:latin typeface="+mn-lt"/>
        </a:defRPr>
      </a:lvl2pPr>
      <a:lvl3pPr marL="114282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2400" baseline="0">
          <a:solidFill>
            <a:schemeClr val="bg1"/>
          </a:solidFill>
          <a:latin typeface="+mn-lt"/>
        </a:defRPr>
      </a:lvl3pPr>
      <a:lvl4pPr marL="159995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+mn-lt"/>
        </a:defRPr>
      </a:lvl4pPr>
      <a:lvl5pPr marL="2057085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+mn-lt"/>
        </a:defRPr>
      </a:lvl5pPr>
      <a:lvl6pPr marL="251421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344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847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5603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533400" y="1752601"/>
            <a:ext cx="8305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eaLnBrk="1" hangingPunct="1"/>
            <a:r>
              <a:rPr lang="en-US" sz="3200" b="0" dirty="0" smtClean="0">
                <a:solidFill>
                  <a:schemeClr val="bg1"/>
                </a:solidFill>
                <a:latin typeface="Arial Black" pitchFamily="34" charset="0"/>
              </a:rPr>
              <a:t>Part-of-Speech Tagging</a:t>
            </a:r>
            <a:endParaRPr lang="en-US" sz="3200" b="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023646"/>
            <a:ext cx="7315200" cy="338554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CMSC 723: Computational Linguistics I ― Session #4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124201" y="3733800"/>
            <a:ext cx="5638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defTabSz="914259" eaLnBrk="1" hangingPunct="1">
              <a:buClr>
                <a:srgbClr val="5675A9"/>
              </a:buClr>
              <a:buSzPct val="75000"/>
              <a:defRPr/>
            </a:pPr>
            <a:r>
              <a:rPr lang="en-US" sz="1800" kern="0" dirty="0" smtClean="0">
                <a:solidFill>
                  <a:schemeClr val="bg1"/>
                </a:solidFill>
                <a:latin typeface="+mn-lt"/>
              </a:rPr>
              <a:t>Jimmy Lin</a:t>
            </a:r>
          </a:p>
          <a:p>
            <a:pPr defTabSz="914259" eaLnBrk="1" hangingPunct="1">
              <a:buClr>
                <a:srgbClr val="5675A9"/>
              </a:buClr>
              <a:buSzPct val="75000"/>
              <a:defRPr/>
            </a:pPr>
            <a:r>
              <a:rPr lang="en-US" sz="1800" b="0" kern="0" dirty="0" smtClean="0">
                <a:solidFill>
                  <a:schemeClr val="bg1"/>
                </a:solidFill>
                <a:latin typeface="+mn-lt"/>
              </a:rPr>
              <a:t>The </a:t>
            </a:r>
            <a:r>
              <a:rPr lang="en-US" sz="1800" b="0" kern="0" dirty="0" err="1" smtClean="0">
                <a:solidFill>
                  <a:schemeClr val="bg1"/>
                </a:solidFill>
                <a:latin typeface="+mn-lt"/>
              </a:rPr>
              <a:t>iSchool</a:t>
            </a:r>
            <a:endParaRPr lang="en-US" sz="1800" b="0" kern="0" dirty="0" smtClean="0">
              <a:solidFill>
                <a:schemeClr val="bg1"/>
              </a:solidFill>
              <a:latin typeface="+mn-lt"/>
            </a:endParaRPr>
          </a:p>
          <a:p>
            <a:pPr defTabSz="914259" eaLnBrk="1" hangingPunct="1">
              <a:buClr>
                <a:srgbClr val="5675A9"/>
              </a:buClr>
              <a:buSzPct val="75000"/>
              <a:defRPr/>
            </a:pPr>
            <a:r>
              <a:rPr lang="en-US" sz="1800" b="0" kern="0" dirty="0" smtClean="0">
                <a:solidFill>
                  <a:schemeClr val="bg1"/>
                </a:solidFill>
                <a:latin typeface="+mn-lt"/>
              </a:rPr>
              <a:t>University of Maryland</a:t>
            </a:r>
          </a:p>
          <a:p>
            <a:pPr defTabSz="914259" eaLnBrk="1" hangingPunct="1">
              <a:buClr>
                <a:srgbClr val="5675A9"/>
              </a:buClr>
              <a:buSzPct val="75000"/>
              <a:defRPr/>
            </a:pPr>
            <a:endParaRPr lang="en-US" sz="1800" b="0" kern="0" dirty="0" smtClean="0">
              <a:solidFill>
                <a:schemeClr val="bg1"/>
              </a:solidFill>
              <a:latin typeface="+mn-lt"/>
            </a:endParaRPr>
          </a:p>
          <a:p>
            <a:pPr defTabSz="914259" eaLnBrk="1" hangingPunct="1">
              <a:buClr>
                <a:srgbClr val="5675A9"/>
              </a:buClr>
              <a:buSzPct val="75000"/>
              <a:defRPr/>
            </a:pPr>
            <a:r>
              <a:rPr lang="en-US" sz="1800" b="0" kern="0" dirty="0" smtClean="0">
                <a:solidFill>
                  <a:schemeClr val="bg1"/>
                </a:solidFill>
                <a:latin typeface="+mn-lt"/>
              </a:rPr>
              <a:t>Wednesday, September 23, 2009</a:t>
            </a:r>
          </a:p>
        </p:txBody>
      </p:sp>
      <p:pic>
        <p:nvPicPr>
          <p:cNvPr id="6" name="Picture 5" descr="form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3810000"/>
            <a:ext cx="914400" cy="914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and Adverbs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Adjectives</a:t>
            </a:r>
          </a:p>
          <a:p>
            <a:pPr lvl="1"/>
            <a:r>
              <a:rPr lang="en-US" dirty="0" smtClean="0"/>
              <a:t>Generally modify nouns, e.g., </a:t>
            </a:r>
            <a:r>
              <a:rPr lang="en-US" i="1" dirty="0" smtClean="0"/>
              <a:t>tall</a:t>
            </a:r>
            <a:r>
              <a:rPr lang="en-US" dirty="0" smtClean="0"/>
              <a:t> girl</a:t>
            </a:r>
          </a:p>
          <a:p>
            <a:r>
              <a:rPr lang="en-US" dirty="0" smtClean="0"/>
              <a:t>Adverbs</a:t>
            </a:r>
          </a:p>
          <a:p>
            <a:pPr lvl="1"/>
            <a:r>
              <a:rPr lang="en-US" dirty="0" smtClean="0"/>
              <a:t>A semantic and formal potpourri…</a:t>
            </a:r>
          </a:p>
          <a:p>
            <a:pPr lvl="1"/>
            <a:r>
              <a:rPr lang="en-US" dirty="0" smtClean="0"/>
              <a:t>Sometimes modify verbs, e.g., sang </a:t>
            </a:r>
            <a:r>
              <a:rPr lang="en-US" i="1" dirty="0" smtClean="0"/>
              <a:t>beautifully</a:t>
            </a:r>
          </a:p>
          <a:p>
            <a:pPr lvl="1"/>
            <a:r>
              <a:rPr lang="en-US" dirty="0" smtClean="0"/>
              <a:t>Sometimes modify adjectives, e.g., </a:t>
            </a:r>
            <a:r>
              <a:rPr lang="en-US" i="1" dirty="0" smtClean="0"/>
              <a:t>extremely</a:t>
            </a:r>
            <a:r>
              <a:rPr lang="en-US" dirty="0" smtClean="0"/>
              <a:t> hot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Class POS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Prepositions</a:t>
            </a:r>
          </a:p>
          <a:p>
            <a:pPr lvl="1"/>
            <a:r>
              <a:rPr lang="en-US" dirty="0" smtClean="0"/>
              <a:t>In English, occurring before noun phrases</a:t>
            </a:r>
          </a:p>
          <a:p>
            <a:pPr lvl="1"/>
            <a:r>
              <a:rPr lang="en-US" dirty="0" smtClean="0"/>
              <a:t>Specifying some type of relation (spatial, temporal, …)</a:t>
            </a:r>
          </a:p>
          <a:p>
            <a:pPr lvl="1"/>
            <a:r>
              <a:rPr lang="en-US" dirty="0" smtClean="0"/>
              <a:t>Examples: </a:t>
            </a:r>
            <a:r>
              <a:rPr lang="en-US" i="1" dirty="0" smtClean="0"/>
              <a:t>on</a:t>
            </a:r>
            <a:r>
              <a:rPr lang="en-US" dirty="0" smtClean="0"/>
              <a:t> the shelf, </a:t>
            </a:r>
            <a:r>
              <a:rPr lang="en-US" i="1" dirty="0" smtClean="0"/>
              <a:t>before</a:t>
            </a:r>
            <a:r>
              <a:rPr lang="en-US" dirty="0" smtClean="0"/>
              <a:t> noon</a:t>
            </a:r>
          </a:p>
          <a:p>
            <a:r>
              <a:rPr lang="en-US" dirty="0" smtClean="0"/>
              <a:t>Particles</a:t>
            </a:r>
          </a:p>
          <a:p>
            <a:pPr lvl="1"/>
            <a:r>
              <a:rPr lang="en-US" dirty="0" smtClean="0"/>
              <a:t>Resembles a preposition, but used with a verb (“phrasal verbs”)</a:t>
            </a:r>
          </a:p>
          <a:p>
            <a:pPr lvl="1"/>
            <a:r>
              <a:rPr lang="en-US" dirty="0" smtClean="0"/>
              <a:t>Examples: find </a:t>
            </a:r>
            <a:r>
              <a:rPr lang="en-US" i="1" dirty="0" smtClean="0"/>
              <a:t>out</a:t>
            </a:r>
            <a:r>
              <a:rPr lang="en-US" dirty="0" smtClean="0"/>
              <a:t>, turn </a:t>
            </a:r>
            <a:r>
              <a:rPr lang="en-US" i="1" dirty="0" smtClean="0"/>
              <a:t>over</a:t>
            </a:r>
            <a:r>
              <a:rPr lang="en-US" dirty="0" smtClean="0"/>
              <a:t>, go </a:t>
            </a:r>
            <a:r>
              <a:rPr lang="en-US" i="1" dirty="0" smtClean="0"/>
              <a:t>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vs. Prepositions</a:t>
            </a:r>
            <a:endParaRPr lang="en-US" dirty="0"/>
          </a:p>
        </p:txBody>
      </p:sp>
      <p:sp>
        <p:nvSpPr>
          <p:cNvPr id="34819" name="Rectangle 3"/>
          <p:cNvSpPr>
            <a:spLocks/>
          </p:cNvSpPr>
          <p:nvPr/>
        </p:nvSpPr>
        <p:spPr bwMode="auto">
          <a:xfrm>
            <a:off x="457200" y="1752600"/>
            <a:ext cx="5626075" cy="300930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l"/>
            <a:r>
              <a:rPr lang="en-US" sz="2400" b="0" dirty="0">
                <a:solidFill>
                  <a:schemeClr val="bg1"/>
                </a:solidFill>
                <a:ea typeface="Gill Sans" charset="0"/>
                <a:cs typeface="Gill Sans" charset="0"/>
              </a:rPr>
              <a:t>He came </a:t>
            </a:r>
            <a:r>
              <a:rPr lang="en-US" sz="2400" b="0" i="1" dirty="0">
                <a:solidFill>
                  <a:srgbClr val="FF0000"/>
                </a:solidFill>
                <a:ea typeface="Gill Sans" charset="0"/>
                <a:cs typeface="Gill Sans" charset="0"/>
              </a:rPr>
              <a:t>by</a:t>
            </a:r>
            <a:r>
              <a:rPr lang="en-US" sz="2400" b="0" dirty="0">
                <a:solidFill>
                  <a:schemeClr val="bg1"/>
                </a:solidFill>
                <a:ea typeface="Gill Sans" charset="0"/>
                <a:cs typeface="Gill Sans" charset="0"/>
              </a:rPr>
              <a:t> the office in a hurry</a:t>
            </a:r>
          </a:p>
          <a:p>
            <a:pPr algn="l"/>
            <a:r>
              <a:rPr lang="en-US" sz="2400" b="0" dirty="0">
                <a:solidFill>
                  <a:schemeClr val="bg1"/>
                </a:solidFill>
                <a:ea typeface="Gill Sans" charset="0"/>
                <a:cs typeface="Gill Sans" charset="0"/>
              </a:rPr>
              <a:t>He came </a:t>
            </a:r>
            <a:r>
              <a:rPr lang="en-US" sz="2400" b="0" i="1" dirty="0">
                <a:solidFill>
                  <a:srgbClr val="FF0000"/>
                </a:solidFill>
                <a:ea typeface="Gill Sans" charset="0"/>
                <a:cs typeface="Gill Sans" charset="0"/>
              </a:rPr>
              <a:t>by</a:t>
            </a:r>
            <a:r>
              <a:rPr lang="en-US" sz="2400" b="0" dirty="0">
                <a:solidFill>
                  <a:schemeClr val="bg1"/>
                </a:solidFill>
                <a:ea typeface="Gill Sans" charset="0"/>
                <a:cs typeface="Gill Sans" charset="0"/>
              </a:rPr>
              <a:t> his fortune honestly</a:t>
            </a:r>
          </a:p>
          <a:p>
            <a:pPr algn="l"/>
            <a:endParaRPr lang="en-US" sz="2400" b="0" dirty="0">
              <a:solidFill>
                <a:schemeClr val="bg1"/>
              </a:solidFill>
              <a:ea typeface="Gill Sans" charset="0"/>
              <a:cs typeface="Gill Sans" charset="0"/>
            </a:endParaRPr>
          </a:p>
          <a:p>
            <a:pPr algn="l"/>
            <a:r>
              <a:rPr lang="en-US" sz="2400" b="0" dirty="0">
                <a:solidFill>
                  <a:schemeClr val="bg1"/>
                </a:solidFill>
                <a:ea typeface="Gill Sans" charset="0"/>
                <a:cs typeface="Gill Sans" charset="0"/>
              </a:rPr>
              <a:t>We ran </a:t>
            </a:r>
            <a:r>
              <a:rPr lang="en-US" sz="2400" b="0" i="1" dirty="0">
                <a:solidFill>
                  <a:srgbClr val="FF0000"/>
                </a:solidFill>
                <a:ea typeface="Gill Sans" charset="0"/>
                <a:cs typeface="Gill Sans" charset="0"/>
              </a:rPr>
              <a:t>up</a:t>
            </a:r>
            <a:r>
              <a:rPr lang="en-US" sz="2400" b="0" dirty="0">
                <a:solidFill>
                  <a:schemeClr val="bg1"/>
                </a:solidFill>
                <a:ea typeface="Gill Sans" charset="0"/>
                <a:cs typeface="Gill Sans" charset="0"/>
              </a:rPr>
              <a:t> the phone bill</a:t>
            </a:r>
          </a:p>
          <a:p>
            <a:pPr algn="l"/>
            <a:r>
              <a:rPr lang="en-US" sz="2400" b="0" dirty="0">
                <a:solidFill>
                  <a:schemeClr val="bg1"/>
                </a:solidFill>
                <a:ea typeface="Gill Sans" charset="0"/>
                <a:cs typeface="Gill Sans" charset="0"/>
              </a:rPr>
              <a:t>We ran </a:t>
            </a:r>
            <a:r>
              <a:rPr lang="en-US" sz="2400" b="0" i="1" dirty="0">
                <a:solidFill>
                  <a:srgbClr val="FF0000"/>
                </a:solidFill>
                <a:ea typeface="Gill Sans" charset="0"/>
                <a:cs typeface="Gill Sans" charset="0"/>
              </a:rPr>
              <a:t>up</a:t>
            </a:r>
            <a:r>
              <a:rPr lang="en-US" sz="2400" b="0" dirty="0">
                <a:solidFill>
                  <a:schemeClr val="bg1"/>
                </a:solidFill>
                <a:ea typeface="Gill Sans" charset="0"/>
                <a:cs typeface="Gill Sans" charset="0"/>
              </a:rPr>
              <a:t> the small hill</a:t>
            </a:r>
          </a:p>
          <a:p>
            <a:pPr algn="l"/>
            <a:endParaRPr lang="en-US" sz="2400" b="0" dirty="0">
              <a:solidFill>
                <a:schemeClr val="bg1"/>
              </a:solidFill>
              <a:ea typeface="Gill Sans" charset="0"/>
              <a:cs typeface="Gill Sans" charset="0"/>
            </a:endParaRPr>
          </a:p>
          <a:p>
            <a:pPr algn="l"/>
            <a:r>
              <a:rPr lang="en-US" sz="2400" b="0" dirty="0">
                <a:solidFill>
                  <a:schemeClr val="bg1"/>
                </a:solidFill>
                <a:ea typeface="Gill Sans" charset="0"/>
                <a:cs typeface="Gill Sans" charset="0"/>
              </a:rPr>
              <a:t>He lived </a:t>
            </a:r>
            <a:r>
              <a:rPr lang="en-US" sz="2400" b="0" i="1" dirty="0" smtClean="0">
                <a:solidFill>
                  <a:srgbClr val="FF0000"/>
                </a:solidFill>
                <a:ea typeface="Gill Sans" charset="0"/>
                <a:cs typeface="Gill Sans" charset="0"/>
              </a:rPr>
              <a:t>down</a:t>
            </a:r>
            <a:r>
              <a:rPr lang="en-US" sz="2400" b="0" dirty="0" smtClean="0">
                <a:solidFill>
                  <a:schemeClr val="bg1"/>
                </a:solidFill>
                <a:ea typeface="Gill Sans" charset="0"/>
                <a:cs typeface="Gill Sans" charset="0"/>
              </a:rPr>
              <a:t> </a:t>
            </a:r>
            <a:r>
              <a:rPr lang="en-US" sz="2400" b="0" dirty="0">
                <a:solidFill>
                  <a:schemeClr val="bg1"/>
                </a:solidFill>
                <a:ea typeface="Gill Sans" charset="0"/>
                <a:cs typeface="Gill Sans" charset="0"/>
              </a:rPr>
              <a:t>the block</a:t>
            </a:r>
          </a:p>
          <a:p>
            <a:pPr algn="l"/>
            <a:r>
              <a:rPr lang="en-US" sz="2400" b="0" dirty="0">
                <a:solidFill>
                  <a:schemeClr val="bg1"/>
                </a:solidFill>
                <a:ea typeface="Gill Sans" charset="0"/>
                <a:cs typeface="Gill Sans" charset="0"/>
              </a:rPr>
              <a:t>He never lived </a:t>
            </a:r>
            <a:r>
              <a:rPr lang="en-US" sz="2400" b="0" i="1" dirty="0">
                <a:solidFill>
                  <a:srgbClr val="FF0000"/>
                </a:solidFill>
                <a:ea typeface="Gill Sans" charset="0"/>
                <a:cs typeface="Gill Sans" charset="0"/>
              </a:rPr>
              <a:t>down</a:t>
            </a:r>
            <a:r>
              <a:rPr lang="en-US" sz="2400" b="0" dirty="0">
                <a:solidFill>
                  <a:schemeClr val="bg1"/>
                </a:solidFill>
                <a:ea typeface="Gill Sans" charset="0"/>
                <a:cs typeface="Gill Sans" charset="0"/>
              </a:rPr>
              <a:t> the nicknames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30504" y="1764208"/>
            <a:ext cx="2392017" cy="717726"/>
            <a:chOff x="0" y="31"/>
            <a:chExt cx="2142" cy="643"/>
          </a:xfrm>
        </p:grpSpPr>
        <p:sp>
          <p:nvSpPr>
            <p:cNvPr id="34821" name="Rectangle 5"/>
            <p:cNvSpPr>
              <a:spLocks/>
            </p:cNvSpPr>
            <p:nvPr/>
          </p:nvSpPr>
          <p:spPr bwMode="auto">
            <a:xfrm>
              <a:off x="3" y="31"/>
              <a:ext cx="2139" cy="331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2400" b="0" dirty="0">
                  <a:solidFill>
                    <a:schemeClr val="bg1"/>
                  </a:solidFill>
                  <a:ea typeface="Gill Sans" charset="0"/>
                  <a:cs typeface="Gill Sans" charset="0"/>
                </a:rPr>
                <a:t>(by = preposition)</a:t>
              </a:r>
            </a:p>
          </p:txBody>
        </p:sp>
        <p:sp>
          <p:nvSpPr>
            <p:cNvPr id="34822" name="Rectangle 6"/>
            <p:cNvSpPr>
              <a:spLocks/>
            </p:cNvSpPr>
            <p:nvPr/>
          </p:nvSpPr>
          <p:spPr bwMode="auto">
            <a:xfrm>
              <a:off x="0" y="343"/>
              <a:ext cx="1678" cy="331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2400" b="0" dirty="0">
                  <a:solidFill>
                    <a:schemeClr val="bg1"/>
                  </a:solidFill>
                  <a:ea typeface="Gill Sans" charset="0"/>
                  <a:cs typeface="Gill Sans" charset="0"/>
                </a:rPr>
                <a:t>(by = particle)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730504" y="2907210"/>
            <a:ext cx="2409899" cy="699866"/>
            <a:chOff x="0" y="31"/>
            <a:chExt cx="2159" cy="627"/>
          </a:xfrm>
        </p:grpSpPr>
        <p:sp>
          <p:nvSpPr>
            <p:cNvPr id="34824" name="Rectangle 8"/>
            <p:cNvSpPr>
              <a:spLocks/>
            </p:cNvSpPr>
            <p:nvPr/>
          </p:nvSpPr>
          <p:spPr bwMode="auto">
            <a:xfrm>
              <a:off x="0" y="31"/>
              <a:ext cx="1695" cy="331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2400" b="0" dirty="0">
                  <a:solidFill>
                    <a:schemeClr val="bg1"/>
                  </a:solidFill>
                  <a:ea typeface="Gill Sans" charset="0"/>
                  <a:cs typeface="Gill Sans" charset="0"/>
                </a:rPr>
                <a:t>(up = particle)</a:t>
              </a:r>
            </a:p>
          </p:txBody>
        </p:sp>
        <p:sp>
          <p:nvSpPr>
            <p:cNvPr id="34825" name="Rectangle 9"/>
            <p:cNvSpPr>
              <a:spLocks/>
            </p:cNvSpPr>
            <p:nvPr/>
          </p:nvSpPr>
          <p:spPr bwMode="auto">
            <a:xfrm>
              <a:off x="3" y="327"/>
              <a:ext cx="2156" cy="331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2400" b="0" dirty="0">
                  <a:solidFill>
                    <a:schemeClr val="bg1"/>
                  </a:solidFill>
                  <a:ea typeface="Gill Sans" charset="0"/>
                  <a:cs typeface="Gill Sans" charset="0"/>
                </a:rPr>
                <a:t>(up = preposition)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730504" y="3996630"/>
            <a:ext cx="2803896" cy="717726"/>
            <a:chOff x="0" y="31"/>
            <a:chExt cx="2511" cy="643"/>
          </a:xfrm>
        </p:grpSpPr>
        <p:sp>
          <p:nvSpPr>
            <p:cNvPr id="34827" name="Rectangle 11"/>
            <p:cNvSpPr>
              <a:spLocks/>
            </p:cNvSpPr>
            <p:nvPr/>
          </p:nvSpPr>
          <p:spPr bwMode="auto">
            <a:xfrm>
              <a:off x="3" y="31"/>
              <a:ext cx="2508" cy="331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2400" b="0" dirty="0">
                  <a:solidFill>
                    <a:schemeClr val="bg1"/>
                  </a:solidFill>
                  <a:ea typeface="Gill Sans" charset="0"/>
                  <a:cs typeface="Gill Sans" charset="0"/>
                </a:rPr>
                <a:t>(down = preposition)</a:t>
              </a:r>
            </a:p>
          </p:txBody>
        </p:sp>
        <p:sp>
          <p:nvSpPr>
            <p:cNvPr id="34828" name="Rectangle 12"/>
            <p:cNvSpPr>
              <a:spLocks/>
            </p:cNvSpPr>
            <p:nvPr/>
          </p:nvSpPr>
          <p:spPr bwMode="auto">
            <a:xfrm>
              <a:off x="0" y="343"/>
              <a:ext cx="2047" cy="331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2400" b="0" dirty="0">
                  <a:solidFill>
                    <a:schemeClr val="bg1"/>
                  </a:solidFill>
                  <a:ea typeface="Gill Sans" charset="0"/>
                  <a:cs typeface="Gill Sans" charset="0"/>
                </a:rPr>
                <a:t>(down = particle)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Closed Class POS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Determiners</a:t>
            </a:r>
          </a:p>
          <a:p>
            <a:pPr lvl="1"/>
            <a:r>
              <a:rPr lang="en-US" dirty="0" smtClean="0"/>
              <a:t>Establish reference for a noun</a:t>
            </a:r>
          </a:p>
          <a:p>
            <a:pPr lvl="1"/>
            <a:r>
              <a:rPr lang="en-US" dirty="0" smtClean="0"/>
              <a:t>Examples: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an</a:t>
            </a:r>
            <a:r>
              <a:rPr lang="en-US" dirty="0" smtClean="0"/>
              <a:t>, </a:t>
            </a:r>
            <a:r>
              <a:rPr lang="en-US" i="1" dirty="0" smtClean="0"/>
              <a:t>the</a:t>
            </a:r>
            <a:r>
              <a:rPr lang="en-US" dirty="0" smtClean="0"/>
              <a:t> (articles), </a:t>
            </a:r>
            <a:r>
              <a:rPr lang="en-US" i="1" dirty="0" smtClean="0"/>
              <a:t>that</a:t>
            </a:r>
            <a:r>
              <a:rPr lang="en-US" dirty="0" smtClean="0"/>
              <a:t>, </a:t>
            </a:r>
            <a:r>
              <a:rPr lang="en-US" i="1" dirty="0" smtClean="0"/>
              <a:t>this</a:t>
            </a:r>
            <a:r>
              <a:rPr lang="en-US" dirty="0" smtClean="0"/>
              <a:t>, </a:t>
            </a:r>
            <a:r>
              <a:rPr lang="en-US" i="1" dirty="0" smtClean="0"/>
              <a:t>many</a:t>
            </a:r>
            <a:r>
              <a:rPr lang="en-US" dirty="0" smtClean="0"/>
              <a:t>, </a:t>
            </a:r>
            <a:r>
              <a:rPr lang="en-US" i="1" dirty="0" smtClean="0"/>
              <a:t>such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Pronouns</a:t>
            </a:r>
          </a:p>
          <a:p>
            <a:pPr lvl="1"/>
            <a:r>
              <a:rPr lang="en-US" dirty="0" smtClean="0"/>
              <a:t>Refer to person or entities: </a:t>
            </a:r>
            <a:r>
              <a:rPr lang="en-US" i="1" dirty="0" smtClean="0"/>
              <a:t>he</a:t>
            </a:r>
            <a:r>
              <a:rPr lang="en-US" dirty="0" smtClean="0"/>
              <a:t>, </a:t>
            </a:r>
            <a:r>
              <a:rPr lang="en-US" i="1" dirty="0" smtClean="0"/>
              <a:t>she</a:t>
            </a:r>
            <a:r>
              <a:rPr lang="en-US" dirty="0" smtClean="0"/>
              <a:t>, </a:t>
            </a:r>
            <a:r>
              <a:rPr lang="en-US" i="1" dirty="0" smtClean="0"/>
              <a:t>it</a:t>
            </a:r>
          </a:p>
          <a:p>
            <a:pPr lvl="1"/>
            <a:r>
              <a:rPr lang="en-US" dirty="0" smtClean="0"/>
              <a:t>Possessive pronouns: </a:t>
            </a:r>
            <a:r>
              <a:rPr lang="en-US" i="1" dirty="0" smtClean="0"/>
              <a:t>his</a:t>
            </a:r>
            <a:r>
              <a:rPr lang="en-US" dirty="0" smtClean="0"/>
              <a:t>, </a:t>
            </a:r>
            <a:r>
              <a:rPr lang="en-US" i="1" dirty="0" smtClean="0"/>
              <a:t>her</a:t>
            </a:r>
            <a:r>
              <a:rPr lang="en-US" dirty="0" smtClean="0"/>
              <a:t>, </a:t>
            </a:r>
            <a:r>
              <a:rPr lang="en-US" i="1" dirty="0" smtClean="0"/>
              <a:t>its</a:t>
            </a:r>
          </a:p>
          <a:p>
            <a:pPr lvl="1"/>
            <a:r>
              <a:rPr lang="en-US" dirty="0" err="1" smtClean="0"/>
              <a:t>Wh</a:t>
            </a:r>
            <a:r>
              <a:rPr lang="en-US" dirty="0" smtClean="0"/>
              <a:t>-pronouns: </a:t>
            </a:r>
            <a:r>
              <a:rPr lang="en-US" i="1" dirty="0" smtClean="0"/>
              <a:t>what</a:t>
            </a:r>
            <a:r>
              <a:rPr lang="en-US" dirty="0" smtClean="0"/>
              <a:t>, </a:t>
            </a:r>
            <a:r>
              <a:rPr lang="en-US" i="1" dirty="0" smtClean="0"/>
              <a:t>who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Class POS: Conjunctions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Coordinating conjunctions</a:t>
            </a:r>
          </a:p>
          <a:p>
            <a:pPr lvl="1"/>
            <a:r>
              <a:rPr lang="en-US" dirty="0" smtClean="0"/>
              <a:t>Join two elements of “equal status”</a:t>
            </a:r>
          </a:p>
          <a:p>
            <a:pPr lvl="1"/>
            <a:r>
              <a:rPr lang="en-US" dirty="0" smtClean="0"/>
              <a:t>Examples: cats </a:t>
            </a:r>
            <a:r>
              <a:rPr lang="en-US" i="1" dirty="0" smtClean="0"/>
              <a:t>and</a:t>
            </a:r>
            <a:r>
              <a:rPr lang="en-US" dirty="0" smtClean="0"/>
              <a:t> dogs, salad </a:t>
            </a:r>
            <a:r>
              <a:rPr lang="en-US" i="1" dirty="0" smtClean="0"/>
              <a:t>or</a:t>
            </a:r>
            <a:r>
              <a:rPr lang="en-US" dirty="0" smtClean="0"/>
              <a:t> soup</a:t>
            </a:r>
          </a:p>
          <a:p>
            <a:r>
              <a:rPr lang="en-US" dirty="0" smtClean="0"/>
              <a:t>Subordinating conjunctions</a:t>
            </a:r>
          </a:p>
          <a:p>
            <a:pPr lvl="1"/>
            <a:r>
              <a:rPr lang="en-US" dirty="0" smtClean="0"/>
              <a:t>Join two elements of “unequal status”</a:t>
            </a:r>
          </a:p>
          <a:p>
            <a:pPr lvl="1"/>
            <a:r>
              <a:rPr lang="en-US" dirty="0" smtClean="0"/>
              <a:t>Examples: We’ll leave </a:t>
            </a:r>
            <a:r>
              <a:rPr lang="en-US" i="1" dirty="0" smtClean="0"/>
              <a:t>after</a:t>
            </a:r>
            <a:r>
              <a:rPr lang="en-US" dirty="0" smtClean="0"/>
              <a:t> you finish eating. </a:t>
            </a:r>
            <a:r>
              <a:rPr lang="en-US" i="1" dirty="0" smtClean="0"/>
              <a:t>While</a:t>
            </a:r>
            <a:r>
              <a:rPr lang="en-US" dirty="0" smtClean="0"/>
              <a:t> I was waiting in line, I saw my friend.</a:t>
            </a:r>
          </a:p>
          <a:p>
            <a:pPr lvl="1"/>
            <a:r>
              <a:rPr lang="en-US" dirty="0" err="1" smtClean="0"/>
              <a:t>Complementizers</a:t>
            </a:r>
            <a:r>
              <a:rPr lang="en-US" dirty="0" smtClean="0"/>
              <a:t> are a special case: I think </a:t>
            </a:r>
            <a:r>
              <a:rPr lang="en-US" i="1" dirty="0" smtClean="0"/>
              <a:t>that</a:t>
            </a:r>
            <a:r>
              <a:rPr lang="en-US" dirty="0" smtClean="0"/>
              <a:t> you should finish your assignment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/>
          </p:cNvSpPr>
          <p:nvPr/>
        </p:nvSpPr>
        <p:spPr bwMode="auto">
          <a:xfrm>
            <a:off x="429198" y="1164015"/>
            <a:ext cx="8115940" cy="98488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2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Lest you think it’s an Anglo-centric world,</a:t>
            </a:r>
          </a:p>
          <a:p>
            <a:pPr algn="ctr" eaLnBrk="1" hangingPunct="1"/>
            <a:r>
              <a:rPr lang="en-US" sz="32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It’s time to visit ......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07406" y="2576216"/>
            <a:ext cx="4800824" cy="3826371"/>
            <a:chOff x="0" y="0"/>
            <a:chExt cx="4301" cy="3428"/>
          </a:xfrm>
        </p:grpSpPr>
        <p:pic>
          <p:nvPicPr>
            <p:cNvPr id="53251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476"/>
              <a:ext cx="2672" cy="2952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  <p:sp>
          <p:nvSpPr>
            <p:cNvPr id="53252" name="Rectangle 4"/>
            <p:cNvSpPr>
              <a:spLocks/>
            </p:cNvSpPr>
            <p:nvPr/>
          </p:nvSpPr>
          <p:spPr bwMode="auto">
            <a:xfrm>
              <a:off x="1613" y="0"/>
              <a:ext cx="2688" cy="928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 eaLnBrk="1" hangingPunct="1"/>
              <a:r>
                <a:rPr lang="en-US" sz="3400" b="0" dirty="0" smtClean="0">
                  <a:solidFill>
                    <a:srgbClr val="000000"/>
                  </a:solidFill>
                  <a:latin typeface="+mn-lt"/>
                  <a:ea typeface="Gill Sans Light" charset="0"/>
                  <a:cs typeface="Gill Sans Light" charset="0"/>
                  <a:sym typeface="Gill Sans Light" charset="0"/>
                </a:rPr>
                <a:t>The (Linguistic) </a:t>
              </a:r>
            </a:p>
            <a:p>
              <a:pPr algn="ctr" eaLnBrk="1" hangingPunct="1"/>
              <a:r>
                <a:rPr lang="en-US" sz="3400" b="0" dirty="0" smtClean="0">
                  <a:solidFill>
                    <a:srgbClr val="000000"/>
                  </a:solidFill>
                  <a:latin typeface="+mn-lt"/>
                  <a:ea typeface="Gill Sans Light" charset="0"/>
                  <a:cs typeface="Gill Sans Light" charset="0"/>
                  <a:sym typeface="Gill Sans Light" charset="0"/>
                </a:rPr>
                <a:t>Twilight Zone</a:t>
              </a:r>
            </a:p>
          </p:txBody>
        </p:sp>
      </p:grpSp>
      <p:pic>
        <p:nvPicPr>
          <p:cNvPr id="53253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/Users/mkegan/CMSC723-TA/lectures/Nitin/ppt/Lecture4.ppt_media/twilzone-1.mo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7728" y="5866806"/>
            <a:ext cx="473273" cy="47327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/>
          </p:cNvSpPr>
          <p:nvPr/>
        </p:nvSpPr>
        <p:spPr bwMode="auto">
          <a:xfrm>
            <a:off x="457200" y="2209800"/>
            <a:ext cx="1133580" cy="38472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500" dirty="0" smtClean="0">
                <a:solidFill>
                  <a:srgbClr val="FF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Turkish</a:t>
            </a:r>
          </a:p>
        </p:txBody>
      </p:sp>
      <p:sp>
        <p:nvSpPr>
          <p:cNvPr id="55299" name="Rectangle 3"/>
          <p:cNvSpPr>
            <a:spLocks/>
          </p:cNvSpPr>
          <p:nvPr/>
        </p:nvSpPr>
        <p:spPr bwMode="auto">
          <a:xfrm>
            <a:off x="533400" y="2667000"/>
            <a:ext cx="8305800" cy="1371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500" b="0" dirty="0" err="1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uygarlaştıramadıklarımızdanmışsınızcasına</a:t>
            </a:r>
            <a:r>
              <a:rPr lang="en-US" sz="25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 →</a:t>
            </a:r>
            <a:br>
              <a:rPr lang="en-US" sz="25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</a:br>
            <a:r>
              <a:rPr lang="en-US" sz="2500" b="0" dirty="0" err="1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uygar+laş+tır+ama+dık+lar+ımız+dan+mış+sınız+casına</a:t>
            </a:r>
            <a:endParaRPr lang="en-US" sz="2500" b="0" dirty="0" smtClean="0">
              <a:solidFill>
                <a:srgbClr val="000000"/>
              </a:solidFill>
              <a:latin typeface="Arial" pitchFamily="34" charset="0"/>
              <a:ea typeface="Gill Sans" charset="0"/>
              <a:cs typeface="Arial" pitchFamily="34" charset="0"/>
              <a:sym typeface="Gill Sans" charset="0"/>
            </a:endParaRPr>
          </a:p>
          <a:p>
            <a:pPr eaLnBrk="1" hangingPunct="1"/>
            <a:r>
              <a:rPr lang="en-US" sz="1800" b="0" i="1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behaving as if you are among those whom we could not cause to become civilized</a:t>
            </a:r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892969" y="178594"/>
            <a:ext cx="7358063" cy="13841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Gill Sans" charset="0"/>
              </a:rPr>
              <a:t>Digression</a:t>
            </a:r>
            <a:br>
              <a:rPr kumimoji="0" lang="en-US" sz="4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Gill Sans" charset="0"/>
              </a:rPr>
            </a:b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Gill Sans" charset="0"/>
              </a:rPr>
              <a:t>The (Linguistic)Twilight Zone</a:t>
            </a:r>
          </a:p>
        </p:txBody>
      </p:sp>
      <p:sp>
        <p:nvSpPr>
          <p:cNvPr id="7" name="Rectangle 3"/>
          <p:cNvSpPr>
            <a:spLocks/>
          </p:cNvSpPr>
          <p:nvPr/>
        </p:nvSpPr>
        <p:spPr bwMode="auto">
          <a:xfrm>
            <a:off x="457200" y="1676400"/>
            <a:ext cx="6798839" cy="43755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5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Perhaps, not so strange…</a:t>
            </a:r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401225" y="4572000"/>
            <a:ext cx="1245534" cy="38472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500" dirty="0" smtClean="0">
                <a:solidFill>
                  <a:srgbClr val="FF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Chinese</a:t>
            </a:r>
          </a:p>
        </p:txBody>
      </p:sp>
      <p:sp>
        <p:nvSpPr>
          <p:cNvPr id="10" name="Rectangle 3"/>
          <p:cNvSpPr>
            <a:spLocks/>
          </p:cNvSpPr>
          <p:nvPr/>
        </p:nvSpPr>
        <p:spPr bwMode="auto">
          <a:xfrm>
            <a:off x="533400" y="5105400"/>
            <a:ext cx="8229600" cy="1371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t"/>
          <a:lstStyle/>
          <a:p>
            <a:pPr eaLnBrk="1" hangingPunct="1"/>
            <a:r>
              <a:rPr lang="en-US" sz="2400" b="0" dirty="0" smtClean="0">
                <a:solidFill>
                  <a:srgbClr val="000000"/>
                </a:solidFill>
                <a:latin typeface="+mn-lt"/>
                <a:ea typeface="Gill Sans" charset="0"/>
                <a:cs typeface="Arial" pitchFamily="34" charset="0"/>
                <a:sym typeface="Gill Sans" charset="0"/>
              </a:rPr>
              <a:t>No verb/adjective distinction!</a:t>
            </a:r>
          </a:p>
          <a:p>
            <a:pPr eaLnBrk="1" hangingPunct="1"/>
            <a:r>
              <a:rPr lang="ja-JP" altLang="en-US" sz="2400" b="0" smtClean="0">
                <a:solidFill>
                  <a:srgbClr val="000000"/>
                </a:solidFill>
                <a:latin typeface="+mn-lt"/>
                <a:ea typeface="Gill Sans" charset="0"/>
                <a:cs typeface="Arial" pitchFamily="34" charset="0"/>
                <a:sym typeface="Gill Sans" charset="0"/>
              </a:rPr>
              <a:t>漂亮</a:t>
            </a:r>
            <a:r>
              <a:rPr lang="en-US" altLang="ja-JP" sz="2400" b="0" dirty="0" smtClean="0">
                <a:solidFill>
                  <a:srgbClr val="000000"/>
                </a:solidFill>
                <a:latin typeface="+mn-lt"/>
                <a:ea typeface="Gill Sans" charset="0"/>
                <a:cs typeface="Arial" pitchFamily="34" charset="0"/>
                <a:sym typeface="Gill Sans" charset="0"/>
              </a:rPr>
              <a:t>: beautiful/to be beautiful</a:t>
            </a:r>
            <a:endParaRPr lang="en-US" sz="2400" b="0" dirty="0" smtClean="0">
              <a:solidFill>
                <a:srgbClr val="000000"/>
              </a:solidFill>
              <a:latin typeface="+mn-lt"/>
              <a:ea typeface="Gill Sans" charset="0"/>
              <a:cs typeface="Arial" pitchFamily="34" charset="0"/>
              <a:sym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/>
      <p:bldP spid="7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/>
          </p:cNvSpPr>
          <p:nvPr/>
        </p:nvSpPr>
        <p:spPr bwMode="auto">
          <a:xfrm>
            <a:off x="1243340" y="1670274"/>
            <a:ext cx="6716583" cy="38472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500" dirty="0" err="1" smtClean="0">
                <a:solidFill>
                  <a:srgbClr val="FF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Tzeltal</a:t>
            </a:r>
            <a:r>
              <a:rPr lang="en-US" sz="2500" dirty="0" smtClean="0">
                <a:solidFill>
                  <a:srgbClr val="FF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 (Mayan language spoken in Chiapas)</a:t>
            </a:r>
          </a:p>
        </p:txBody>
      </p:sp>
      <p:sp>
        <p:nvSpPr>
          <p:cNvPr id="55299" name="Rectangle 3"/>
          <p:cNvSpPr>
            <a:spLocks/>
          </p:cNvSpPr>
          <p:nvPr/>
        </p:nvSpPr>
        <p:spPr bwMode="auto">
          <a:xfrm>
            <a:off x="1202161" y="2318147"/>
            <a:ext cx="6798839" cy="43755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Only 3000 root forms in the vocabulary</a:t>
            </a:r>
          </a:p>
        </p:txBody>
      </p:sp>
      <p:sp>
        <p:nvSpPr>
          <p:cNvPr id="55300" name="Rectangle 4"/>
          <p:cNvSpPr>
            <a:spLocks/>
          </p:cNvSpPr>
          <p:nvPr/>
        </p:nvSpPr>
        <p:spPr bwMode="auto">
          <a:xfrm>
            <a:off x="1196578" y="2934295"/>
            <a:ext cx="6750844" cy="300930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The verb ‘EAT’ has 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eight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 variations:</a:t>
            </a:r>
          </a:p>
          <a:p>
            <a:pPr lvl="1" eaLnBrk="1" hangingPunct="1"/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General : TUN</a:t>
            </a:r>
          </a:p>
          <a:p>
            <a:pPr lvl="1" eaLnBrk="1" hangingPunct="1"/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Bananas and soft stuff : LO’</a:t>
            </a:r>
          </a:p>
          <a:p>
            <a:pPr lvl="1" eaLnBrk="1" hangingPunct="1"/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Beans and crunchy stuff : K’UX</a:t>
            </a:r>
          </a:p>
          <a:p>
            <a:pPr lvl="1" eaLnBrk="1" hangingPunct="1"/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Tortillas and bread : WE’</a:t>
            </a:r>
          </a:p>
          <a:p>
            <a:pPr lvl="1" eaLnBrk="1" hangingPunct="1"/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Meat and Chilies : TI’</a:t>
            </a:r>
          </a:p>
          <a:p>
            <a:pPr lvl="1" eaLnBrk="1" hangingPunct="1"/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Sugarcane : TZ’U</a:t>
            </a:r>
          </a:p>
          <a:p>
            <a:pPr lvl="1" eaLnBrk="1" hangingPunct="1"/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Liquids : UCH’</a:t>
            </a:r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892969" y="178594"/>
            <a:ext cx="7358063" cy="13841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Gill Sans" charset="0"/>
              </a:rPr>
              <a:t>Digression</a:t>
            </a:r>
            <a:br>
              <a:rPr kumimoji="0" lang="en-US" sz="4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Gill Sans" charset="0"/>
              </a:rPr>
            </a:b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Gill Sans" charset="0"/>
              </a:rPr>
              <a:t>The (Linguistic)Twilight Zone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utoUpdateAnimBg="0"/>
      <p:bldP spid="5530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/>
          </p:cNvSpPr>
          <p:nvPr/>
        </p:nvSpPr>
        <p:spPr bwMode="auto">
          <a:xfrm>
            <a:off x="2916840" y="1678804"/>
            <a:ext cx="3456074" cy="38472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500" dirty="0" smtClean="0">
                <a:solidFill>
                  <a:srgbClr val="FF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Riau Indonesian/Malay</a:t>
            </a:r>
          </a:p>
        </p:txBody>
      </p:sp>
      <p:sp>
        <p:nvSpPr>
          <p:cNvPr id="57347" name="Rectangle 3"/>
          <p:cNvSpPr>
            <a:spLocks/>
          </p:cNvSpPr>
          <p:nvPr/>
        </p:nvSpPr>
        <p:spPr bwMode="auto">
          <a:xfrm>
            <a:off x="609600" y="2547342"/>
            <a:ext cx="8179594" cy="2634258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4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No Articles</a:t>
            </a:r>
          </a:p>
          <a:p>
            <a:pPr eaLnBrk="1" hangingPunct="1"/>
            <a:endParaRPr lang="en-US" sz="2400" b="0" dirty="0" smtClean="0">
              <a:solidFill>
                <a:srgbClr val="000000"/>
              </a:solidFill>
              <a:latin typeface="+mn-lt"/>
              <a:ea typeface="Gill Sans" charset="0"/>
              <a:cs typeface="Gill Sans" charset="0"/>
              <a:sym typeface="Gill Sans" charset="0"/>
            </a:endParaRPr>
          </a:p>
          <a:p>
            <a:pPr eaLnBrk="1" hangingPunct="1"/>
            <a:r>
              <a:rPr lang="en-US" sz="24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No Tense Marking</a:t>
            </a:r>
          </a:p>
          <a:p>
            <a:pPr eaLnBrk="1" hangingPunct="1"/>
            <a:endParaRPr lang="en-US" sz="2400" b="0" dirty="0" smtClean="0">
              <a:solidFill>
                <a:srgbClr val="000000"/>
              </a:solidFill>
              <a:latin typeface="+mn-lt"/>
              <a:ea typeface="Gill Sans" charset="0"/>
              <a:cs typeface="Gill Sans" charset="0"/>
              <a:sym typeface="Gill Sans" charset="0"/>
            </a:endParaRPr>
          </a:p>
          <a:p>
            <a:pPr eaLnBrk="1" hangingPunct="1"/>
            <a:r>
              <a:rPr lang="en-US" sz="24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3rd person pronouns neutral to both gender and number</a:t>
            </a:r>
          </a:p>
          <a:p>
            <a:pPr eaLnBrk="1" hangingPunct="1"/>
            <a:endParaRPr lang="en-US" sz="2400" b="0" dirty="0" smtClean="0">
              <a:solidFill>
                <a:srgbClr val="000000"/>
              </a:solidFill>
              <a:latin typeface="+mn-lt"/>
              <a:ea typeface="Gill Sans" charset="0"/>
              <a:cs typeface="Gill Sans" charset="0"/>
              <a:sym typeface="Gill Sans" charset="0"/>
            </a:endParaRPr>
          </a:p>
          <a:p>
            <a:pPr eaLnBrk="1" hangingPunct="1"/>
            <a:r>
              <a:rPr lang="en-US" sz="24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No features distinguishing verbs from nouns</a:t>
            </a: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892969" y="178594"/>
            <a:ext cx="7358063" cy="13841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j-ea"/>
                <a:cs typeface="+mj-cs"/>
                <a:sym typeface="Gill Sans" charset="0"/>
              </a:rPr>
              <a:t>Digression</a:t>
            </a:r>
            <a:br>
              <a:rPr kumimoji="0" lang="en-US" sz="4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j-ea"/>
                <a:cs typeface="+mj-cs"/>
                <a:sym typeface="Gill Sans" charset="0"/>
              </a:rPr>
            </a:b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j-ea"/>
                <a:cs typeface="+mj-cs"/>
                <a:sym typeface="Gill Sans" charset="0"/>
              </a:rPr>
              <a:t>The (Linguistic)Twilight Zone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/>
          </p:cNvSpPr>
          <p:nvPr/>
        </p:nvSpPr>
        <p:spPr bwMode="auto">
          <a:xfrm>
            <a:off x="478855" y="2438400"/>
            <a:ext cx="8179594" cy="374153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 eaLnBrk="1" hangingPunct="1"/>
            <a:r>
              <a:rPr lang="en-US" sz="2400" b="0" i="1" dirty="0" err="1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Ayam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 (chicken) </a:t>
            </a:r>
            <a:r>
              <a:rPr lang="en-US" sz="2400" b="0" i="1" dirty="0" err="1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Makan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 (eat)</a:t>
            </a:r>
          </a:p>
          <a:p>
            <a:pPr algn="ctr" eaLnBrk="1" hangingPunct="1"/>
            <a:endParaRPr lang="en-US" sz="1100" b="0" dirty="0" smtClean="0">
              <a:solidFill>
                <a:srgbClr val="000000"/>
              </a:solidFill>
              <a:latin typeface="Arial" pitchFamily="34" charset="0"/>
              <a:ea typeface="Gill Sans" charset="0"/>
              <a:cs typeface="Arial" pitchFamily="34" charset="0"/>
              <a:sym typeface="Gill Sans" charset="0"/>
            </a:endParaRPr>
          </a:p>
          <a:p>
            <a:pPr algn="ctr" eaLnBrk="1" hangingPunct="1"/>
            <a:r>
              <a:rPr lang="en-US" sz="2400" b="0" i="1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The chicken is eating</a:t>
            </a:r>
          </a:p>
          <a:p>
            <a:pPr algn="ctr" eaLnBrk="1" hangingPunct="1"/>
            <a:r>
              <a:rPr lang="en-US" sz="2400" b="0" i="1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The chicken ate</a:t>
            </a:r>
          </a:p>
          <a:p>
            <a:pPr algn="ctr" eaLnBrk="1" hangingPunct="1"/>
            <a:r>
              <a:rPr lang="en-US" sz="2400" b="0" i="1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The chicken will eat</a:t>
            </a:r>
          </a:p>
          <a:p>
            <a:pPr algn="ctr" eaLnBrk="1" hangingPunct="1"/>
            <a:r>
              <a:rPr lang="en-US" sz="2400" b="0" i="1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The chicken is being eaten</a:t>
            </a:r>
          </a:p>
          <a:p>
            <a:pPr algn="ctr" eaLnBrk="1" hangingPunct="1"/>
            <a:r>
              <a:rPr lang="en-US" sz="2400" b="0" i="1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Where the chicken is eating</a:t>
            </a:r>
          </a:p>
          <a:p>
            <a:pPr algn="ctr" eaLnBrk="1" hangingPunct="1"/>
            <a:r>
              <a:rPr lang="en-US" sz="2400" b="0" i="1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How the chicken is eating</a:t>
            </a:r>
          </a:p>
          <a:p>
            <a:pPr algn="ctr" eaLnBrk="1" hangingPunct="1"/>
            <a:r>
              <a:rPr lang="en-US" sz="2400" b="0" i="1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Somebody is eating the chicken</a:t>
            </a:r>
          </a:p>
          <a:p>
            <a:pPr algn="ctr" eaLnBrk="1" hangingPunct="1"/>
            <a:r>
              <a:rPr lang="en-US" sz="2400" b="0" i="1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The chicken that is eating</a:t>
            </a:r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2916840" y="1678804"/>
            <a:ext cx="3456074" cy="38472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500" dirty="0" smtClean="0">
                <a:solidFill>
                  <a:srgbClr val="FF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Riau Indonesian/Malay</a:t>
            </a: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892969" y="178594"/>
            <a:ext cx="7358063" cy="13841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Gill Sans" charset="0"/>
              </a:rPr>
              <a:t>Digression</a:t>
            </a:r>
            <a:br>
              <a:rPr kumimoji="0" lang="en-US" sz="4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Gill Sans" charset="0"/>
              </a:rPr>
            </a:b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Gill Sans" charset="0"/>
              </a:rPr>
              <a:t>The (Linguistic)Twilight Zone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3" y="1600200"/>
            <a:ext cx="8936047" cy="30480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" y="6611782"/>
            <a:ext cx="1665841" cy="246221"/>
          </a:xfrm>
          <a:prstGeom prst="rect">
            <a:avLst/>
          </a:prstGeom>
          <a:noFill/>
        </p:spPr>
        <p:txBody>
          <a:bodyPr wrap="none" lIns="91425" tIns="45713" rIns="91425" bIns="45713" rtlCol="0">
            <a:spAutoFit/>
          </a:bodyPr>
          <a:lstStyle/>
          <a:p>
            <a:r>
              <a:rPr lang="en-US" sz="1000" b="0" dirty="0" smtClean="0">
                <a:solidFill>
                  <a:schemeClr val="bg1"/>
                </a:solidFill>
              </a:rPr>
              <a:t>Source: Calvin and Hobbs</a:t>
            </a:r>
            <a:endParaRPr lang="en-US" sz="10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regularly scheduled programming…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 Tagging: What’s the task?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of assigning part-of-speech tags to words</a:t>
            </a:r>
          </a:p>
          <a:p>
            <a:r>
              <a:rPr lang="en-US" dirty="0" smtClean="0"/>
              <a:t>But what tags are we going to assign?</a:t>
            </a:r>
          </a:p>
          <a:p>
            <a:pPr lvl="1"/>
            <a:r>
              <a:rPr lang="en-US" dirty="0" smtClean="0"/>
              <a:t>Coarse grained: noun, verb, adjective, </a:t>
            </a:r>
            <a:r>
              <a:rPr lang="en-US" dirty="0" smtClean="0"/>
              <a:t>adverb, …</a:t>
            </a:r>
            <a:endParaRPr lang="en-US" dirty="0" smtClean="0"/>
          </a:p>
          <a:p>
            <a:pPr lvl="1"/>
            <a:r>
              <a:rPr lang="en-US" dirty="0" smtClean="0"/>
              <a:t>Fine grained: {proper, common} noun</a:t>
            </a:r>
          </a:p>
          <a:p>
            <a:pPr lvl="1"/>
            <a:r>
              <a:rPr lang="en-US" dirty="0" smtClean="0"/>
              <a:t>Even finer-grained: {proper, common} noun </a:t>
            </a:r>
            <a:r>
              <a:rPr lang="en-US" dirty="0" smtClean="0">
                <a:sym typeface="Symbol"/>
              </a:rPr>
              <a:t> animate</a:t>
            </a:r>
          </a:p>
          <a:p>
            <a:r>
              <a:rPr lang="en-US" dirty="0" smtClean="0">
                <a:sym typeface="Symbol"/>
              </a:rPr>
              <a:t>Important issues to remember</a:t>
            </a:r>
          </a:p>
          <a:p>
            <a:pPr lvl="1"/>
            <a:r>
              <a:rPr lang="en-US" dirty="0" smtClean="0">
                <a:sym typeface="Symbol"/>
              </a:rPr>
              <a:t>Choice of tags encodes certain distinctions/non-distinctions</a:t>
            </a:r>
          </a:p>
          <a:p>
            <a:pPr lvl="1"/>
            <a:r>
              <a:rPr lang="en-US" dirty="0" err="1" smtClean="0">
                <a:sym typeface="Symbol"/>
              </a:rPr>
              <a:t>Tagsets</a:t>
            </a:r>
            <a:r>
              <a:rPr lang="en-US" dirty="0" smtClean="0">
                <a:sym typeface="Symbol"/>
              </a:rPr>
              <a:t> will differ across languages!</a:t>
            </a:r>
            <a:endParaRPr lang="en-US" dirty="0" smtClean="0"/>
          </a:p>
          <a:p>
            <a:r>
              <a:rPr lang="en-US" dirty="0" smtClean="0"/>
              <a:t>For English, Penn Treebank is the most common </a:t>
            </a:r>
            <a:r>
              <a:rPr lang="en-US" dirty="0" err="1" smtClean="0"/>
              <a:t>tagset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21250570">
            <a:off x="5809620" y="2405078"/>
            <a:ext cx="2407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What’s the tradeoff?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 Treebank </a:t>
            </a:r>
            <a:r>
              <a:rPr lang="en-US" dirty="0" err="1" smtClean="0"/>
              <a:t>Tagset</a:t>
            </a:r>
            <a:r>
              <a:rPr lang="en-US" dirty="0" smtClean="0"/>
              <a:t>: 45 Tags</a:t>
            </a:r>
            <a:endParaRPr lang="en-US" dirty="0"/>
          </a:p>
        </p:txBody>
      </p:sp>
      <p:pic>
        <p:nvPicPr>
          <p:cNvPr id="4" name="fig 5.6.jpg" descr="fig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135038"/>
            <a:ext cx="6521430" cy="504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 Treebank </a:t>
            </a:r>
            <a:r>
              <a:rPr lang="en-US" dirty="0" err="1" smtClean="0"/>
              <a:t>Tagset</a:t>
            </a:r>
            <a:r>
              <a:rPr lang="en-US" dirty="0" smtClean="0"/>
              <a:t>: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The/DT grand/JJ jury/NN </a:t>
            </a:r>
            <a:r>
              <a:rPr lang="en-US" dirty="0" err="1" smtClean="0"/>
              <a:t>commmented</a:t>
            </a:r>
            <a:r>
              <a:rPr lang="en-US" dirty="0" smtClean="0"/>
              <a:t>/VBD on/IN a/DT number/NN of/IN other/JJ topics/NNS ./.</a:t>
            </a:r>
          </a:p>
          <a:p>
            <a:r>
              <a:rPr lang="en-US" dirty="0" smtClean="0"/>
              <a:t>Distinctions and non-distinctions</a:t>
            </a:r>
          </a:p>
          <a:p>
            <a:pPr lvl="1"/>
            <a:r>
              <a:rPr lang="en-US" dirty="0" smtClean="0"/>
              <a:t>Prepositions and subordinating conjunctions are tagged “IN” (“Although/IN I/PRP..”)</a:t>
            </a:r>
          </a:p>
          <a:p>
            <a:pPr lvl="1"/>
            <a:r>
              <a:rPr lang="en-US" dirty="0" smtClean="0"/>
              <a:t>Except the preposition/</a:t>
            </a:r>
            <a:r>
              <a:rPr lang="en-US" dirty="0" err="1" smtClean="0"/>
              <a:t>complementizer</a:t>
            </a:r>
            <a:r>
              <a:rPr lang="en-US" dirty="0" smtClean="0"/>
              <a:t> “to” is tagged “TO”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4572000"/>
            <a:ext cx="7313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Don’t think this is correct? Doesn’t make sense?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1" y="5036403"/>
            <a:ext cx="6400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Often, must suspend linguistic intuition and defer to the annotation guidelines!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do POS tagging?</a:t>
            </a:r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of the most basic NLP tasks</a:t>
            </a:r>
          </a:p>
          <a:p>
            <a:pPr lvl="1"/>
            <a:r>
              <a:rPr lang="en-US" dirty="0" smtClean="0"/>
              <a:t>Nicely illustrates principles of statistical NLP</a:t>
            </a:r>
          </a:p>
          <a:p>
            <a:r>
              <a:rPr lang="en-US" dirty="0" smtClean="0"/>
              <a:t>Useful for higher-level analysis</a:t>
            </a:r>
          </a:p>
          <a:p>
            <a:pPr lvl="1"/>
            <a:r>
              <a:rPr lang="en-US" dirty="0" smtClean="0"/>
              <a:t>Needed for syntactic analysis</a:t>
            </a:r>
          </a:p>
          <a:p>
            <a:pPr lvl="1"/>
            <a:r>
              <a:rPr lang="en-US" dirty="0" smtClean="0"/>
              <a:t>Needed for semantic analysis</a:t>
            </a:r>
          </a:p>
          <a:p>
            <a:r>
              <a:rPr lang="en-US" dirty="0" smtClean="0"/>
              <a:t>Sample applications that require POS tagging</a:t>
            </a:r>
          </a:p>
          <a:p>
            <a:pPr lvl="1"/>
            <a:r>
              <a:rPr lang="en-US" dirty="0" smtClean="0"/>
              <a:t>Machine translation</a:t>
            </a:r>
          </a:p>
          <a:p>
            <a:pPr lvl="1"/>
            <a:r>
              <a:rPr lang="en-US" dirty="0" smtClean="0"/>
              <a:t>Information extraction</a:t>
            </a:r>
          </a:p>
          <a:p>
            <a:pPr lvl="1"/>
            <a:r>
              <a:rPr lang="en-US" dirty="0" smtClean="0"/>
              <a:t>Lots more…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is it hard?</a:t>
            </a:r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a lexical problem</a:t>
            </a:r>
          </a:p>
          <a:p>
            <a:pPr lvl="1"/>
            <a:r>
              <a:rPr lang="en-US" dirty="0" smtClean="0"/>
              <a:t>Remember ambiguity?</a:t>
            </a:r>
          </a:p>
          <a:p>
            <a:r>
              <a:rPr lang="en-US" dirty="0" smtClean="0"/>
              <a:t>Better modeled as sequence labeling problem</a:t>
            </a:r>
          </a:p>
          <a:p>
            <a:pPr lvl="1"/>
            <a:r>
              <a:rPr lang="en-US" dirty="0" smtClean="0"/>
              <a:t>Need to take into account context!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your hand at tagging…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back</a:t>
            </a:r>
            <a:r>
              <a:rPr lang="en-US" dirty="0" smtClean="0"/>
              <a:t> door</a:t>
            </a:r>
          </a:p>
          <a:p>
            <a:r>
              <a:rPr lang="en-US" dirty="0" smtClean="0"/>
              <a:t>On my </a:t>
            </a:r>
            <a:r>
              <a:rPr lang="en-US" dirty="0" smtClean="0">
                <a:solidFill>
                  <a:srgbClr val="FF0000"/>
                </a:solidFill>
              </a:rPr>
              <a:t>back</a:t>
            </a:r>
          </a:p>
          <a:p>
            <a:r>
              <a:rPr lang="en-US" dirty="0" smtClean="0"/>
              <a:t>Win the voters </a:t>
            </a:r>
            <a:r>
              <a:rPr lang="en-US" dirty="0" smtClean="0">
                <a:solidFill>
                  <a:srgbClr val="FF0000"/>
                </a:solidFill>
              </a:rPr>
              <a:t>back</a:t>
            </a:r>
          </a:p>
          <a:p>
            <a:r>
              <a:rPr lang="en-US" dirty="0" smtClean="0"/>
              <a:t>Promised to </a:t>
            </a:r>
            <a:r>
              <a:rPr lang="en-US" dirty="0" smtClean="0">
                <a:solidFill>
                  <a:srgbClr val="FF0000"/>
                </a:solidFill>
              </a:rPr>
              <a:t>back</a:t>
            </a:r>
            <a:r>
              <a:rPr lang="en-US" dirty="0" smtClean="0"/>
              <a:t> the bill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Try your hand at tagging…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thought </a:t>
            </a:r>
            <a:r>
              <a:rPr lang="en-US" dirty="0" smtClean="0">
                <a:solidFill>
                  <a:srgbClr val="FF0000"/>
                </a:solidFill>
              </a:rPr>
              <a:t>that</a:t>
            </a:r>
            <a:r>
              <a:rPr lang="en-US" dirty="0" smtClean="0"/>
              <a:t> you...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That</a:t>
            </a:r>
            <a:r>
              <a:rPr lang="en-US" dirty="0" smtClean="0"/>
              <a:t> day was nice</a:t>
            </a:r>
          </a:p>
          <a:p>
            <a:r>
              <a:rPr lang="en-US" dirty="0" smtClean="0"/>
              <a:t>You can go </a:t>
            </a:r>
            <a:r>
              <a:rPr lang="en-US" dirty="0" smtClean="0">
                <a:solidFill>
                  <a:srgbClr val="FF0000"/>
                </a:solidFill>
              </a:rPr>
              <a:t>that</a:t>
            </a:r>
            <a:r>
              <a:rPr lang="en-US" dirty="0" smtClean="0"/>
              <a:t> far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hard?*</a:t>
            </a:r>
            <a:endParaRPr lang="en-US" dirty="0"/>
          </a:p>
        </p:txBody>
      </p:sp>
      <p:pic>
        <p:nvPicPr>
          <p:cNvPr id="4" name="fig 5.10.jpg" descr="fig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74800"/>
            <a:ext cx="8610600" cy="370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Part-of-Speech Tagging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do it automatically?</a:t>
            </a:r>
          </a:p>
          <a:p>
            <a:r>
              <a:rPr lang="en-US" dirty="0" smtClean="0"/>
              <a:t>How well does it work?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 bwMode="auto">
          <a:xfrm>
            <a:off x="4419600" y="1600200"/>
            <a:ext cx="990600" cy="490671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56943" y="1600200"/>
            <a:ext cx="1483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This first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Today’s Agenda</a:t>
            </a:r>
            <a:endParaRPr lang="en-US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parts of speech (POS)?</a:t>
            </a:r>
          </a:p>
          <a:p>
            <a:r>
              <a:rPr lang="en-US" dirty="0" smtClean="0"/>
              <a:t>What is POS tagging?</a:t>
            </a:r>
          </a:p>
          <a:p>
            <a:r>
              <a:rPr lang="en-US" dirty="0" smtClean="0"/>
              <a:t>Methods for automatic POS tagging</a:t>
            </a:r>
          </a:p>
          <a:p>
            <a:pPr lvl="1"/>
            <a:r>
              <a:rPr lang="en-US" dirty="0" smtClean="0"/>
              <a:t>Rule-based POS tagging</a:t>
            </a:r>
          </a:p>
          <a:p>
            <a:pPr lvl="1"/>
            <a:r>
              <a:rPr lang="en-US" dirty="0" smtClean="0"/>
              <a:t>Transformation-based learning for POS tagging</a:t>
            </a:r>
          </a:p>
          <a:p>
            <a:r>
              <a:rPr lang="en-US" dirty="0" smtClean="0"/>
              <a:t>Along the way…</a:t>
            </a:r>
          </a:p>
          <a:p>
            <a:pPr lvl="1"/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Supervised machine learning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 Benjamins_qjpreviewth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4038600"/>
            <a:ext cx="3542604" cy="272891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all about the </a:t>
            </a:r>
            <a:r>
              <a:rPr lang="en-US" dirty="0" err="1" smtClean="0"/>
              <a:t>benjamins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 bwMode="auto">
          <a:xfrm rot="10800000">
            <a:off x="5257800" y="3429000"/>
            <a:ext cx="26670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224278" y="2797314"/>
            <a:ext cx="27767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evaluation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Evolution of the Evaluation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Evaluation by </a:t>
            </a:r>
            <a:r>
              <a:rPr lang="en-US" b="1" dirty="0" smtClean="0"/>
              <a:t>argument</a:t>
            </a:r>
          </a:p>
          <a:p>
            <a:r>
              <a:rPr lang="en-US" dirty="0" smtClean="0"/>
              <a:t>Evaluation </a:t>
            </a:r>
            <a:r>
              <a:rPr lang="en-US" dirty="0"/>
              <a:t>by </a:t>
            </a:r>
            <a:r>
              <a:rPr lang="en-US" b="1" dirty="0"/>
              <a:t>inspection</a:t>
            </a:r>
            <a:r>
              <a:rPr lang="en-US" dirty="0"/>
              <a:t> of examples</a:t>
            </a:r>
          </a:p>
          <a:p>
            <a:r>
              <a:rPr lang="en-US" dirty="0"/>
              <a:t>Evaluation by </a:t>
            </a:r>
            <a:r>
              <a:rPr lang="en-US" b="1" dirty="0"/>
              <a:t>demonstration</a:t>
            </a:r>
          </a:p>
          <a:p>
            <a:r>
              <a:rPr lang="en-US" dirty="0"/>
              <a:t>Evaluation by </a:t>
            </a:r>
            <a:r>
              <a:rPr lang="en-US" b="1" dirty="0"/>
              <a:t>improvised</a:t>
            </a:r>
            <a:r>
              <a:rPr lang="en-US" dirty="0"/>
              <a:t> demonstration</a:t>
            </a:r>
          </a:p>
          <a:p>
            <a:r>
              <a:rPr lang="en-US" dirty="0"/>
              <a:t>Evaluation on </a:t>
            </a:r>
            <a:r>
              <a:rPr lang="en-US" b="1" dirty="0"/>
              <a:t>data</a:t>
            </a:r>
            <a:r>
              <a:rPr lang="en-US" dirty="0"/>
              <a:t> using a figure of merit</a:t>
            </a:r>
          </a:p>
          <a:p>
            <a:r>
              <a:rPr lang="en-US" dirty="0"/>
              <a:t>Evaluation on </a:t>
            </a:r>
            <a:r>
              <a:rPr lang="en-US" b="1" dirty="0"/>
              <a:t>test data</a:t>
            </a:r>
          </a:p>
          <a:p>
            <a:r>
              <a:rPr lang="en-US" dirty="0"/>
              <a:t>Evaluation on </a:t>
            </a:r>
            <a:r>
              <a:rPr lang="en-US" b="1" dirty="0"/>
              <a:t>common</a:t>
            </a:r>
            <a:r>
              <a:rPr lang="en-US" dirty="0"/>
              <a:t> test data</a:t>
            </a:r>
          </a:p>
          <a:p>
            <a:r>
              <a:rPr lang="en-US" dirty="0"/>
              <a:t>Evaluation on common, </a:t>
            </a:r>
            <a:r>
              <a:rPr lang="en-US" b="1" dirty="0"/>
              <a:t>unseen</a:t>
            </a:r>
            <a:r>
              <a:rPr lang="en-US" dirty="0"/>
              <a:t> test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827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833" name="Rectangle 1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Metric</a:t>
            </a:r>
            <a:endParaRPr lang="en-US" dirty="0"/>
          </a:p>
        </p:txBody>
      </p:sp>
      <p:sp>
        <p:nvSpPr>
          <p:cNvPr id="1182834" name="Rectangle 1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Binary condition (correct/incorrect):</a:t>
            </a:r>
          </a:p>
          <a:p>
            <a:pPr lvl="1"/>
            <a:r>
              <a:rPr lang="en-US" dirty="0" smtClean="0"/>
              <a:t>Accuracy</a:t>
            </a:r>
            <a:endParaRPr lang="en-US" dirty="0"/>
          </a:p>
          <a:p>
            <a:r>
              <a:rPr lang="en-US" dirty="0" smtClean="0"/>
              <a:t>Set-based metrics (illustrated with document retrieval):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Precision = A </a:t>
            </a:r>
            <a:r>
              <a:rPr lang="en-US" dirty="0" smtClean="0"/>
              <a:t>/ </a:t>
            </a:r>
            <a:r>
              <a:rPr lang="en-US" dirty="0"/>
              <a:t>(A+B)</a:t>
            </a:r>
          </a:p>
          <a:p>
            <a:pPr lvl="1"/>
            <a:r>
              <a:rPr lang="en-US" dirty="0"/>
              <a:t>Recall = A </a:t>
            </a:r>
            <a:r>
              <a:rPr lang="en-US" dirty="0" smtClean="0"/>
              <a:t>/ </a:t>
            </a:r>
            <a:r>
              <a:rPr lang="en-US" dirty="0"/>
              <a:t>(A+C)</a:t>
            </a:r>
          </a:p>
          <a:p>
            <a:pPr lvl="1"/>
            <a:r>
              <a:rPr lang="en-US" dirty="0"/>
              <a:t>Miss = C </a:t>
            </a:r>
            <a:r>
              <a:rPr lang="en-US" dirty="0" smtClean="0"/>
              <a:t>/ </a:t>
            </a:r>
            <a:r>
              <a:rPr lang="en-US" dirty="0"/>
              <a:t>(A+C)</a:t>
            </a:r>
          </a:p>
          <a:p>
            <a:pPr lvl="1"/>
            <a:r>
              <a:rPr lang="en-US" dirty="0"/>
              <a:t>False alarm (fallout) = B </a:t>
            </a:r>
            <a:r>
              <a:rPr lang="en-US" dirty="0" smtClean="0"/>
              <a:t>/ </a:t>
            </a:r>
            <a:r>
              <a:rPr lang="en-US" dirty="0"/>
              <a:t>(B+D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F-measure:</a:t>
            </a:r>
            <a:endParaRPr lang="en-US" dirty="0"/>
          </a:p>
        </p:txBody>
      </p:sp>
      <p:graphicFrame>
        <p:nvGraphicFramePr>
          <p:cNvPr id="1182812" name="Group 92"/>
          <p:cNvGraphicFramePr>
            <a:graphicFrameLocks noGrp="1"/>
          </p:cNvGraphicFramePr>
          <p:nvPr/>
        </p:nvGraphicFramePr>
        <p:xfrm>
          <a:off x="1219200" y="2514600"/>
          <a:ext cx="3886200" cy="1176339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Relevant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Not 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Retrieved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Not retrieved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82836" name="Text Box 116"/>
          <p:cNvSpPr txBox="1">
            <a:spLocks noChangeArrowheads="1"/>
          </p:cNvSpPr>
          <p:nvPr/>
        </p:nvSpPr>
        <p:spPr bwMode="auto">
          <a:xfrm>
            <a:off x="5353050" y="2667000"/>
            <a:ext cx="29527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 dirty="0">
                <a:solidFill>
                  <a:srgbClr val="000000"/>
                </a:solidFill>
              </a:rPr>
              <a:t>Collection size = A+B+C+D</a:t>
            </a:r>
          </a:p>
          <a:p>
            <a:r>
              <a:rPr lang="en-US" sz="1800" b="0" dirty="0">
                <a:solidFill>
                  <a:srgbClr val="000000"/>
                </a:solidFill>
              </a:rPr>
              <a:t>Relevant = A+C</a:t>
            </a:r>
          </a:p>
          <a:p>
            <a:r>
              <a:rPr lang="en-US" sz="1800" b="0" dirty="0">
                <a:solidFill>
                  <a:srgbClr val="000000"/>
                </a:solidFill>
              </a:rPr>
              <a:t>Retrieved = A+B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667000" y="5486400"/>
          <a:ext cx="2057400" cy="935038"/>
        </p:xfrm>
        <a:graphic>
          <a:graphicData uri="http://schemas.openxmlformats.org/presentationml/2006/ole">
            <p:oleObj spid="_x0000_s2050" name="Equation" r:id="rId3" imgW="977760" imgH="4442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8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8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8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8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8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2834" grpId="0" uiExpand="1" build="p"/>
      <p:bldP spid="118283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 Proper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Figures(s) </a:t>
            </a:r>
            <a:r>
              <a:rPr lang="en-US" dirty="0" smtClean="0"/>
              <a:t>of merit</a:t>
            </a:r>
          </a:p>
          <a:p>
            <a:r>
              <a:rPr lang="en-US" dirty="0" smtClean="0"/>
              <a:t>Baseline</a:t>
            </a:r>
          </a:p>
          <a:p>
            <a:r>
              <a:rPr lang="en-US" dirty="0" smtClean="0"/>
              <a:t>Upper bound</a:t>
            </a:r>
          </a:p>
          <a:p>
            <a:r>
              <a:rPr lang="en-US" dirty="0" smtClean="0"/>
              <a:t>Tests of statistical significance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Part-of-Speech Tagging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do it automatically?</a:t>
            </a:r>
          </a:p>
          <a:p>
            <a:r>
              <a:rPr lang="en-US" dirty="0" smtClean="0"/>
              <a:t>How well does it work?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 bwMode="auto">
          <a:xfrm>
            <a:off x="5410200" y="1066800"/>
            <a:ext cx="990600" cy="490671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7543" y="1066800"/>
            <a:ext cx="1465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Now this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Automatic POS Tagging</a:t>
            </a:r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Rule-based POS tagging (now)</a:t>
            </a:r>
          </a:p>
          <a:p>
            <a:r>
              <a:rPr lang="en-US" dirty="0" smtClean="0"/>
              <a:t>Transformation-based learning for POS tagging (later) </a:t>
            </a:r>
          </a:p>
          <a:p>
            <a:r>
              <a:rPr lang="en-US" dirty="0" smtClean="0"/>
              <a:t>Hidden Markov Models (next week)</a:t>
            </a:r>
          </a:p>
          <a:p>
            <a:r>
              <a:rPr lang="en-US" dirty="0" smtClean="0"/>
              <a:t>Maximum Entropy Models (CMSC 773)</a:t>
            </a:r>
          </a:p>
          <a:p>
            <a:r>
              <a:rPr lang="en-US" dirty="0" smtClean="0"/>
              <a:t>Conditional Random Fields (CMSC 773)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Rule-Based POS Tagging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Dates back to the 1960’s</a:t>
            </a:r>
          </a:p>
          <a:p>
            <a:r>
              <a:rPr lang="en-US" dirty="0" smtClean="0"/>
              <a:t>Combination of lexicon + hand crafted rules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EngCG</a:t>
            </a:r>
            <a:r>
              <a:rPr lang="en-US" dirty="0" smtClean="0"/>
              <a:t> (English Constraint Grammar)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EngCG</a:t>
            </a:r>
            <a:r>
              <a:rPr lang="en-US" dirty="0" smtClean="0"/>
              <a:t> Architecture</a:t>
            </a:r>
          </a:p>
        </p:txBody>
      </p:sp>
      <p:grpSp>
        <p:nvGrpSpPr>
          <p:cNvPr id="94" name="Group 2"/>
          <p:cNvGrpSpPr>
            <a:grpSpLocks/>
          </p:cNvGrpSpPr>
          <p:nvPr/>
        </p:nvGrpSpPr>
        <p:grpSpPr bwMode="auto">
          <a:xfrm>
            <a:off x="573733" y="2116336"/>
            <a:ext cx="1040310" cy="2783830"/>
            <a:chOff x="-20" y="0"/>
            <a:chExt cx="932" cy="2494"/>
          </a:xfrm>
        </p:grpSpPr>
        <p:sp>
          <p:nvSpPr>
            <p:cNvPr id="95" name="Oval 3"/>
            <p:cNvSpPr>
              <a:spLocks/>
            </p:cNvSpPr>
            <p:nvPr/>
          </p:nvSpPr>
          <p:spPr bwMode="auto">
            <a:xfrm>
              <a:off x="49" y="0"/>
              <a:ext cx="800" cy="20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Gill Sans" charset="0"/>
                  <a:cs typeface="Gill Sans" charset="0"/>
                  <a:sym typeface="Gill Sans" charset="0"/>
                </a:rPr>
                <a:t>w</a:t>
              </a:r>
              <a:r>
                <a:rPr kumimoji="0" lang="en-US" sz="17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Gill Sans" charset="0"/>
                  <a:cs typeface="Gill Sans" charset="0"/>
                  <a:sym typeface="Gill Sans" charset="0"/>
                </a:rPr>
                <a:t>1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Gill Sans" charset="0"/>
                  <a:cs typeface="Gill Sans" charset="0"/>
                  <a:sym typeface="Gill Sans" charset="0"/>
                </a:rPr>
                <a:t>w</a:t>
              </a:r>
              <a:r>
                <a:rPr kumimoji="0" lang="en-US" sz="17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Gill Sans" charset="0"/>
                  <a:cs typeface="Gill Sans" charset="0"/>
                  <a:sym typeface="Gill Sans" charset="0"/>
                </a:rPr>
                <a:t>2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Gill Sans" charset="0"/>
                  <a:cs typeface="Gill Sans" charset="0"/>
                  <a:sym typeface="Gill Sans" charset="0"/>
                </a:rPr>
                <a:t>.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Gill Sans" charset="0"/>
                  <a:cs typeface="Gill Sans" charset="0"/>
                  <a:sym typeface="Gill Sans" charset="0"/>
                </a:rPr>
                <a:t>.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Gill Sans" charset="0"/>
                  <a:cs typeface="Gill Sans" charset="0"/>
                  <a:sym typeface="Gill Sans" charset="0"/>
                </a:rPr>
                <a:t>.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Gill Sans" charset="0"/>
                  <a:cs typeface="Gill Sans" charset="0"/>
                  <a:sym typeface="Gill Sans" charset="0"/>
                </a:rPr>
                <a:t>w</a:t>
              </a:r>
              <a:r>
                <a:rPr kumimoji="0" lang="en-US" sz="1700" b="0" i="0" u="none" strike="noStrike" kern="0" cap="none" spc="0" normalizeH="0" baseline="-2500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Gill Sans" charset="0"/>
                  <a:cs typeface="Gill Sans" charset="0"/>
                  <a:sym typeface="Gill Sans" charset="0"/>
                </a:rPr>
                <a:t>n</a:t>
              </a:r>
              <a:endParaRPr kumimoji="0" lang="en-US" sz="17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96" name="Rectangle 4"/>
            <p:cNvSpPr>
              <a:spLocks/>
            </p:cNvSpPr>
            <p:nvPr/>
          </p:nvSpPr>
          <p:spPr bwMode="auto">
            <a:xfrm>
              <a:off x="-20" y="2218"/>
              <a:ext cx="932" cy="27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Gill Sans" charset="0"/>
                  <a:cs typeface="Gill Sans" charset="0"/>
                  <a:sym typeface="Gill Sans" charset="0"/>
                </a:rPr>
                <a:t>sentence</a:t>
              </a:r>
            </a:p>
          </p:txBody>
        </p:sp>
      </p:grpSp>
      <p:grpSp>
        <p:nvGrpSpPr>
          <p:cNvPr id="97" name="Group 5"/>
          <p:cNvGrpSpPr>
            <a:grpSpLocks/>
          </p:cNvGrpSpPr>
          <p:nvPr/>
        </p:nvGrpSpPr>
        <p:grpSpPr bwMode="auto">
          <a:xfrm>
            <a:off x="3677916" y="2116336"/>
            <a:ext cx="1717880" cy="3017119"/>
            <a:chOff x="0" y="0"/>
            <a:chExt cx="1538" cy="2703"/>
          </a:xfrm>
        </p:grpSpPr>
        <p:sp>
          <p:nvSpPr>
            <p:cNvPr id="98" name="Line 6"/>
            <p:cNvSpPr>
              <a:spLocks noChangeShapeType="1"/>
            </p:cNvSpPr>
            <p:nvPr/>
          </p:nvSpPr>
          <p:spPr bwMode="auto">
            <a:xfrm rot="10800000">
              <a:off x="0" y="1005"/>
              <a:ext cx="255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800000"/>
              <a:headEnd type="stealth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Gill Sans" charset="0"/>
              </a:endParaRPr>
            </a:p>
          </p:txBody>
        </p:sp>
        <p:sp>
          <p:nvSpPr>
            <p:cNvPr id="99" name="Oval 7"/>
            <p:cNvSpPr>
              <a:spLocks/>
            </p:cNvSpPr>
            <p:nvPr/>
          </p:nvSpPr>
          <p:spPr bwMode="auto">
            <a:xfrm>
              <a:off x="512" y="0"/>
              <a:ext cx="800" cy="20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Gill Sans" charset="0"/>
                  <a:cs typeface="Gill Sans" charset="0"/>
                  <a:sym typeface="Gill Sans" charset="0"/>
                </a:rPr>
                <a:t>w1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Gill Sans" charset="0"/>
                  <a:cs typeface="Gill Sans" charset="0"/>
                  <a:sym typeface="Gill Sans" charset="0"/>
                </a:rPr>
                <a:t>w2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Gill Sans" charset="0"/>
                  <a:cs typeface="Gill Sans" charset="0"/>
                  <a:sym typeface="Gill Sans" charset="0"/>
                </a:rPr>
                <a:t>.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Gill Sans" charset="0"/>
                  <a:cs typeface="Gill Sans" charset="0"/>
                  <a:sym typeface="Gill Sans" charset="0"/>
                </a:rPr>
                <a:t>.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Gill Sans" charset="0"/>
                  <a:cs typeface="Gill Sans" charset="0"/>
                  <a:sym typeface="Gill Sans" charset="0"/>
                </a:rPr>
                <a:t>.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Gill Sans" charset="0"/>
                  <a:cs typeface="Gill Sans" charset="0"/>
                  <a:sym typeface="Gill Sans" charset="0"/>
                </a:rPr>
                <a:t>wN</a:t>
              </a:r>
              <a:endPara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100" name="Oval 8"/>
            <p:cNvSpPr>
              <a:spLocks/>
            </p:cNvSpPr>
            <p:nvPr/>
          </p:nvSpPr>
          <p:spPr bwMode="auto">
            <a:xfrm>
              <a:off x="376" y="0"/>
              <a:ext cx="800" cy="20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Gill Sans" charset="0"/>
                  <a:cs typeface="Gill Sans" charset="0"/>
                  <a:sym typeface="Gill Sans" charset="0"/>
                </a:rPr>
                <a:t>w1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Gill Sans" charset="0"/>
                  <a:cs typeface="Gill Sans" charset="0"/>
                  <a:sym typeface="Gill Sans" charset="0"/>
                </a:rPr>
                <a:t>w2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Gill Sans" charset="0"/>
                  <a:cs typeface="Gill Sans" charset="0"/>
                  <a:sym typeface="Gill Sans" charset="0"/>
                </a:rPr>
                <a:t>.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Gill Sans" charset="0"/>
                  <a:cs typeface="Gill Sans" charset="0"/>
                  <a:sym typeface="Gill Sans" charset="0"/>
                </a:rPr>
                <a:t>.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Gill Sans" charset="0"/>
                  <a:cs typeface="Gill Sans" charset="0"/>
                  <a:sym typeface="Gill Sans" charset="0"/>
                </a:rPr>
                <a:t>.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Gill Sans" charset="0"/>
                  <a:cs typeface="Gill Sans" charset="0"/>
                  <a:sym typeface="Gill Sans" charset="0"/>
                </a:rPr>
                <a:t>wN</a:t>
              </a:r>
              <a:endPara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101" name="Oval 9"/>
            <p:cNvSpPr>
              <a:spLocks/>
            </p:cNvSpPr>
            <p:nvPr/>
          </p:nvSpPr>
          <p:spPr bwMode="auto">
            <a:xfrm>
              <a:off x="240" y="16"/>
              <a:ext cx="800" cy="20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Gill Sans" charset="0"/>
              </a:endParaRPr>
            </a:p>
          </p:txBody>
        </p:sp>
        <p:sp>
          <p:nvSpPr>
            <p:cNvPr id="102" name="Rectangle 10"/>
            <p:cNvSpPr>
              <a:spLocks/>
            </p:cNvSpPr>
            <p:nvPr/>
          </p:nvSpPr>
          <p:spPr bwMode="auto">
            <a:xfrm>
              <a:off x="8" y="2152"/>
              <a:ext cx="1530" cy="551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Gill Sans" charset="0"/>
                  <a:cs typeface="Gill Sans" charset="0"/>
                  <a:sym typeface="Gill Sans" charset="0"/>
                </a:rPr>
                <a:t>overgenerated</a:t>
              </a: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Gill Sans" charset="0"/>
                  <a:cs typeface="Gill Sans" charset="0"/>
                  <a:sym typeface="Gill Sans" charset="0"/>
                </a:rPr>
                <a:t>tags</a:t>
              </a:r>
            </a:p>
          </p:txBody>
        </p:sp>
      </p:grpSp>
      <p:grpSp>
        <p:nvGrpSpPr>
          <p:cNvPr id="103" name="Group 11"/>
          <p:cNvGrpSpPr>
            <a:grpSpLocks/>
          </p:cNvGrpSpPr>
          <p:nvPr/>
        </p:nvGrpSpPr>
        <p:grpSpPr bwMode="auto">
          <a:xfrm>
            <a:off x="7119194" y="2116336"/>
            <a:ext cx="1336105" cy="3017119"/>
            <a:chOff x="0" y="0"/>
            <a:chExt cx="1197" cy="2703"/>
          </a:xfrm>
        </p:grpSpPr>
        <p:sp>
          <p:nvSpPr>
            <p:cNvPr id="104" name="Line 12"/>
            <p:cNvSpPr>
              <a:spLocks noChangeShapeType="1"/>
            </p:cNvSpPr>
            <p:nvPr/>
          </p:nvSpPr>
          <p:spPr bwMode="auto">
            <a:xfrm rot="10800000">
              <a:off x="0" y="989"/>
              <a:ext cx="405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800000"/>
              <a:headEnd type="stealth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Gill Sans" charset="0"/>
              </a:endParaRPr>
            </a:p>
          </p:txBody>
        </p:sp>
        <p:sp>
          <p:nvSpPr>
            <p:cNvPr id="105" name="Oval 13"/>
            <p:cNvSpPr>
              <a:spLocks/>
            </p:cNvSpPr>
            <p:nvPr/>
          </p:nvSpPr>
          <p:spPr bwMode="auto">
            <a:xfrm>
              <a:off x="397" y="0"/>
              <a:ext cx="800" cy="20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Gill Sans" charset="0"/>
                  <a:cs typeface="Gill Sans" charset="0"/>
                  <a:sym typeface="Gill Sans" charset="0"/>
                </a:rPr>
                <a:t>t</a:t>
              </a:r>
              <a:r>
                <a:rPr kumimoji="0" lang="en-US" sz="17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Gill Sans" charset="0"/>
                  <a:cs typeface="Gill Sans" charset="0"/>
                  <a:sym typeface="Gill Sans" charset="0"/>
                </a:rPr>
                <a:t>1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Gill Sans" charset="0"/>
                  <a:cs typeface="Gill Sans" charset="0"/>
                  <a:sym typeface="Gill Sans" charset="0"/>
                </a:rPr>
                <a:t>t</a:t>
              </a:r>
              <a:r>
                <a:rPr kumimoji="0" lang="en-US" sz="17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Gill Sans" charset="0"/>
                  <a:cs typeface="Gill Sans" charset="0"/>
                  <a:sym typeface="Gill Sans" charset="0"/>
                </a:rPr>
                <a:t>2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Gill Sans" charset="0"/>
                  <a:cs typeface="Gill Sans" charset="0"/>
                  <a:sym typeface="Gill Sans" charset="0"/>
                </a:rPr>
                <a:t>.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Gill Sans" charset="0"/>
                  <a:cs typeface="Gill Sans" charset="0"/>
                  <a:sym typeface="Gill Sans" charset="0"/>
                </a:rPr>
                <a:t>.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Gill Sans" charset="0"/>
                  <a:cs typeface="Gill Sans" charset="0"/>
                  <a:sym typeface="Gill Sans" charset="0"/>
                </a:rPr>
                <a:t>.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Gill Sans" charset="0"/>
                  <a:cs typeface="Gill Sans" charset="0"/>
                  <a:sym typeface="Gill Sans" charset="0"/>
                </a:rPr>
                <a:t>t</a:t>
              </a:r>
              <a:r>
                <a:rPr kumimoji="0" lang="en-US" sz="1700" b="0" i="0" u="none" strike="noStrike" kern="0" cap="none" spc="0" normalizeH="0" baseline="-2500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Gill Sans" charset="0"/>
                  <a:cs typeface="Gill Sans" charset="0"/>
                  <a:sym typeface="Gill Sans" charset="0"/>
                </a:rPr>
                <a:t>n</a:t>
              </a:r>
              <a:endParaRPr kumimoji="0" lang="en-US" sz="17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106" name="Rectangle 14"/>
            <p:cNvSpPr>
              <a:spLocks/>
            </p:cNvSpPr>
            <p:nvPr/>
          </p:nvSpPr>
          <p:spPr bwMode="auto">
            <a:xfrm>
              <a:off x="577" y="2152"/>
              <a:ext cx="434" cy="551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Gill Sans" charset="0"/>
                  <a:cs typeface="Gill Sans" charset="0"/>
                  <a:sym typeface="Gill Sans" charset="0"/>
                </a:rPr>
                <a:t>final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Gill Sans" charset="0"/>
                  <a:cs typeface="Gill Sans" charset="0"/>
                  <a:sym typeface="Gill Sans" charset="0"/>
                </a:rPr>
                <a:t>tags</a:t>
              </a:r>
            </a:p>
          </p:txBody>
        </p:sp>
      </p:grpSp>
      <p:grpSp>
        <p:nvGrpSpPr>
          <p:cNvPr id="108" name="Group 17"/>
          <p:cNvGrpSpPr>
            <a:grpSpLocks/>
          </p:cNvGrpSpPr>
          <p:nvPr/>
        </p:nvGrpSpPr>
        <p:grpSpPr bwMode="auto">
          <a:xfrm>
            <a:off x="1547070" y="2607469"/>
            <a:ext cx="2131963" cy="1605112"/>
            <a:chOff x="0" y="0"/>
            <a:chExt cx="1909" cy="1438"/>
          </a:xfrm>
        </p:grpSpPr>
        <p:sp>
          <p:nvSpPr>
            <p:cNvPr id="109" name="Rectangle 18"/>
            <p:cNvSpPr>
              <a:spLocks/>
            </p:cNvSpPr>
            <p:nvPr/>
          </p:nvSpPr>
          <p:spPr bwMode="auto">
            <a:xfrm>
              <a:off x="437" y="0"/>
              <a:ext cx="1472" cy="11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Gill Sans" charset="0"/>
                  <a:cs typeface="Gill Sans" charset="0"/>
                  <a:sym typeface="Gill Sans" charset="0"/>
                </a:rPr>
                <a:t>Lexicon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Gill Sans" charset="0"/>
                  <a:cs typeface="Gill Sans" charset="0"/>
                  <a:sym typeface="Gill Sans" charset="0"/>
                </a:rPr>
                <a:t>Lookup</a:t>
              </a:r>
            </a:p>
          </p:txBody>
        </p:sp>
        <p:sp>
          <p:nvSpPr>
            <p:cNvPr id="110" name="Line 19"/>
            <p:cNvSpPr>
              <a:spLocks noChangeShapeType="1"/>
            </p:cNvSpPr>
            <p:nvPr/>
          </p:nvSpPr>
          <p:spPr bwMode="auto">
            <a:xfrm rot="10800000">
              <a:off x="0" y="565"/>
              <a:ext cx="437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800000"/>
              <a:headEnd type="stealth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Gill Sans" charset="0"/>
              </a:endParaRPr>
            </a:p>
          </p:txBody>
        </p:sp>
        <p:sp>
          <p:nvSpPr>
            <p:cNvPr id="111" name="Rectangle 20"/>
            <p:cNvSpPr>
              <a:spLocks/>
            </p:cNvSpPr>
            <p:nvPr/>
          </p:nvSpPr>
          <p:spPr bwMode="auto">
            <a:xfrm>
              <a:off x="778" y="1162"/>
              <a:ext cx="817" cy="27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Gill Sans" charset="0"/>
                  <a:cs typeface="Gill Sans" charset="0"/>
                  <a:sym typeface="Gill Sans" charset="0"/>
                </a:rPr>
                <a:t>Stage 1</a:t>
              </a:r>
            </a:p>
          </p:txBody>
        </p:sp>
      </p:grpSp>
      <p:grpSp>
        <p:nvGrpSpPr>
          <p:cNvPr id="112" name="Group 21"/>
          <p:cNvGrpSpPr>
            <a:grpSpLocks/>
          </p:cNvGrpSpPr>
          <p:nvPr/>
        </p:nvGrpSpPr>
        <p:grpSpPr bwMode="auto">
          <a:xfrm>
            <a:off x="5136803" y="2607469"/>
            <a:ext cx="1998018" cy="1578323"/>
            <a:chOff x="0" y="0"/>
            <a:chExt cx="1789" cy="1414"/>
          </a:xfrm>
        </p:grpSpPr>
        <p:sp>
          <p:nvSpPr>
            <p:cNvPr id="113" name="Rectangle 22"/>
            <p:cNvSpPr>
              <a:spLocks/>
            </p:cNvSpPr>
            <p:nvPr/>
          </p:nvSpPr>
          <p:spPr bwMode="auto">
            <a:xfrm>
              <a:off x="317" y="0"/>
              <a:ext cx="1472" cy="112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Gill Sans" charset="0"/>
                  <a:cs typeface="Gill Sans" charset="0"/>
                  <a:sym typeface="Gill Sans" charset="0"/>
                </a:rPr>
                <a:t>Disambiguation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Gill Sans" charset="0"/>
                  <a:cs typeface="Gill Sans" charset="0"/>
                  <a:sym typeface="Gill Sans" charset="0"/>
                </a:rPr>
                <a:t>using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Gill Sans" charset="0"/>
                  <a:cs typeface="Gill Sans" charset="0"/>
                  <a:sym typeface="Gill Sans" charset="0"/>
                </a:rPr>
                <a:t>Constraints</a:t>
              </a:r>
            </a:p>
          </p:txBody>
        </p:sp>
        <p:sp>
          <p:nvSpPr>
            <p:cNvPr id="114" name="Line 23"/>
            <p:cNvSpPr>
              <a:spLocks noChangeShapeType="1"/>
            </p:cNvSpPr>
            <p:nvPr/>
          </p:nvSpPr>
          <p:spPr bwMode="auto">
            <a:xfrm rot="10800000">
              <a:off x="0" y="549"/>
              <a:ext cx="313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800000"/>
              <a:headEnd type="stealth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Gill Sans" charset="0"/>
              </a:endParaRPr>
            </a:p>
          </p:txBody>
        </p:sp>
        <p:sp>
          <p:nvSpPr>
            <p:cNvPr id="115" name="Rectangle 24"/>
            <p:cNvSpPr>
              <a:spLocks/>
            </p:cNvSpPr>
            <p:nvPr/>
          </p:nvSpPr>
          <p:spPr bwMode="auto">
            <a:xfrm>
              <a:off x="642" y="1138"/>
              <a:ext cx="817" cy="27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Gill Sans" charset="0"/>
                  <a:cs typeface="Gill Sans" charset="0"/>
                  <a:sym typeface="Gill Sans" charset="0"/>
                </a:rPr>
                <a:t>Stage 2</a:t>
              </a:r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2057400" y="2099846"/>
            <a:ext cx="15424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56,000 entries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688346" y="2099846"/>
            <a:ext cx="12458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3,744 rules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  <p:bldP spid="11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EngCG</a:t>
            </a:r>
            <a:r>
              <a:rPr lang="en-US" dirty="0" smtClean="0"/>
              <a:t>: Sample Lexical Entries</a:t>
            </a:r>
            <a:endParaRPr lang="en-US" dirty="0"/>
          </a:p>
        </p:txBody>
      </p:sp>
      <p:pic>
        <p:nvPicPr>
          <p:cNvPr id="4" name="fig 5.11.jpg" descr="fig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806575"/>
            <a:ext cx="8610600" cy="324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err="1" smtClean="0"/>
              <a:t>EngCG</a:t>
            </a:r>
            <a:r>
              <a:rPr lang="en-US" dirty="0" smtClean="0"/>
              <a:t>: Constraint Rule Application</a:t>
            </a:r>
            <a:endParaRPr lang="en-US" dirty="0"/>
          </a:p>
        </p:txBody>
      </p:sp>
      <p:sp>
        <p:nvSpPr>
          <p:cNvPr id="90114" name="Rectangle 2"/>
          <p:cNvSpPr>
            <a:spLocks/>
          </p:cNvSpPr>
          <p:nvPr/>
        </p:nvSpPr>
        <p:spPr bwMode="auto">
          <a:xfrm>
            <a:off x="228600" y="1143000"/>
            <a:ext cx="8479885" cy="38472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5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Example Sentence:</a:t>
            </a:r>
            <a:r>
              <a:rPr lang="en-US" sz="2500" b="0" i="1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 Newman had originally practiced that ...</a:t>
            </a:r>
          </a:p>
        </p:txBody>
      </p:sp>
      <p:sp>
        <p:nvSpPr>
          <p:cNvPr id="90115" name="Rectangle 3"/>
          <p:cNvSpPr>
            <a:spLocks/>
          </p:cNvSpPr>
          <p:nvPr/>
        </p:nvSpPr>
        <p:spPr bwMode="auto">
          <a:xfrm>
            <a:off x="258961" y="2057400"/>
            <a:ext cx="4616648" cy="2598539"/>
          </a:xfrm>
          <a:prstGeom prst="rect">
            <a:avLst/>
          </a:prstGeom>
          <a:noFill/>
          <a:ln w="127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0" rIns="91440" bIns="0" anchor="ctr"/>
          <a:lstStyle/>
          <a:p>
            <a:pPr eaLnBrk="1" hangingPunct="1"/>
            <a:r>
              <a:rPr lang="en-US" sz="14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Newman	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NEWMAN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 N NOM SG PROPER</a:t>
            </a:r>
            <a:r>
              <a:rPr lang="en-US" sz="14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       </a:t>
            </a:r>
          </a:p>
          <a:p>
            <a:pPr eaLnBrk="1" hangingPunct="1"/>
            <a:r>
              <a:rPr lang="en-US" sz="14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had           	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HAVE &lt;SVO&gt; V PAST VFIN</a:t>
            </a:r>
            <a:r>
              <a:rPr lang="en-US" sz="14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                 </a:t>
            </a:r>
          </a:p>
          <a:p>
            <a:pPr eaLnBrk="1" hangingPunct="1"/>
            <a:r>
              <a:rPr lang="en-US" sz="14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                 	HAVE &lt;SVO&gt; PCP2</a:t>
            </a:r>
          </a:p>
          <a:p>
            <a:pPr eaLnBrk="1" hangingPunct="1"/>
            <a:r>
              <a:rPr lang="en-US" sz="14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originally   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ORIGINAL ADV</a:t>
            </a:r>
            <a:endParaRPr lang="en-US" sz="1400" b="0" dirty="0" smtClean="0">
              <a:solidFill>
                <a:srgbClr val="000000"/>
              </a:solidFill>
              <a:latin typeface="Arial" pitchFamily="34" charset="0"/>
              <a:ea typeface="Gill Sans" charset="0"/>
              <a:cs typeface="Arial" pitchFamily="34" charset="0"/>
              <a:sym typeface="Gill Sans" charset="0"/>
            </a:endParaRPr>
          </a:p>
          <a:p>
            <a:pPr eaLnBrk="1" hangingPunct="1"/>
            <a:r>
              <a:rPr lang="en-US" sz="14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practiced	PRACTICE &lt;SVO&gt; &lt;SV&gt; V PAST VFIN</a:t>
            </a:r>
          </a:p>
          <a:p>
            <a:pPr eaLnBrk="1" hangingPunct="1"/>
            <a:r>
              <a:rPr lang="en-US" sz="14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                	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PRACTICE &lt;SVO&gt; &lt;SV&gt; PCP2</a:t>
            </a:r>
            <a:endParaRPr lang="en-US" sz="1400" b="0" dirty="0" smtClean="0">
              <a:solidFill>
                <a:srgbClr val="000000"/>
              </a:solidFill>
              <a:latin typeface="Arial" pitchFamily="34" charset="0"/>
              <a:ea typeface="Gill Sans" charset="0"/>
              <a:cs typeface="Arial" pitchFamily="34" charset="0"/>
              <a:sym typeface="Gill Sans" charset="0"/>
            </a:endParaRPr>
          </a:p>
          <a:p>
            <a:pPr eaLnBrk="1" hangingPunct="1"/>
            <a:r>
              <a:rPr lang="en-US" sz="14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that            	ADV</a:t>
            </a:r>
          </a:p>
          <a:p>
            <a:pPr eaLnBrk="1" hangingPunct="1"/>
            <a:r>
              <a:rPr lang="en-US" sz="14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                 	PRON DEM SG</a:t>
            </a:r>
          </a:p>
          <a:p>
            <a:pPr eaLnBrk="1" hangingPunct="1"/>
            <a:r>
              <a:rPr lang="en-US" sz="14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                 	DET CENTRAL DEM SG</a:t>
            </a:r>
          </a:p>
          <a:p>
            <a:pPr eaLnBrk="1" hangingPunct="1"/>
            <a:r>
              <a:rPr lang="en-US" sz="14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                 	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CS</a:t>
            </a:r>
          </a:p>
        </p:txBody>
      </p:sp>
      <p:sp>
        <p:nvSpPr>
          <p:cNvPr id="90116" name="Rectangle 4"/>
          <p:cNvSpPr>
            <a:spLocks/>
          </p:cNvSpPr>
          <p:nvPr/>
        </p:nvSpPr>
        <p:spPr bwMode="auto">
          <a:xfrm>
            <a:off x="1601234" y="4743910"/>
            <a:ext cx="1933222" cy="26161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b="0" dirty="0" err="1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overgenerated</a:t>
            </a:r>
            <a:r>
              <a:rPr lang="en-US" sz="17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 tags</a:t>
            </a:r>
          </a:p>
        </p:txBody>
      </p:sp>
      <p:sp>
        <p:nvSpPr>
          <p:cNvPr id="90117" name="Line 5"/>
          <p:cNvSpPr>
            <a:spLocks noChangeShapeType="1"/>
          </p:cNvSpPr>
          <p:nvPr/>
        </p:nvSpPr>
        <p:spPr bwMode="auto">
          <a:xfrm>
            <a:off x="1216152" y="3685032"/>
            <a:ext cx="457200" cy="0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eaLnBrk="1" hangingPunct="1"/>
            <a:endParaRPr lang="en-US" sz="3000" b="0" dirty="0" smtClean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323211" y="2071687"/>
            <a:ext cx="3473648" cy="2541612"/>
            <a:chOff x="0" y="0"/>
            <a:chExt cx="3112" cy="2277"/>
          </a:xfrm>
        </p:grpSpPr>
        <p:sp>
          <p:nvSpPr>
            <p:cNvPr id="90119" name="Rectangle 7"/>
            <p:cNvSpPr>
              <a:spLocks/>
            </p:cNvSpPr>
            <p:nvPr/>
          </p:nvSpPr>
          <p:spPr bwMode="auto">
            <a:xfrm>
              <a:off x="0" y="0"/>
              <a:ext cx="3112" cy="1840"/>
            </a:xfrm>
            <a:prstGeom prst="rect">
              <a:avLst/>
            </a:prstGeom>
            <a:noFill/>
            <a:ln w="12700" cap="flat">
              <a:solidFill>
                <a:schemeClr val="bg1"/>
              </a:solidFill>
              <a:prstDash val="lgDash"/>
              <a:miter lim="800000"/>
              <a:headEnd type="none" w="med" len="med"/>
              <a:tailEnd type="none" w="med" len="med"/>
            </a:ln>
          </p:spPr>
          <p:txBody>
            <a:bodyPr lIns="91440" tIns="91440" rIns="91440" bIns="91440" anchor="ctr"/>
            <a:lstStyle/>
            <a:p>
              <a:pPr eaLnBrk="1" hangingPunct="1"/>
              <a:r>
                <a:rPr lang="en-US" b="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  <a:sym typeface="Consolas" charset="0"/>
                </a:rPr>
                <a:t>ADVERBIAL-THAT Rule</a:t>
              </a:r>
            </a:p>
            <a:p>
              <a:pPr eaLnBrk="1" hangingPunct="1"/>
              <a:r>
                <a:rPr lang="en-US" b="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  <a:sym typeface="Consolas" charset="0"/>
                </a:rPr>
                <a:t>Given input: </a:t>
              </a:r>
              <a:r>
                <a:rPr lang="en-US" b="0" dirty="0" smtClean="0">
                  <a:solidFill>
                    <a:srgbClr val="000000"/>
                  </a:solidFill>
                  <a:latin typeface="Consolas Italic" charset="0"/>
                  <a:ea typeface="Consolas Italic" charset="0"/>
                  <a:cs typeface="Consolas Italic" charset="0"/>
                  <a:sym typeface="Consolas Italic" charset="0"/>
                </a:rPr>
                <a:t>that</a:t>
              </a:r>
              <a:endParaRPr lang="en-US" b="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endParaRPr>
            </a:p>
            <a:p>
              <a:pPr eaLnBrk="1" hangingPunct="1"/>
              <a:r>
                <a:rPr lang="en-US" b="0" dirty="0" smtClean="0">
                  <a:solidFill>
                    <a:srgbClr val="000000"/>
                  </a:solidFill>
                  <a:latin typeface="Consolas Bold" charset="0"/>
                  <a:ea typeface="Consolas Bold" charset="0"/>
                  <a:cs typeface="Consolas Bold" charset="0"/>
                  <a:sym typeface="Consolas Bold" charset="0"/>
                </a:rPr>
                <a:t>if</a:t>
              </a:r>
              <a:endParaRPr lang="en-US" b="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endParaRPr>
            </a:p>
            <a:p>
              <a:pPr eaLnBrk="1" hangingPunct="1"/>
              <a:r>
                <a:rPr lang="en-US" b="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  <a:sym typeface="Consolas" charset="0"/>
                </a:rPr>
                <a:t>    (+1 A/ADV/QUANT);</a:t>
              </a:r>
            </a:p>
            <a:p>
              <a:pPr eaLnBrk="1" hangingPunct="1"/>
              <a:r>
                <a:rPr lang="en-US" b="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  <a:sym typeface="Consolas" charset="0"/>
                </a:rPr>
                <a:t>    (+2 SENT-LIM);</a:t>
              </a:r>
            </a:p>
            <a:p>
              <a:pPr eaLnBrk="1" hangingPunct="1"/>
              <a:r>
                <a:rPr lang="en-US" b="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  <a:sym typeface="Consolas" charset="0"/>
                </a:rPr>
                <a:t>    (NOT -1 SVOC/A);</a:t>
              </a:r>
            </a:p>
            <a:p>
              <a:pPr eaLnBrk="1" hangingPunct="1"/>
              <a:r>
                <a:rPr lang="en-US" b="0" dirty="0" smtClean="0">
                  <a:solidFill>
                    <a:srgbClr val="000000"/>
                  </a:solidFill>
                  <a:latin typeface="Consolas Bold" charset="0"/>
                  <a:ea typeface="Consolas Bold" charset="0"/>
                  <a:cs typeface="Consolas Bold" charset="0"/>
                  <a:sym typeface="Consolas Bold" charset="0"/>
                </a:rPr>
                <a:t>then</a:t>
              </a:r>
              <a:r>
                <a:rPr lang="en-US" b="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  <a:sym typeface="Consolas" charset="0"/>
                </a:rPr>
                <a:t> eliminate non-ADV tags</a:t>
              </a:r>
            </a:p>
            <a:p>
              <a:pPr eaLnBrk="1" hangingPunct="1"/>
              <a:r>
                <a:rPr lang="en-US" b="0" dirty="0" smtClean="0">
                  <a:solidFill>
                    <a:srgbClr val="000000"/>
                  </a:solidFill>
                  <a:latin typeface="Consolas Bold" charset="0"/>
                  <a:ea typeface="Consolas Bold" charset="0"/>
                  <a:cs typeface="Consolas Bold" charset="0"/>
                  <a:sym typeface="Consolas Bold" charset="0"/>
                </a:rPr>
                <a:t>else</a:t>
              </a:r>
              <a:r>
                <a:rPr lang="en-US" b="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  <a:sym typeface="Consolas" charset="0"/>
                </a:rPr>
                <a:t> eliminate ADV tag</a:t>
              </a:r>
            </a:p>
          </p:txBody>
        </p:sp>
        <p:sp>
          <p:nvSpPr>
            <p:cNvPr id="90120" name="Rectangle 8"/>
            <p:cNvSpPr>
              <a:spLocks/>
            </p:cNvSpPr>
            <p:nvPr/>
          </p:nvSpPr>
          <p:spPr bwMode="auto">
            <a:xfrm>
              <a:off x="443" y="2043"/>
              <a:ext cx="2220" cy="234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sz="1700" b="0" dirty="0" smtClean="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rPr>
                <a:t>disambiguation constraint</a:t>
              </a:r>
            </a:p>
          </p:txBody>
        </p:sp>
      </p:grpSp>
      <p:sp>
        <p:nvSpPr>
          <p:cNvPr id="12" name="Rectangle 3"/>
          <p:cNvSpPr>
            <a:spLocks/>
          </p:cNvSpPr>
          <p:nvPr/>
        </p:nvSpPr>
        <p:spPr bwMode="auto">
          <a:xfrm>
            <a:off x="1371600" y="5145881"/>
            <a:ext cx="6781800" cy="117871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>
              <a:spcBef>
                <a:spcPts val="1687"/>
              </a:spcBef>
            </a:pPr>
            <a:r>
              <a:rPr lang="en-US" sz="2000" b="0" dirty="0">
                <a:solidFill>
                  <a:schemeClr val="bg1"/>
                </a:solidFill>
                <a:ea typeface="Gill Sans" charset="0"/>
                <a:cs typeface="Gill Sans" charset="0"/>
              </a:rPr>
              <a:t>I thought </a:t>
            </a:r>
            <a:r>
              <a:rPr lang="en-US" sz="2000" b="0" dirty="0">
                <a:solidFill>
                  <a:srgbClr val="FF0000"/>
                </a:solidFill>
                <a:ea typeface="Gill Sans" charset="0"/>
                <a:cs typeface="Gill Sans" charset="0"/>
              </a:rPr>
              <a:t>that</a:t>
            </a:r>
            <a:r>
              <a:rPr lang="en-US" sz="2000" b="0" dirty="0">
                <a:solidFill>
                  <a:schemeClr val="bg1"/>
                </a:solidFill>
                <a:ea typeface="Gill Sans" charset="0"/>
                <a:cs typeface="Gill Sans" charset="0"/>
              </a:rPr>
              <a:t> </a:t>
            </a:r>
            <a:r>
              <a:rPr lang="en-US" sz="2000" b="0" dirty="0" smtClean="0">
                <a:solidFill>
                  <a:schemeClr val="bg1"/>
                </a:solidFill>
                <a:ea typeface="Gill Sans" charset="0"/>
                <a:cs typeface="Gill Sans" charset="0"/>
              </a:rPr>
              <a:t>you...	(subordinating conjunction)</a:t>
            </a:r>
            <a:r>
              <a:rPr lang="en-US" sz="2000" b="0" dirty="0">
                <a:solidFill>
                  <a:schemeClr val="bg1"/>
                </a:solidFill>
                <a:ea typeface="Gill Sans" charset="0"/>
                <a:cs typeface="Gill Sans" charset="0"/>
              </a:rPr>
              <a:t/>
            </a:r>
            <a:br>
              <a:rPr lang="en-US" sz="2000" b="0" dirty="0">
                <a:solidFill>
                  <a:schemeClr val="bg1"/>
                </a:solidFill>
                <a:ea typeface="Gill Sans" charset="0"/>
                <a:cs typeface="Gill Sans" charset="0"/>
              </a:rPr>
            </a:br>
            <a:r>
              <a:rPr lang="en-US" sz="2000" b="0" dirty="0">
                <a:solidFill>
                  <a:srgbClr val="FF0000"/>
                </a:solidFill>
                <a:ea typeface="Gill Sans" charset="0"/>
                <a:cs typeface="Gill Sans" charset="0"/>
              </a:rPr>
              <a:t>That</a:t>
            </a:r>
            <a:r>
              <a:rPr lang="en-US" sz="2000" b="0" dirty="0">
                <a:solidFill>
                  <a:schemeClr val="bg1"/>
                </a:solidFill>
                <a:ea typeface="Gill Sans" charset="0"/>
                <a:cs typeface="Gill Sans" charset="0"/>
              </a:rPr>
              <a:t> day was </a:t>
            </a:r>
            <a:r>
              <a:rPr lang="en-US" sz="2000" b="0" dirty="0" smtClean="0">
                <a:solidFill>
                  <a:schemeClr val="bg1"/>
                </a:solidFill>
                <a:ea typeface="Gill Sans" charset="0"/>
                <a:cs typeface="Gill Sans" charset="0"/>
              </a:rPr>
              <a:t>nice.	(determiner)</a:t>
            </a:r>
            <a:r>
              <a:rPr lang="en-US" sz="2000" b="0" dirty="0">
                <a:solidFill>
                  <a:schemeClr val="bg1"/>
                </a:solidFill>
                <a:ea typeface="Gill Sans" charset="0"/>
                <a:cs typeface="Gill Sans" charset="0"/>
              </a:rPr>
              <a:t/>
            </a:r>
            <a:br>
              <a:rPr lang="en-US" sz="2000" b="0" dirty="0">
                <a:solidFill>
                  <a:schemeClr val="bg1"/>
                </a:solidFill>
                <a:ea typeface="Gill Sans" charset="0"/>
                <a:cs typeface="Gill Sans" charset="0"/>
              </a:rPr>
            </a:br>
            <a:r>
              <a:rPr lang="en-US" sz="2000" b="0" dirty="0">
                <a:solidFill>
                  <a:schemeClr val="bg1"/>
                </a:solidFill>
                <a:ea typeface="Gill Sans" charset="0"/>
                <a:cs typeface="Gill Sans" charset="0"/>
              </a:rPr>
              <a:t>You can go </a:t>
            </a:r>
            <a:r>
              <a:rPr lang="en-US" sz="2000" b="0" dirty="0">
                <a:solidFill>
                  <a:srgbClr val="FF0000"/>
                </a:solidFill>
                <a:ea typeface="Gill Sans" charset="0"/>
                <a:cs typeface="Gill Sans" charset="0"/>
              </a:rPr>
              <a:t>that</a:t>
            </a:r>
            <a:r>
              <a:rPr lang="en-US" sz="2000" b="0" dirty="0">
                <a:solidFill>
                  <a:schemeClr val="bg1"/>
                </a:solidFill>
                <a:ea typeface="Gill Sans" charset="0"/>
                <a:cs typeface="Gill Sans" charset="0"/>
              </a:rPr>
              <a:t> </a:t>
            </a:r>
            <a:r>
              <a:rPr lang="en-US" sz="2000" b="0" dirty="0" smtClean="0">
                <a:solidFill>
                  <a:schemeClr val="bg1"/>
                </a:solidFill>
                <a:ea typeface="Gill Sans" charset="0"/>
                <a:cs typeface="Gill Sans" charset="0"/>
              </a:rPr>
              <a:t>far.	(adverb)</a:t>
            </a:r>
            <a:endParaRPr lang="en-US" sz="2000" b="0" dirty="0">
              <a:solidFill>
                <a:schemeClr val="bg1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7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Speech</a:t>
            </a:r>
            <a:endParaRPr lang="en-US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“Equivalence class” of linguistic entities</a:t>
            </a:r>
          </a:p>
          <a:p>
            <a:pPr lvl="1"/>
            <a:r>
              <a:rPr lang="en-US" dirty="0" smtClean="0"/>
              <a:t>“Categories” or “types” of words</a:t>
            </a:r>
          </a:p>
          <a:p>
            <a:r>
              <a:rPr lang="en-US" dirty="0" smtClean="0"/>
              <a:t>Study </a:t>
            </a:r>
            <a:r>
              <a:rPr lang="en-US" dirty="0" smtClean="0"/>
              <a:t>dates back to the ancient Greeks</a:t>
            </a:r>
          </a:p>
          <a:p>
            <a:pPr lvl="1"/>
            <a:r>
              <a:rPr lang="en-US" dirty="0" smtClean="0"/>
              <a:t>Dionysius </a:t>
            </a:r>
            <a:r>
              <a:rPr lang="en-US" dirty="0" err="1" smtClean="0"/>
              <a:t>Thrax</a:t>
            </a:r>
            <a:r>
              <a:rPr lang="en-US" dirty="0" smtClean="0"/>
              <a:t> of Alexandria (</a:t>
            </a:r>
            <a:r>
              <a:rPr lang="en-US" i="1" dirty="0" smtClean="0"/>
              <a:t>c.</a:t>
            </a:r>
            <a:r>
              <a:rPr lang="en-US" dirty="0" smtClean="0"/>
              <a:t> 100 BC)</a:t>
            </a:r>
          </a:p>
          <a:p>
            <a:pPr lvl="1"/>
            <a:r>
              <a:rPr lang="en-US" dirty="0" smtClean="0"/>
              <a:t>8 parts of speech: noun, verb, pronoun, preposition, adverb, conjunction, participle, article</a:t>
            </a:r>
          </a:p>
          <a:p>
            <a:pPr lvl="1"/>
            <a:r>
              <a:rPr lang="en-US" dirty="0" smtClean="0"/>
              <a:t>Remarkably enduring list!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902700" y="6518277"/>
            <a:ext cx="241300" cy="258763"/>
          </a:xfrm>
          <a:prstGeom prst="rect">
            <a:avLst/>
          </a:prstGeom>
        </p:spPr>
        <p:txBody>
          <a:bodyPr lIns="64281" tIns="32140" rIns="64281" bIns="32140"/>
          <a:lstStyle/>
          <a:p>
            <a:fld id="{115A716D-0F84-4A9E-83E8-1DB23AFD90B0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EngCG</a:t>
            </a:r>
            <a:r>
              <a:rPr lang="en-US" dirty="0" smtClean="0"/>
              <a:t>: Evaluation</a:t>
            </a:r>
            <a:endParaRPr lang="en-US" dirty="0"/>
          </a:p>
        </p:txBody>
      </p:sp>
      <p:sp>
        <p:nvSpPr>
          <p:cNvPr id="9216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Accuracy ~96%*</a:t>
            </a:r>
          </a:p>
          <a:p>
            <a:r>
              <a:rPr lang="en-US" dirty="0" smtClean="0"/>
              <a:t>A lot of effort to write the rules and create the lexicon</a:t>
            </a:r>
          </a:p>
          <a:p>
            <a:pPr lvl="1"/>
            <a:r>
              <a:rPr lang="en-US" dirty="0" smtClean="0"/>
              <a:t>Try debugging interaction between thousands of rules!</a:t>
            </a:r>
          </a:p>
          <a:p>
            <a:pPr lvl="1"/>
            <a:r>
              <a:rPr lang="en-US" dirty="0" smtClean="0"/>
              <a:t>Recall discussion from the first lecture?</a:t>
            </a:r>
          </a:p>
          <a:p>
            <a:r>
              <a:rPr lang="en-US" dirty="0" smtClean="0"/>
              <a:t>Assume we had a corpus </a:t>
            </a:r>
            <a:r>
              <a:rPr lang="en-US" i="1" dirty="0" smtClean="0"/>
              <a:t>annotated</a:t>
            </a:r>
            <a:r>
              <a:rPr lang="en-US" dirty="0" smtClean="0"/>
              <a:t> with POS tags</a:t>
            </a:r>
          </a:p>
          <a:p>
            <a:pPr lvl="1"/>
            <a:r>
              <a:rPr lang="en-US" dirty="0" smtClean="0"/>
              <a:t>Can we </a:t>
            </a:r>
            <a:r>
              <a:rPr lang="en-US" i="1" dirty="0" smtClean="0"/>
              <a:t>learn</a:t>
            </a:r>
            <a:r>
              <a:rPr lang="en-US" dirty="0" smtClean="0"/>
              <a:t> POS tagging automatically?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annotated corpus</a:t>
            </a:r>
          </a:p>
          <a:p>
            <a:pPr lvl="1"/>
            <a:r>
              <a:rPr lang="en-US" dirty="0" smtClean="0"/>
              <a:t>Desired input/output behavior</a:t>
            </a:r>
          </a:p>
          <a:p>
            <a:r>
              <a:rPr lang="en-US" dirty="0" smtClean="0"/>
              <a:t>Training phase:</a:t>
            </a:r>
          </a:p>
          <a:p>
            <a:pPr lvl="1"/>
            <a:r>
              <a:rPr lang="en-US" dirty="0" smtClean="0"/>
              <a:t>Represent the training data in some manner</a:t>
            </a:r>
          </a:p>
          <a:p>
            <a:pPr lvl="1"/>
            <a:r>
              <a:rPr lang="en-US" dirty="0" smtClean="0"/>
              <a:t>Apply learning algorithm to produce a </a:t>
            </a:r>
            <a:r>
              <a:rPr lang="en-US" dirty="0" smtClean="0"/>
              <a:t>system (tagger)</a:t>
            </a:r>
            <a:endParaRPr lang="en-US" dirty="0" smtClean="0"/>
          </a:p>
          <a:p>
            <a:r>
              <a:rPr lang="en-US" dirty="0" smtClean="0"/>
              <a:t>Testing phase:</a:t>
            </a:r>
          </a:p>
          <a:p>
            <a:pPr lvl="1"/>
            <a:r>
              <a:rPr lang="en-US" dirty="0" smtClean="0"/>
              <a:t>Apply system to unseen test data</a:t>
            </a:r>
          </a:p>
          <a:p>
            <a:pPr lvl="1"/>
            <a:r>
              <a:rPr lang="en-US" dirty="0" smtClean="0"/>
              <a:t>Evaluate output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Laws of 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 </a:t>
            </a:r>
            <a:r>
              <a:rPr lang="en-US" dirty="0" err="1" smtClean="0"/>
              <a:t>shalt</a:t>
            </a:r>
            <a:r>
              <a:rPr lang="en-US" dirty="0" smtClean="0"/>
              <a:t> not mingle training data with test data</a:t>
            </a:r>
          </a:p>
          <a:p>
            <a:r>
              <a:rPr lang="en-US" dirty="0" smtClean="0"/>
              <a:t>Thou </a:t>
            </a:r>
            <a:r>
              <a:rPr lang="en-US" dirty="0" err="1" smtClean="0"/>
              <a:t>shalt</a:t>
            </a:r>
            <a:r>
              <a:rPr lang="en-US" dirty="0" smtClean="0"/>
              <a:t> not mingle training data with test data</a:t>
            </a:r>
          </a:p>
          <a:p>
            <a:r>
              <a:rPr lang="en-US" dirty="0" smtClean="0"/>
              <a:t>Thou </a:t>
            </a:r>
            <a:r>
              <a:rPr lang="en-US" dirty="0" err="1" smtClean="0"/>
              <a:t>shalt</a:t>
            </a:r>
            <a:r>
              <a:rPr lang="en-US" dirty="0" smtClean="0"/>
              <a:t> not mingle training data with test data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1062770">
            <a:off x="990600" y="4191000"/>
            <a:ext cx="7119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But what do you do if you need more test data?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Pillars of Statistical NLP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Corpora (training data)</a:t>
            </a:r>
          </a:p>
          <a:p>
            <a:r>
              <a:rPr lang="en-US" dirty="0" smtClean="0"/>
              <a:t>Representations (features)</a:t>
            </a:r>
          </a:p>
          <a:p>
            <a:r>
              <a:rPr lang="en-US" dirty="0" smtClean="0"/>
              <a:t>Learning approach (models and algorithms)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Automatic POS Tagging</a:t>
            </a:r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Rule-based POS tagging (before)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Transformation-based learning for POS tagging (now) </a:t>
            </a:r>
          </a:p>
          <a:p>
            <a:r>
              <a:rPr lang="en-US" dirty="0" smtClean="0"/>
              <a:t>Hidden Markov Models (next week)</a:t>
            </a:r>
          </a:p>
          <a:p>
            <a:r>
              <a:rPr lang="en-US" dirty="0" smtClean="0"/>
              <a:t>Maximum Entropy Models (CMSC 773)</a:t>
            </a:r>
          </a:p>
          <a:p>
            <a:r>
              <a:rPr lang="en-US" dirty="0" smtClean="0"/>
              <a:t>Conditional Random Fields (CMSC 773)</a:t>
            </a:r>
          </a:p>
        </p:txBody>
      </p:sp>
      <p:sp>
        <p:nvSpPr>
          <p:cNvPr id="4" name="TextBox 3"/>
          <p:cNvSpPr txBox="1"/>
          <p:nvPr/>
        </p:nvSpPr>
        <p:spPr>
          <a:xfrm rot="21062770">
            <a:off x="1836068" y="4505557"/>
            <a:ext cx="57182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The problem isn’t with rules per se…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	but with manually </a:t>
            </a:r>
            <a:r>
              <a:rPr lang="en-US" sz="2400" dirty="0" smtClean="0">
                <a:solidFill>
                  <a:srgbClr val="FF0000"/>
                </a:solidFill>
              </a:rPr>
              <a:t>writing </a:t>
            </a:r>
            <a:r>
              <a:rPr lang="en-US" sz="2400" dirty="0" smtClean="0">
                <a:solidFill>
                  <a:srgbClr val="FF0000"/>
                </a:solidFill>
              </a:rPr>
              <a:t>rules!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to automatically paint the </a:t>
            </a:r>
            <a:br>
              <a:rPr lang="en-US" dirty="0" smtClean="0"/>
            </a:br>
            <a:r>
              <a:rPr lang="en-US" dirty="0" smtClean="0"/>
              <a:t>next Cubist masterpiece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TBL: Training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TBL: Training</a:t>
            </a:r>
            <a:endParaRPr lang="en-US" dirty="0"/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329" y="1634134"/>
            <a:ext cx="4777383" cy="3583037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66742" y="1614042"/>
            <a:ext cx="1830586" cy="1401961"/>
            <a:chOff x="0" y="0"/>
            <a:chExt cx="1640" cy="1256"/>
          </a:xfrm>
        </p:grpSpPr>
        <p:pic>
          <p:nvPicPr>
            <p:cNvPr id="95236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" y="40"/>
              <a:ext cx="1560" cy="1170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  <p:pic>
          <p:nvPicPr>
            <p:cNvPr id="95237" name="Picture 5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640" cy="1256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</p:grpSp>
      <p:sp>
        <p:nvSpPr>
          <p:cNvPr id="95239" name="Rectangle 7"/>
          <p:cNvSpPr>
            <a:spLocks/>
          </p:cNvSpPr>
          <p:nvPr/>
        </p:nvSpPr>
        <p:spPr bwMode="auto">
          <a:xfrm>
            <a:off x="5520545" y="3529609"/>
            <a:ext cx="2398092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000" b="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Most common: </a:t>
            </a:r>
            <a:r>
              <a:rPr lang="en-US" sz="2000" b="0" dirty="0" smtClean="0">
                <a:solidFill>
                  <a:srgbClr val="0080FF"/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BLUE</a:t>
            </a:r>
          </a:p>
        </p:txBody>
      </p:sp>
      <p:sp>
        <p:nvSpPr>
          <p:cNvPr id="95240" name="Rectangle 8"/>
          <p:cNvSpPr>
            <a:spLocks/>
          </p:cNvSpPr>
          <p:nvPr/>
        </p:nvSpPr>
        <p:spPr bwMode="auto">
          <a:xfrm>
            <a:off x="1752600" y="5631858"/>
            <a:ext cx="6131757" cy="38953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5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Initial Step: Apply Broadest Transformation</a:t>
            </a:r>
          </a:p>
        </p:txBody>
      </p:sp>
      <p:sp>
        <p:nvSpPr>
          <p:cNvPr id="95241" name="Rectangle 9"/>
          <p:cNvSpPr>
            <a:spLocks/>
          </p:cNvSpPr>
          <p:nvPr/>
        </p:nvSpPr>
        <p:spPr bwMode="auto">
          <a:xfrm>
            <a:off x="8139410" y="1674316"/>
            <a:ext cx="571500" cy="32146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 eaLnBrk="1" hangingPunct="1"/>
            <a:r>
              <a:rPr lang="en-US" sz="17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100%</a:t>
            </a:r>
          </a:p>
        </p:txBody>
      </p:sp>
      <p:sp>
        <p:nvSpPr>
          <p:cNvPr id="95242" name="Rectangle 10"/>
          <p:cNvSpPr>
            <a:spLocks/>
          </p:cNvSpPr>
          <p:nvPr/>
        </p:nvSpPr>
        <p:spPr bwMode="auto">
          <a:xfrm>
            <a:off x="7496472" y="1674316"/>
            <a:ext cx="696516" cy="32146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 eaLnBrk="1" hangingPunct="1"/>
            <a:r>
              <a:rPr lang="en-US" sz="17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Error: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9" grpId="0" autoUpdateAnimBg="0"/>
      <p:bldP spid="95240" grpId="0" autoUpdateAnimBg="0"/>
      <p:bldP spid="95241" grpId="0" autoUpdateAnimBg="0"/>
      <p:bldP spid="95242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6" name="Rectangle 10"/>
          <p:cNvSpPr>
            <a:spLocks/>
          </p:cNvSpPr>
          <p:nvPr/>
        </p:nvSpPr>
        <p:spPr bwMode="auto">
          <a:xfrm>
            <a:off x="8139410" y="1674316"/>
            <a:ext cx="571500" cy="32146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 eaLnBrk="1" hangingPunct="1"/>
            <a:r>
              <a:rPr lang="en-US" sz="17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44%</a:t>
            </a:r>
          </a:p>
        </p:txBody>
      </p:sp>
      <p:sp>
        <p:nvSpPr>
          <p:cNvPr id="962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TBL: Training</a:t>
            </a:r>
            <a:endParaRPr lang="en-US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66742" y="1614042"/>
            <a:ext cx="1830586" cy="1401961"/>
            <a:chOff x="0" y="0"/>
            <a:chExt cx="1640" cy="1256"/>
          </a:xfrm>
        </p:grpSpPr>
        <p:pic>
          <p:nvPicPr>
            <p:cNvPr id="96259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" y="40"/>
              <a:ext cx="1560" cy="1170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  <p:pic>
          <p:nvPicPr>
            <p:cNvPr id="96260" name="Picture 4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640" cy="1256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</p:grpSp>
      <p:pic>
        <p:nvPicPr>
          <p:cNvPr id="9626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9329" y="1634134"/>
            <a:ext cx="4777383" cy="3583037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96263" name="Rectangle 7"/>
          <p:cNvSpPr>
            <a:spLocks/>
          </p:cNvSpPr>
          <p:nvPr/>
        </p:nvSpPr>
        <p:spPr bwMode="auto">
          <a:xfrm>
            <a:off x="762000" y="5631858"/>
            <a:ext cx="7700426" cy="38953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5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Step 2: Find transformation that decreases error most</a:t>
            </a:r>
          </a:p>
        </p:txBody>
      </p:sp>
      <p:sp>
        <p:nvSpPr>
          <p:cNvPr id="96265" name="Rectangle 9"/>
          <p:cNvSpPr>
            <a:spLocks/>
          </p:cNvSpPr>
          <p:nvPr/>
        </p:nvSpPr>
        <p:spPr bwMode="auto">
          <a:xfrm>
            <a:off x="7496472" y="1674316"/>
            <a:ext cx="696516" cy="32146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 eaLnBrk="1" hangingPunct="1"/>
            <a:r>
              <a:rPr lang="en-US" sz="17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Error: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241727" y="3612058"/>
            <a:ext cx="3768328" cy="321469"/>
            <a:chOff x="0" y="0"/>
            <a:chExt cx="3375" cy="288"/>
          </a:xfrm>
        </p:grpSpPr>
        <p:sp>
          <p:nvSpPr>
            <p:cNvPr id="96268" name="Rectangle 12"/>
            <p:cNvSpPr>
              <a:spLocks/>
            </p:cNvSpPr>
            <p:nvPr/>
          </p:nvSpPr>
          <p:spPr bwMode="auto">
            <a:xfrm>
              <a:off x="0" y="0"/>
              <a:ext cx="3336" cy="288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eaLnBrk="1" hangingPunct="1"/>
              <a:r>
                <a:rPr lang="en-US" sz="2000" b="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  <a:sym typeface="Consolas" charset="0"/>
                </a:rPr>
                <a:t>change </a:t>
              </a:r>
              <a:r>
                <a:rPr lang="en-US" sz="2000" b="0" dirty="0" smtClean="0">
                  <a:solidFill>
                    <a:srgbClr val="0080FF"/>
                  </a:solidFill>
                  <a:latin typeface="Consolas Bold" charset="0"/>
                  <a:ea typeface="Consolas Bold" charset="0"/>
                  <a:cs typeface="Consolas Bold" charset="0"/>
                  <a:sym typeface="Consolas Bold" charset="0"/>
                </a:rPr>
                <a:t>B</a:t>
              </a:r>
              <a:r>
                <a:rPr lang="en-US" sz="2000" b="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  <a:sym typeface="Consolas" charset="0"/>
                </a:rPr>
                <a:t> to </a:t>
              </a:r>
              <a:r>
                <a:rPr lang="en-US" sz="2000" b="0" dirty="0" smtClean="0">
                  <a:solidFill>
                    <a:srgbClr val="008080"/>
                  </a:solidFill>
                  <a:latin typeface="Consolas Bold" charset="0"/>
                  <a:ea typeface="Consolas Bold" charset="0"/>
                  <a:cs typeface="Consolas Bold" charset="0"/>
                  <a:sym typeface="Consolas Bold" charset="0"/>
                </a:rPr>
                <a:t>G</a:t>
              </a:r>
              <a:r>
                <a:rPr lang="en-US" sz="2000" b="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  <a:sym typeface="Consolas" charset="0"/>
                </a:rPr>
                <a:t> if touching </a:t>
              </a:r>
            </a:p>
          </p:txBody>
        </p:sp>
        <p:sp>
          <p:nvSpPr>
            <p:cNvPr id="96269" name="AutoShape 13"/>
            <p:cNvSpPr>
              <a:spLocks/>
            </p:cNvSpPr>
            <p:nvPr/>
          </p:nvSpPr>
          <p:spPr bwMode="auto">
            <a:xfrm>
              <a:off x="3167" y="28"/>
              <a:ext cx="208" cy="208"/>
            </a:xfrm>
            <a:prstGeom prst="triangle">
              <a:avLst>
                <a:gd name="adj" fmla="val 50000"/>
              </a:avLst>
            </a:prstGeom>
            <a:solidFill>
              <a:srgbClr val="0080FF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algn="ctr" eaLnBrk="1" hangingPunct="1"/>
              <a:endParaRPr lang="en-US" sz="3000" b="0" dirty="0" smtClean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6" grpId="0" autoUpdateAnimBg="0"/>
      <p:bldP spid="96263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TBL: Training</a:t>
            </a:r>
            <a:endParaRPr lang="en-US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66742" y="1614042"/>
            <a:ext cx="1830586" cy="1401961"/>
            <a:chOff x="0" y="0"/>
            <a:chExt cx="1640" cy="1256"/>
          </a:xfrm>
        </p:grpSpPr>
        <p:pic>
          <p:nvPicPr>
            <p:cNvPr id="9728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" y="40"/>
              <a:ext cx="1560" cy="1170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  <p:pic>
          <p:nvPicPr>
            <p:cNvPr id="97284" name="Picture 4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640" cy="1256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</p:grpSp>
      <p:pic>
        <p:nvPicPr>
          <p:cNvPr id="9728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9329" y="1634134"/>
            <a:ext cx="4777383" cy="3583037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97287" name="Rectangle 7"/>
          <p:cNvSpPr>
            <a:spLocks/>
          </p:cNvSpPr>
          <p:nvPr/>
        </p:nvSpPr>
        <p:spPr bwMode="auto">
          <a:xfrm>
            <a:off x="2446407" y="5640786"/>
            <a:ext cx="4670885" cy="38953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5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Step 3: Apply this transformation</a:t>
            </a:r>
          </a:p>
        </p:txBody>
      </p:sp>
      <p:sp>
        <p:nvSpPr>
          <p:cNvPr id="97288" name="Rectangle 8"/>
          <p:cNvSpPr>
            <a:spLocks/>
          </p:cNvSpPr>
          <p:nvPr/>
        </p:nvSpPr>
        <p:spPr bwMode="auto">
          <a:xfrm>
            <a:off x="8139410" y="1674316"/>
            <a:ext cx="571500" cy="32146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 eaLnBrk="1" hangingPunct="1"/>
            <a:r>
              <a:rPr lang="en-US" sz="17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44%</a:t>
            </a:r>
          </a:p>
        </p:txBody>
      </p:sp>
      <p:sp>
        <p:nvSpPr>
          <p:cNvPr id="97289" name="Rectangle 9"/>
          <p:cNvSpPr>
            <a:spLocks/>
          </p:cNvSpPr>
          <p:nvPr/>
        </p:nvSpPr>
        <p:spPr bwMode="auto">
          <a:xfrm>
            <a:off x="7496472" y="1674316"/>
            <a:ext cx="696516" cy="32146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 eaLnBrk="1" hangingPunct="1"/>
            <a:r>
              <a:rPr lang="en-US" sz="17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Error: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241727" y="3612058"/>
            <a:ext cx="3768328" cy="321469"/>
            <a:chOff x="0" y="0"/>
            <a:chExt cx="3375" cy="288"/>
          </a:xfrm>
        </p:grpSpPr>
        <p:sp>
          <p:nvSpPr>
            <p:cNvPr id="97291" name="Rectangle 11"/>
            <p:cNvSpPr>
              <a:spLocks/>
            </p:cNvSpPr>
            <p:nvPr/>
          </p:nvSpPr>
          <p:spPr bwMode="auto">
            <a:xfrm>
              <a:off x="0" y="0"/>
              <a:ext cx="3336" cy="288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eaLnBrk="1" hangingPunct="1"/>
              <a:r>
                <a:rPr lang="en-US" sz="2000" b="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  <a:sym typeface="Consolas" charset="0"/>
                </a:rPr>
                <a:t>change </a:t>
              </a:r>
              <a:r>
                <a:rPr lang="en-US" sz="2000" b="0" dirty="0" smtClean="0">
                  <a:solidFill>
                    <a:srgbClr val="0080FF"/>
                  </a:solidFill>
                  <a:latin typeface="Consolas Bold" charset="0"/>
                  <a:ea typeface="Consolas Bold" charset="0"/>
                  <a:cs typeface="Consolas Bold" charset="0"/>
                  <a:sym typeface="Consolas Bold" charset="0"/>
                </a:rPr>
                <a:t>B</a:t>
              </a:r>
              <a:r>
                <a:rPr lang="en-US" sz="2000" b="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  <a:sym typeface="Consolas" charset="0"/>
                </a:rPr>
                <a:t> to </a:t>
              </a:r>
              <a:r>
                <a:rPr lang="en-US" sz="2000" b="0" dirty="0" smtClean="0">
                  <a:solidFill>
                    <a:srgbClr val="008080"/>
                  </a:solidFill>
                  <a:latin typeface="Consolas Bold" charset="0"/>
                  <a:ea typeface="Consolas Bold" charset="0"/>
                  <a:cs typeface="Consolas Bold" charset="0"/>
                  <a:sym typeface="Consolas Bold" charset="0"/>
                </a:rPr>
                <a:t>G</a:t>
              </a:r>
              <a:r>
                <a:rPr lang="en-US" sz="2000" b="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  <a:sym typeface="Consolas" charset="0"/>
                </a:rPr>
                <a:t> if touching </a:t>
              </a:r>
            </a:p>
          </p:txBody>
        </p:sp>
        <p:sp>
          <p:nvSpPr>
            <p:cNvPr id="97292" name="AutoShape 12"/>
            <p:cNvSpPr>
              <a:spLocks/>
            </p:cNvSpPr>
            <p:nvPr/>
          </p:nvSpPr>
          <p:spPr bwMode="auto">
            <a:xfrm>
              <a:off x="3167" y="28"/>
              <a:ext cx="208" cy="208"/>
            </a:xfrm>
            <a:prstGeom prst="triangle">
              <a:avLst>
                <a:gd name="adj" fmla="val 50000"/>
              </a:avLst>
            </a:prstGeom>
            <a:solidFill>
              <a:srgbClr val="0080FF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algn="ctr" eaLnBrk="1" hangingPunct="1"/>
              <a:endParaRPr lang="en-US" sz="3000" b="0" dirty="0" smtClean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define POS?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meaning</a:t>
            </a:r>
          </a:p>
          <a:p>
            <a:pPr lvl="1"/>
            <a:r>
              <a:rPr lang="en-US" dirty="0" smtClean="0"/>
              <a:t>Verbs are actions</a:t>
            </a:r>
          </a:p>
          <a:p>
            <a:pPr lvl="1"/>
            <a:r>
              <a:rPr lang="en-US" dirty="0" smtClean="0"/>
              <a:t>Adjectives are properties</a:t>
            </a:r>
          </a:p>
          <a:p>
            <a:pPr lvl="1"/>
            <a:r>
              <a:rPr lang="en-US" dirty="0" smtClean="0"/>
              <a:t>Nouns are things</a:t>
            </a:r>
          </a:p>
          <a:p>
            <a:r>
              <a:rPr lang="en-US" dirty="0" smtClean="0"/>
              <a:t>By the syntactic environment</a:t>
            </a:r>
          </a:p>
          <a:p>
            <a:pPr lvl="1"/>
            <a:r>
              <a:rPr lang="en-US" dirty="0" smtClean="0"/>
              <a:t>What occurs nearby?</a:t>
            </a:r>
          </a:p>
          <a:p>
            <a:pPr lvl="1"/>
            <a:r>
              <a:rPr lang="en-US" dirty="0" smtClean="0"/>
              <a:t>What does it act as?</a:t>
            </a:r>
          </a:p>
          <a:p>
            <a:r>
              <a:rPr lang="en-US" dirty="0" smtClean="0"/>
              <a:t>By what morphological processes affect it</a:t>
            </a:r>
          </a:p>
          <a:p>
            <a:pPr lvl="1"/>
            <a:r>
              <a:rPr lang="en-US" dirty="0" smtClean="0"/>
              <a:t>What affixes does it take?</a:t>
            </a:r>
          </a:p>
          <a:p>
            <a:r>
              <a:rPr lang="en-US" dirty="0" smtClean="0"/>
              <a:t>Combination of the above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553440">
            <a:off x="3262859" y="1673537"/>
            <a:ext cx="45833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Unreliable! Think back to the comic!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8" name="Rectangle 10"/>
          <p:cNvSpPr>
            <a:spLocks/>
          </p:cNvSpPr>
          <p:nvPr/>
        </p:nvSpPr>
        <p:spPr bwMode="auto">
          <a:xfrm>
            <a:off x="8139410" y="1676400"/>
            <a:ext cx="571500" cy="32146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 eaLnBrk="1" hangingPunct="1"/>
            <a:r>
              <a:rPr lang="en-US" sz="17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11%</a:t>
            </a:r>
          </a:p>
        </p:txBody>
      </p:sp>
      <p:sp>
        <p:nvSpPr>
          <p:cNvPr id="993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TBL: Training</a:t>
            </a:r>
            <a:endParaRPr lang="en-US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66742" y="1614042"/>
            <a:ext cx="1830586" cy="1401961"/>
            <a:chOff x="0" y="0"/>
            <a:chExt cx="1640" cy="1256"/>
          </a:xfrm>
        </p:grpSpPr>
        <p:pic>
          <p:nvPicPr>
            <p:cNvPr id="9933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" y="40"/>
              <a:ext cx="1560" cy="1170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  <p:pic>
          <p:nvPicPr>
            <p:cNvPr id="99332" name="Picture 4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640" cy="1256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</p:grpSp>
      <p:sp>
        <p:nvSpPr>
          <p:cNvPr id="99334" name="Rectangle 6"/>
          <p:cNvSpPr>
            <a:spLocks/>
          </p:cNvSpPr>
          <p:nvPr/>
        </p:nvSpPr>
        <p:spPr bwMode="auto">
          <a:xfrm>
            <a:off x="1676400" y="5631858"/>
            <a:ext cx="6456094" cy="38953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5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Repeat Steps 2 and 3 until “no improvement”</a:t>
            </a:r>
          </a:p>
        </p:txBody>
      </p:sp>
      <p:sp>
        <p:nvSpPr>
          <p:cNvPr id="99335" name="Rectangle 7"/>
          <p:cNvSpPr>
            <a:spLocks/>
          </p:cNvSpPr>
          <p:nvPr/>
        </p:nvSpPr>
        <p:spPr bwMode="auto">
          <a:xfrm>
            <a:off x="7496472" y="1674316"/>
            <a:ext cx="696516" cy="32146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 eaLnBrk="1" hangingPunct="1"/>
            <a:r>
              <a:rPr lang="en-US" sz="17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Error:</a:t>
            </a:r>
          </a:p>
        </p:txBody>
      </p:sp>
      <p:pic>
        <p:nvPicPr>
          <p:cNvPr id="9933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9329" y="1634133"/>
            <a:ext cx="4774035" cy="3580805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grpSp>
        <p:nvGrpSpPr>
          <p:cNvPr id="26" name="Group 25"/>
          <p:cNvGrpSpPr/>
          <p:nvPr/>
        </p:nvGrpSpPr>
        <p:grpSpPr>
          <a:xfrm>
            <a:off x="5241728" y="3612058"/>
            <a:ext cx="3777253" cy="321469"/>
            <a:chOff x="5241728" y="3612058"/>
            <a:chExt cx="3777253" cy="321469"/>
          </a:xfrm>
        </p:grpSpPr>
        <p:sp>
          <p:nvSpPr>
            <p:cNvPr id="99340" name="Rectangle 12"/>
            <p:cNvSpPr>
              <a:spLocks/>
            </p:cNvSpPr>
            <p:nvPr/>
          </p:nvSpPr>
          <p:spPr bwMode="auto">
            <a:xfrm>
              <a:off x="5241728" y="3612058"/>
              <a:ext cx="3724776" cy="321469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eaLnBrk="1" hangingPunct="1"/>
              <a:r>
                <a:rPr lang="en-US" sz="2000" b="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  <a:sym typeface="Consolas" charset="0"/>
                </a:rPr>
                <a:t>change </a:t>
              </a:r>
              <a:r>
                <a:rPr lang="en-US" sz="2000" b="0" dirty="0" smtClean="0">
                  <a:solidFill>
                    <a:srgbClr val="0080FF"/>
                  </a:solidFill>
                  <a:latin typeface="Consolas Bold" charset="0"/>
                  <a:ea typeface="Consolas Bold" charset="0"/>
                  <a:cs typeface="Consolas Bold" charset="0"/>
                  <a:sym typeface="Consolas Bold" charset="0"/>
                </a:rPr>
                <a:t>B</a:t>
              </a:r>
              <a:r>
                <a:rPr lang="en-US" sz="2000" b="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  <a:sym typeface="Consolas" charset="0"/>
                </a:rPr>
                <a:t> to </a:t>
              </a:r>
              <a:r>
                <a:rPr lang="en-US" sz="2000" b="0" dirty="0" smtClean="0">
                  <a:solidFill>
                    <a:srgbClr val="FF6666"/>
                  </a:solidFill>
                  <a:latin typeface="Consolas Bold" charset="0"/>
                  <a:ea typeface="Consolas Bold" charset="0"/>
                  <a:cs typeface="Consolas Bold" charset="0"/>
                  <a:sym typeface="Consolas Bold" charset="0"/>
                </a:rPr>
                <a:t>R</a:t>
              </a:r>
              <a:r>
                <a:rPr lang="en-US" sz="2000" b="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  <a:sym typeface="Consolas" charset="0"/>
                </a:rPr>
                <a:t> if shape is </a:t>
              </a:r>
            </a:p>
          </p:txBody>
        </p:sp>
        <p:sp>
          <p:nvSpPr>
            <p:cNvPr id="99341" name="Freeform 13"/>
            <p:cNvSpPr>
              <a:spLocks/>
            </p:cNvSpPr>
            <p:nvPr/>
          </p:nvSpPr>
          <p:spPr bwMode="auto">
            <a:xfrm rot="4293903">
              <a:off x="8822491" y="3660018"/>
              <a:ext cx="142875" cy="250105"/>
            </a:xfrm>
            <a:custGeom>
              <a:avLst/>
              <a:gdLst/>
              <a:ahLst/>
              <a:cxnLst>
                <a:cxn ang="0">
                  <a:pos x="2945" y="21600"/>
                </a:cxn>
                <a:cxn ang="0">
                  <a:pos x="9818" y="19738"/>
                </a:cxn>
                <a:cxn ang="0">
                  <a:pos x="16691" y="16759"/>
                </a:cxn>
                <a:cxn ang="0">
                  <a:pos x="21600" y="13034"/>
                </a:cxn>
                <a:cxn ang="0">
                  <a:pos x="21600" y="7821"/>
                </a:cxn>
                <a:cxn ang="0">
                  <a:pos x="19636" y="4097"/>
                </a:cxn>
                <a:cxn ang="0">
                  <a:pos x="13745" y="1862"/>
                </a:cxn>
                <a:cxn ang="0">
                  <a:pos x="5891" y="745"/>
                </a:cxn>
                <a:cxn ang="0">
                  <a:pos x="0" y="0"/>
                </a:cxn>
              </a:cxnLst>
              <a:rect l="0" t="0" r="r" b="b"/>
              <a:pathLst>
                <a:path w="21600" h="21600">
                  <a:moveTo>
                    <a:pt x="2945" y="21600"/>
                  </a:moveTo>
                  <a:lnTo>
                    <a:pt x="9818" y="19738"/>
                  </a:lnTo>
                  <a:lnTo>
                    <a:pt x="16691" y="16759"/>
                  </a:lnTo>
                  <a:lnTo>
                    <a:pt x="21600" y="13034"/>
                  </a:lnTo>
                  <a:lnTo>
                    <a:pt x="21600" y="7821"/>
                  </a:lnTo>
                  <a:lnTo>
                    <a:pt x="19636" y="4097"/>
                  </a:lnTo>
                  <a:lnTo>
                    <a:pt x="13745" y="1862"/>
                  </a:lnTo>
                  <a:lnTo>
                    <a:pt x="5891" y="745"/>
                  </a:lnTo>
                  <a:lnTo>
                    <a:pt x="0" y="0"/>
                  </a:lnTo>
                </a:path>
              </a:pathLst>
            </a:custGeom>
            <a:noFill/>
            <a:ln w="25400" cap="flat">
              <a:solidFill>
                <a:schemeClr val="bg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algn="ctr" eaLnBrk="1" hangingPunct="1"/>
              <a:endParaRPr lang="en-US" sz="3000" b="0" dirty="0" smtClean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8" grpId="0" autoUpdateAnimBg="0"/>
      <p:bldP spid="99334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5" name="Rectangle 9"/>
          <p:cNvSpPr>
            <a:spLocks/>
          </p:cNvSpPr>
          <p:nvPr/>
        </p:nvSpPr>
        <p:spPr bwMode="auto">
          <a:xfrm>
            <a:off x="8139410" y="1674316"/>
            <a:ext cx="571500" cy="32146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 eaLnBrk="1" hangingPunct="1"/>
            <a:r>
              <a:rPr lang="en-US" sz="17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0%</a:t>
            </a:r>
          </a:p>
        </p:txBody>
      </p:sp>
      <p:sp>
        <p:nvSpPr>
          <p:cNvPr id="1013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TBL: Training</a:t>
            </a:r>
            <a:endParaRPr lang="en-US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66742" y="1614042"/>
            <a:ext cx="1830586" cy="1401961"/>
            <a:chOff x="0" y="0"/>
            <a:chExt cx="1640" cy="1256"/>
          </a:xfrm>
        </p:grpSpPr>
        <p:pic>
          <p:nvPicPr>
            <p:cNvPr id="101379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" y="40"/>
              <a:ext cx="1560" cy="1170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  <p:pic>
          <p:nvPicPr>
            <p:cNvPr id="101380" name="Picture 4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640" cy="1256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</p:grpSp>
      <p:sp>
        <p:nvSpPr>
          <p:cNvPr id="101382" name="Rectangle 6"/>
          <p:cNvSpPr>
            <a:spLocks/>
          </p:cNvSpPr>
          <p:nvPr/>
        </p:nvSpPr>
        <p:spPr bwMode="auto">
          <a:xfrm>
            <a:off x="3864777" y="5640786"/>
            <a:ext cx="1406635" cy="38953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5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Finished !</a:t>
            </a:r>
          </a:p>
        </p:txBody>
      </p:sp>
      <p:sp>
        <p:nvSpPr>
          <p:cNvPr id="101383" name="Rectangle 7"/>
          <p:cNvSpPr>
            <a:spLocks/>
          </p:cNvSpPr>
          <p:nvPr/>
        </p:nvSpPr>
        <p:spPr bwMode="auto">
          <a:xfrm>
            <a:off x="7496472" y="1674316"/>
            <a:ext cx="696516" cy="32146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 eaLnBrk="1" hangingPunct="1"/>
            <a:r>
              <a:rPr lang="en-US" sz="17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Error:</a:t>
            </a:r>
          </a:p>
        </p:txBody>
      </p:sp>
      <p:pic>
        <p:nvPicPr>
          <p:cNvPr id="10138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329" y="1634134"/>
            <a:ext cx="4777383" cy="3583037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5" grpId="0" autoUpdateAnimBg="0"/>
      <p:bldP spid="101382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TBL: Training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point? We already had the right answer!</a:t>
            </a:r>
          </a:p>
          <a:p>
            <a:r>
              <a:rPr lang="en-US" dirty="0" smtClean="0"/>
              <a:t>Training gave us ordered list of transformation rules</a:t>
            </a:r>
          </a:p>
          <a:p>
            <a:r>
              <a:rPr lang="en-US" dirty="0" smtClean="0"/>
              <a:t>Now apply to any empty canvas</a:t>
            </a:r>
            <a:r>
              <a:rPr lang="en-US" dirty="0" smtClean="0"/>
              <a:t>!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20953897">
            <a:off x="2258857" y="4118503"/>
            <a:ext cx="47981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Picasso in a box!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TBL: Testing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TBL: Testing</a:t>
            </a:r>
            <a:endParaRPr lang="en-US" dirty="0"/>
          </a:p>
        </p:txBody>
      </p:sp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329" y="1634134"/>
            <a:ext cx="4777383" cy="3583037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103428" name="Rectangle 4"/>
          <p:cNvSpPr>
            <a:spLocks/>
          </p:cNvSpPr>
          <p:nvPr/>
        </p:nvSpPr>
        <p:spPr bwMode="auto">
          <a:xfrm>
            <a:off x="5241727" y="3781723"/>
            <a:ext cx="2794992" cy="32146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Initial: Make all </a:t>
            </a:r>
            <a:r>
              <a:rPr lang="en-US" sz="2000" b="0" dirty="0" smtClean="0">
                <a:solidFill>
                  <a:srgbClr val="0080FF"/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B</a:t>
            </a:r>
            <a:r>
              <a:rPr lang="en-US" sz="2000" b="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241727" y="4326433"/>
            <a:ext cx="3768328" cy="321469"/>
            <a:chOff x="0" y="0"/>
            <a:chExt cx="3375" cy="288"/>
          </a:xfrm>
        </p:grpSpPr>
        <p:sp>
          <p:nvSpPr>
            <p:cNvPr id="103430" name="Rectangle 6"/>
            <p:cNvSpPr>
              <a:spLocks/>
            </p:cNvSpPr>
            <p:nvPr/>
          </p:nvSpPr>
          <p:spPr bwMode="auto">
            <a:xfrm>
              <a:off x="0" y="0"/>
              <a:ext cx="3336" cy="288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eaLnBrk="1" hangingPunct="1"/>
              <a:r>
                <a:rPr lang="en-US" sz="2000" b="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  <a:sym typeface="Consolas" charset="0"/>
                </a:rPr>
                <a:t>change </a:t>
              </a:r>
              <a:r>
                <a:rPr lang="en-US" sz="2000" b="0" dirty="0" smtClean="0">
                  <a:solidFill>
                    <a:srgbClr val="0080FF"/>
                  </a:solidFill>
                  <a:latin typeface="Consolas Bold" charset="0"/>
                  <a:ea typeface="Consolas Bold" charset="0"/>
                  <a:cs typeface="Consolas Bold" charset="0"/>
                  <a:sym typeface="Consolas Bold" charset="0"/>
                </a:rPr>
                <a:t>B</a:t>
              </a:r>
              <a:r>
                <a:rPr lang="en-US" sz="2000" b="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  <a:sym typeface="Consolas" charset="0"/>
                </a:rPr>
                <a:t> to </a:t>
              </a:r>
              <a:r>
                <a:rPr lang="en-US" sz="2000" b="0" dirty="0" smtClean="0">
                  <a:solidFill>
                    <a:srgbClr val="008080"/>
                  </a:solidFill>
                  <a:latin typeface="Consolas Bold" charset="0"/>
                  <a:ea typeface="Consolas Bold" charset="0"/>
                  <a:cs typeface="Consolas Bold" charset="0"/>
                  <a:sym typeface="Consolas Bold" charset="0"/>
                </a:rPr>
                <a:t>G</a:t>
              </a:r>
              <a:r>
                <a:rPr lang="en-US" sz="2000" b="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  <a:sym typeface="Consolas" charset="0"/>
                </a:rPr>
                <a:t> if touching </a:t>
              </a:r>
            </a:p>
          </p:txBody>
        </p:sp>
        <p:sp>
          <p:nvSpPr>
            <p:cNvPr id="103431" name="AutoShape 7"/>
            <p:cNvSpPr>
              <a:spLocks/>
            </p:cNvSpPr>
            <p:nvPr/>
          </p:nvSpPr>
          <p:spPr bwMode="auto">
            <a:xfrm>
              <a:off x="3167" y="28"/>
              <a:ext cx="208" cy="208"/>
            </a:xfrm>
            <a:prstGeom prst="triangle">
              <a:avLst>
                <a:gd name="adj" fmla="val 50000"/>
              </a:avLst>
            </a:prstGeom>
            <a:solidFill>
              <a:srgbClr val="0080FF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algn="ctr" eaLnBrk="1" hangingPunct="1"/>
              <a:endParaRPr lang="en-US" sz="3000" b="0" dirty="0" smtClean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241728" y="4862215"/>
            <a:ext cx="3792885" cy="321469"/>
            <a:chOff x="0" y="0"/>
            <a:chExt cx="3397" cy="288"/>
          </a:xfrm>
        </p:grpSpPr>
        <p:sp>
          <p:nvSpPr>
            <p:cNvPr id="103433" name="Rectangle 9"/>
            <p:cNvSpPr>
              <a:spLocks/>
            </p:cNvSpPr>
            <p:nvPr/>
          </p:nvSpPr>
          <p:spPr bwMode="auto">
            <a:xfrm>
              <a:off x="0" y="0"/>
              <a:ext cx="3336" cy="288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eaLnBrk="1" hangingPunct="1"/>
              <a:r>
                <a:rPr lang="en-US" sz="2000" b="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  <a:sym typeface="Consolas" charset="0"/>
                </a:rPr>
                <a:t>change </a:t>
              </a:r>
              <a:r>
                <a:rPr lang="en-US" sz="2000" b="0" dirty="0" smtClean="0">
                  <a:solidFill>
                    <a:srgbClr val="0080FF"/>
                  </a:solidFill>
                  <a:latin typeface="Consolas Bold" charset="0"/>
                  <a:ea typeface="Consolas Bold" charset="0"/>
                  <a:cs typeface="Consolas Bold" charset="0"/>
                  <a:sym typeface="Consolas Bold" charset="0"/>
                </a:rPr>
                <a:t>B</a:t>
              </a:r>
              <a:r>
                <a:rPr lang="en-US" sz="2000" b="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  <a:sym typeface="Consolas" charset="0"/>
                </a:rPr>
                <a:t> to </a:t>
              </a:r>
              <a:r>
                <a:rPr lang="en-US" sz="2000" b="0" dirty="0" smtClean="0">
                  <a:solidFill>
                    <a:srgbClr val="FF6666"/>
                  </a:solidFill>
                  <a:latin typeface="Consolas Bold" charset="0"/>
                  <a:ea typeface="Consolas Bold" charset="0"/>
                  <a:cs typeface="Consolas Bold" charset="0"/>
                  <a:sym typeface="Consolas Bold" charset="0"/>
                </a:rPr>
                <a:t>R</a:t>
              </a:r>
              <a:r>
                <a:rPr lang="en-US" sz="2000" b="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  <a:sym typeface="Consolas" charset="0"/>
                </a:rPr>
                <a:t> if shape is </a:t>
              </a:r>
            </a:p>
          </p:txBody>
        </p:sp>
        <p:sp>
          <p:nvSpPr>
            <p:cNvPr id="103434" name="Freeform 10"/>
            <p:cNvSpPr>
              <a:spLocks/>
            </p:cNvSpPr>
            <p:nvPr/>
          </p:nvSpPr>
          <p:spPr bwMode="auto">
            <a:xfrm rot="4293903">
              <a:off x="3207" y="43"/>
              <a:ext cx="128" cy="224"/>
            </a:xfrm>
            <a:custGeom>
              <a:avLst/>
              <a:gdLst/>
              <a:ahLst/>
              <a:cxnLst>
                <a:cxn ang="0">
                  <a:pos x="2945" y="21600"/>
                </a:cxn>
                <a:cxn ang="0">
                  <a:pos x="9818" y="19738"/>
                </a:cxn>
                <a:cxn ang="0">
                  <a:pos x="16691" y="16759"/>
                </a:cxn>
                <a:cxn ang="0">
                  <a:pos x="21600" y="13034"/>
                </a:cxn>
                <a:cxn ang="0">
                  <a:pos x="21600" y="7821"/>
                </a:cxn>
                <a:cxn ang="0">
                  <a:pos x="19636" y="4097"/>
                </a:cxn>
                <a:cxn ang="0">
                  <a:pos x="13745" y="1862"/>
                </a:cxn>
                <a:cxn ang="0">
                  <a:pos x="5891" y="745"/>
                </a:cxn>
                <a:cxn ang="0">
                  <a:pos x="0" y="0"/>
                </a:cxn>
              </a:cxnLst>
              <a:rect l="0" t="0" r="r" b="b"/>
              <a:pathLst>
                <a:path w="21600" h="21600">
                  <a:moveTo>
                    <a:pt x="2945" y="21600"/>
                  </a:moveTo>
                  <a:lnTo>
                    <a:pt x="9818" y="19738"/>
                  </a:lnTo>
                  <a:lnTo>
                    <a:pt x="16691" y="16759"/>
                  </a:lnTo>
                  <a:lnTo>
                    <a:pt x="21600" y="13034"/>
                  </a:lnTo>
                  <a:lnTo>
                    <a:pt x="21600" y="7821"/>
                  </a:lnTo>
                  <a:lnTo>
                    <a:pt x="19636" y="4097"/>
                  </a:lnTo>
                  <a:lnTo>
                    <a:pt x="13745" y="1862"/>
                  </a:lnTo>
                  <a:lnTo>
                    <a:pt x="5891" y="745"/>
                  </a:lnTo>
                  <a:lnTo>
                    <a:pt x="0" y="0"/>
                  </a:ln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algn="ctr" eaLnBrk="1" hangingPunct="1"/>
              <a:endParaRPr lang="en-US" sz="3000" b="0" dirty="0" smtClean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</p:grpSp>
      <p:sp>
        <p:nvSpPr>
          <p:cNvPr id="103435" name="Rectangle 11"/>
          <p:cNvSpPr>
            <a:spLocks/>
          </p:cNvSpPr>
          <p:nvPr/>
        </p:nvSpPr>
        <p:spPr bwMode="auto">
          <a:xfrm>
            <a:off x="5329175" y="3243859"/>
            <a:ext cx="310341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0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Ordered transformations: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autoUpdateAnimBg="0"/>
      <p:bldP spid="103435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TBL: Testing</a:t>
            </a:r>
            <a:endParaRPr lang="en-US" dirty="0"/>
          </a:p>
        </p:txBody>
      </p:sp>
      <p:sp>
        <p:nvSpPr>
          <p:cNvPr id="105475" name="Rectangle 3"/>
          <p:cNvSpPr>
            <a:spLocks/>
          </p:cNvSpPr>
          <p:nvPr/>
        </p:nvSpPr>
        <p:spPr bwMode="auto">
          <a:xfrm>
            <a:off x="5241727" y="3781723"/>
            <a:ext cx="2794992" cy="32146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B3B3B3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Initial: Make all </a:t>
            </a:r>
            <a:r>
              <a:rPr lang="en-US" sz="2000" b="0" dirty="0" smtClean="0">
                <a:solidFill>
                  <a:srgbClr val="B3B3B3"/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B</a:t>
            </a:r>
            <a:r>
              <a:rPr lang="en-US" sz="2000" b="0" dirty="0" smtClean="0">
                <a:solidFill>
                  <a:srgbClr val="B3B3B3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41727" y="4326433"/>
            <a:ext cx="3768328" cy="321469"/>
            <a:chOff x="0" y="0"/>
            <a:chExt cx="3375" cy="288"/>
          </a:xfrm>
        </p:grpSpPr>
        <p:sp>
          <p:nvSpPr>
            <p:cNvPr id="105477" name="Rectangle 5"/>
            <p:cNvSpPr>
              <a:spLocks/>
            </p:cNvSpPr>
            <p:nvPr/>
          </p:nvSpPr>
          <p:spPr bwMode="auto">
            <a:xfrm>
              <a:off x="0" y="0"/>
              <a:ext cx="3336" cy="288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eaLnBrk="1" hangingPunct="1"/>
              <a:r>
                <a:rPr lang="en-US" sz="2000" b="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  <a:sym typeface="Consolas" charset="0"/>
                </a:rPr>
                <a:t>change </a:t>
              </a:r>
              <a:r>
                <a:rPr lang="en-US" sz="2000" b="0" dirty="0" smtClean="0">
                  <a:solidFill>
                    <a:srgbClr val="0080FF"/>
                  </a:solidFill>
                  <a:latin typeface="Consolas Bold" charset="0"/>
                  <a:ea typeface="Consolas Bold" charset="0"/>
                  <a:cs typeface="Consolas Bold" charset="0"/>
                  <a:sym typeface="Consolas Bold" charset="0"/>
                </a:rPr>
                <a:t>B</a:t>
              </a:r>
              <a:r>
                <a:rPr lang="en-US" sz="2000" b="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  <a:sym typeface="Consolas" charset="0"/>
                </a:rPr>
                <a:t> to </a:t>
              </a:r>
              <a:r>
                <a:rPr lang="en-US" sz="2000" b="0" dirty="0" smtClean="0">
                  <a:solidFill>
                    <a:srgbClr val="008080"/>
                  </a:solidFill>
                  <a:latin typeface="Consolas Bold" charset="0"/>
                  <a:ea typeface="Consolas Bold" charset="0"/>
                  <a:cs typeface="Consolas Bold" charset="0"/>
                  <a:sym typeface="Consolas Bold" charset="0"/>
                </a:rPr>
                <a:t>G</a:t>
              </a:r>
              <a:r>
                <a:rPr lang="en-US" sz="2000" b="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  <a:sym typeface="Consolas" charset="0"/>
                </a:rPr>
                <a:t> if touching </a:t>
              </a:r>
            </a:p>
          </p:txBody>
        </p:sp>
        <p:sp>
          <p:nvSpPr>
            <p:cNvPr id="105478" name="AutoShape 6"/>
            <p:cNvSpPr>
              <a:spLocks/>
            </p:cNvSpPr>
            <p:nvPr/>
          </p:nvSpPr>
          <p:spPr bwMode="auto">
            <a:xfrm>
              <a:off x="3167" y="28"/>
              <a:ext cx="208" cy="208"/>
            </a:xfrm>
            <a:prstGeom prst="triangle">
              <a:avLst>
                <a:gd name="adj" fmla="val 50000"/>
              </a:avLst>
            </a:prstGeom>
            <a:solidFill>
              <a:srgbClr val="0080FF"/>
            </a:solidFill>
            <a:ln w="9525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algn="ctr" eaLnBrk="1" hangingPunct="1"/>
              <a:endParaRPr lang="en-US" sz="3000" b="0" dirty="0" smtClean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241728" y="4862215"/>
            <a:ext cx="3792885" cy="321469"/>
            <a:chOff x="0" y="0"/>
            <a:chExt cx="3397" cy="288"/>
          </a:xfrm>
        </p:grpSpPr>
        <p:sp>
          <p:nvSpPr>
            <p:cNvPr id="105480" name="Rectangle 8"/>
            <p:cNvSpPr>
              <a:spLocks/>
            </p:cNvSpPr>
            <p:nvPr/>
          </p:nvSpPr>
          <p:spPr bwMode="auto">
            <a:xfrm>
              <a:off x="0" y="0"/>
              <a:ext cx="3336" cy="288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eaLnBrk="1" hangingPunct="1"/>
              <a:r>
                <a:rPr lang="en-US" sz="2000" b="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  <a:sym typeface="Consolas" charset="0"/>
                </a:rPr>
                <a:t>change </a:t>
              </a:r>
              <a:r>
                <a:rPr lang="en-US" sz="2000" b="0" dirty="0" smtClean="0">
                  <a:solidFill>
                    <a:srgbClr val="0080FF"/>
                  </a:solidFill>
                  <a:latin typeface="Consolas Bold" charset="0"/>
                  <a:ea typeface="Consolas Bold" charset="0"/>
                  <a:cs typeface="Consolas Bold" charset="0"/>
                  <a:sym typeface="Consolas Bold" charset="0"/>
                </a:rPr>
                <a:t>B</a:t>
              </a:r>
              <a:r>
                <a:rPr lang="en-US" sz="2000" b="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  <a:sym typeface="Consolas" charset="0"/>
                </a:rPr>
                <a:t> to </a:t>
              </a:r>
              <a:r>
                <a:rPr lang="en-US" sz="2000" b="0" dirty="0" smtClean="0">
                  <a:solidFill>
                    <a:srgbClr val="FF6666"/>
                  </a:solidFill>
                  <a:latin typeface="Consolas Bold" charset="0"/>
                  <a:ea typeface="Consolas Bold" charset="0"/>
                  <a:cs typeface="Consolas Bold" charset="0"/>
                  <a:sym typeface="Consolas Bold" charset="0"/>
                </a:rPr>
                <a:t>R</a:t>
              </a:r>
              <a:r>
                <a:rPr lang="en-US" sz="2000" b="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  <a:sym typeface="Consolas" charset="0"/>
                </a:rPr>
                <a:t> if shape is </a:t>
              </a:r>
            </a:p>
          </p:txBody>
        </p:sp>
        <p:sp>
          <p:nvSpPr>
            <p:cNvPr id="105481" name="Freeform 9"/>
            <p:cNvSpPr>
              <a:spLocks/>
            </p:cNvSpPr>
            <p:nvPr/>
          </p:nvSpPr>
          <p:spPr bwMode="auto">
            <a:xfrm rot="4293903">
              <a:off x="3207" y="43"/>
              <a:ext cx="128" cy="224"/>
            </a:xfrm>
            <a:custGeom>
              <a:avLst/>
              <a:gdLst/>
              <a:ahLst/>
              <a:cxnLst>
                <a:cxn ang="0">
                  <a:pos x="2945" y="21600"/>
                </a:cxn>
                <a:cxn ang="0">
                  <a:pos x="9818" y="19738"/>
                </a:cxn>
                <a:cxn ang="0">
                  <a:pos x="16691" y="16759"/>
                </a:cxn>
                <a:cxn ang="0">
                  <a:pos x="21600" y="13034"/>
                </a:cxn>
                <a:cxn ang="0">
                  <a:pos x="21600" y="7821"/>
                </a:cxn>
                <a:cxn ang="0">
                  <a:pos x="19636" y="4097"/>
                </a:cxn>
                <a:cxn ang="0">
                  <a:pos x="13745" y="1862"/>
                </a:cxn>
                <a:cxn ang="0">
                  <a:pos x="5891" y="745"/>
                </a:cxn>
                <a:cxn ang="0">
                  <a:pos x="0" y="0"/>
                </a:cxn>
              </a:cxnLst>
              <a:rect l="0" t="0" r="r" b="b"/>
              <a:pathLst>
                <a:path w="21600" h="21600">
                  <a:moveTo>
                    <a:pt x="2945" y="21600"/>
                  </a:moveTo>
                  <a:lnTo>
                    <a:pt x="9818" y="19738"/>
                  </a:lnTo>
                  <a:lnTo>
                    <a:pt x="16691" y="16759"/>
                  </a:lnTo>
                  <a:lnTo>
                    <a:pt x="21600" y="13034"/>
                  </a:lnTo>
                  <a:lnTo>
                    <a:pt x="21600" y="7821"/>
                  </a:lnTo>
                  <a:lnTo>
                    <a:pt x="19636" y="4097"/>
                  </a:lnTo>
                  <a:lnTo>
                    <a:pt x="13745" y="1862"/>
                  </a:lnTo>
                  <a:lnTo>
                    <a:pt x="5891" y="745"/>
                  </a:lnTo>
                  <a:lnTo>
                    <a:pt x="0" y="0"/>
                  </a:ln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algn="ctr" eaLnBrk="1" hangingPunct="1"/>
              <a:endParaRPr lang="en-US" sz="3000" b="0" dirty="0" smtClean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</p:grpSp>
      <p:sp>
        <p:nvSpPr>
          <p:cNvPr id="105482" name="Rectangle 10"/>
          <p:cNvSpPr>
            <a:spLocks/>
          </p:cNvSpPr>
          <p:nvPr/>
        </p:nvSpPr>
        <p:spPr bwMode="auto">
          <a:xfrm>
            <a:off x="5329175" y="3243859"/>
            <a:ext cx="310341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0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Ordered transformations:</a:t>
            </a:r>
          </a:p>
        </p:txBody>
      </p:sp>
      <p:pic>
        <p:nvPicPr>
          <p:cNvPr id="1054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329" y="1634134"/>
            <a:ext cx="4777383" cy="3583037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TBL: Testing</a:t>
            </a:r>
            <a:endParaRPr lang="en-US" dirty="0"/>
          </a:p>
        </p:txBody>
      </p:sp>
      <p:sp>
        <p:nvSpPr>
          <p:cNvPr id="106499" name="Rectangle 3"/>
          <p:cNvSpPr>
            <a:spLocks/>
          </p:cNvSpPr>
          <p:nvPr/>
        </p:nvSpPr>
        <p:spPr bwMode="auto">
          <a:xfrm>
            <a:off x="5241727" y="3781723"/>
            <a:ext cx="2794992" cy="32146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B3B3B3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Initial: Make all </a:t>
            </a:r>
            <a:r>
              <a:rPr lang="en-US" sz="2000" b="0" dirty="0" smtClean="0">
                <a:solidFill>
                  <a:srgbClr val="B3B3B3"/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B</a:t>
            </a:r>
            <a:r>
              <a:rPr lang="en-US" sz="2000" b="0" dirty="0" smtClean="0">
                <a:solidFill>
                  <a:srgbClr val="B3B3B3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 </a:t>
            </a:r>
          </a:p>
        </p:txBody>
      </p:sp>
      <p:sp>
        <p:nvSpPr>
          <p:cNvPr id="106500" name="Rectangle 4"/>
          <p:cNvSpPr>
            <a:spLocks/>
          </p:cNvSpPr>
          <p:nvPr/>
        </p:nvSpPr>
        <p:spPr bwMode="auto">
          <a:xfrm>
            <a:off x="5241726" y="4326433"/>
            <a:ext cx="3723680" cy="32146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B3B3B3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change </a:t>
            </a:r>
            <a:r>
              <a:rPr lang="en-US" sz="2000" b="0" dirty="0" smtClean="0">
                <a:solidFill>
                  <a:srgbClr val="B3B3B3"/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B</a:t>
            </a:r>
            <a:r>
              <a:rPr lang="en-US" sz="2000" b="0" dirty="0" smtClean="0">
                <a:solidFill>
                  <a:srgbClr val="B3B3B3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 to </a:t>
            </a:r>
            <a:r>
              <a:rPr lang="en-US" sz="2000" b="0" dirty="0" smtClean="0">
                <a:solidFill>
                  <a:srgbClr val="B3B3B3"/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G</a:t>
            </a:r>
            <a:r>
              <a:rPr lang="en-US" sz="2000" b="0" dirty="0" smtClean="0">
                <a:solidFill>
                  <a:srgbClr val="B3B3B3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 if touching </a:t>
            </a:r>
          </a:p>
        </p:txBody>
      </p:sp>
      <p:sp>
        <p:nvSpPr>
          <p:cNvPr id="106501" name="AutoShape 5"/>
          <p:cNvSpPr>
            <a:spLocks/>
          </p:cNvSpPr>
          <p:nvPr/>
        </p:nvSpPr>
        <p:spPr bwMode="auto">
          <a:xfrm>
            <a:off x="8777883" y="4357687"/>
            <a:ext cx="232172" cy="232172"/>
          </a:xfrm>
          <a:prstGeom prst="triangle">
            <a:avLst>
              <a:gd name="adj" fmla="val 50000"/>
            </a:avLst>
          </a:prstGeom>
          <a:solidFill>
            <a:srgbClr val="CDCDCD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eaLnBrk="1" hangingPunct="1"/>
            <a:endParaRPr lang="en-US" sz="3000" b="0" dirty="0" smtClean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241728" y="4862215"/>
            <a:ext cx="3792885" cy="321469"/>
            <a:chOff x="0" y="0"/>
            <a:chExt cx="3397" cy="288"/>
          </a:xfrm>
        </p:grpSpPr>
        <p:sp>
          <p:nvSpPr>
            <p:cNvPr id="106503" name="Rectangle 7"/>
            <p:cNvSpPr>
              <a:spLocks/>
            </p:cNvSpPr>
            <p:nvPr/>
          </p:nvSpPr>
          <p:spPr bwMode="auto">
            <a:xfrm>
              <a:off x="0" y="0"/>
              <a:ext cx="3336" cy="288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eaLnBrk="1" hangingPunct="1"/>
              <a:r>
                <a:rPr lang="en-US" sz="2000" b="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  <a:sym typeface="Consolas" charset="0"/>
                </a:rPr>
                <a:t>change </a:t>
              </a:r>
              <a:r>
                <a:rPr lang="en-US" sz="2000" b="0" dirty="0" smtClean="0">
                  <a:solidFill>
                    <a:srgbClr val="0080FF"/>
                  </a:solidFill>
                  <a:latin typeface="Consolas Bold" charset="0"/>
                  <a:ea typeface="Consolas Bold" charset="0"/>
                  <a:cs typeface="Consolas Bold" charset="0"/>
                  <a:sym typeface="Consolas Bold" charset="0"/>
                </a:rPr>
                <a:t>B</a:t>
              </a:r>
              <a:r>
                <a:rPr lang="en-US" sz="2000" b="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  <a:sym typeface="Consolas" charset="0"/>
                </a:rPr>
                <a:t> to </a:t>
              </a:r>
              <a:r>
                <a:rPr lang="en-US" sz="2000" b="0" dirty="0" smtClean="0">
                  <a:solidFill>
                    <a:srgbClr val="FF6666"/>
                  </a:solidFill>
                  <a:latin typeface="Consolas Bold" charset="0"/>
                  <a:ea typeface="Consolas Bold" charset="0"/>
                  <a:cs typeface="Consolas Bold" charset="0"/>
                  <a:sym typeface="Consolas Bold" charset="0"/>
                </a:rPr>
                <a:t>R</a:t>
              </a:r>
              <a:r>
                <a:rPr lang="en-US" sz="2000" b="0" dirty="0" smtClean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  <a:sym typeface="Consolas" charset="0"/>
                </a:rPr>
                <a:t> if shape is </a:t>
              </a:r>
            </a:p>
          </p:txBody>
        </p:sp>
        <p:sp>
          <p:nvSpPr>
            <p:cNvPr id="106504" name="Freeform 8"/>
            <p:cNvSpPr>
              <a:spLocks/>
            </p:cNvSpPr>
            <p:nvPr/>
          </p:nvSpPr>
          <p:spPr bwMode="auto">
            <a:xfrm rot="4293903">
              <a:off x="3207" y="43"/>
              <a:ext cx="128" cy="224"/>
            </a:xfrm>
            <a:custGeom>
              <a:avLst/>
              <a:gdLst/>
              <a:ahLst/>
              <a:cxnLst>
                <a:cxn ang="0">
                  <a:pos x="2945" y="21600"/>
                </a:cxn>
                <a:cxn ang="0">
                  <a:pos x="9818" y="19738"/>
                </a:cxn>
                <a:cxn ang="0">
                  <a:pos x="16691" y="16759"/>
                </a:cxn>
                <a:cxn ang="0">
                  <a:pos x="21600" y="13034"/>
                </a:cxn>
                <a:cxn ang="0">
                  <a:pos x="21600" y="7821"/>
                </a:cxn>
                <a:cxn ang="0">
                  <a:pos x="19636" y="4097"/>
                </a:cxn>
                <a:cxn ang="0">
                  <a:pos x="13745" y="1862"/>
                </a:cxn>
                <a:cxn ang="0">
                  <a:pos x="5891" y="745"/>
                </a:cxn>
                <a:cxn ang="0">
                  <a:pos x="0" y="0"/>
                </a:cxn>
              </a:cxnLst>
              <a:rect l="0" t="0" r="r" b="b"/>
              <a:pathLst>
                <a:path w="21600" h="21600">
                  <a:moveTo>
                    <a:pt x="2945" y="21600"/>
                  </a:moveTo>
                  <a:lnTo>
                    <a:pt x="9818" y="19738"/>
                  </a:lnTo>
                  <a:lnTo>
                    <a:pt x="16691" y="16759"/>
                  </a:lnTo>
                  <a:lnTo>
                    <a:pt x="21600" y="13034"/>
                  </a:lnTo>
                  <a:lnTo>
                    <a:pt x="21600" y="7821"/>
                  </a:lnTo>
                  <a:lnTo>
                    <a:pt x="19636" y="4097"/>
                  </a:lnTo>
                  <a:lnTo>
                    <a:pt x="13745" y="1862"/>
                  </a:lnTo>
                  <a:lnTo>
                    <a:pt x="5891" y="745"/>
                  </a:lnTo>
                  <a:lnTo>
                    <a:pt x="0" y="0"/>
                  </a:ln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algn="ctr" eaLnBrk="1" hangingPunct="1"/>
              <a:endParaRPr lang="en-US" sz="3000" b="0" dirty="0" smtClean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</p:grpSp>
      <p:sp>
        <p:nvSpPr>
          <p:cNvPr id="106505" name="Rectangle 9"/>
          <p:cNvSpPr>
            <a:spLocks/>
          </p:cNvSpPr>
          <p:nvPr/>
        </p:nvSpPr>
        <p:spPr bwMode="auto">
          <a:xfrm>
            <a:off x="5329175" y="3243859"/>
            <a:ext cx="310341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0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Ordered transformations:</a:t>
            </a:r>
          </a:p>
        </p:txBody>
      </p:sp>
      <p:pic>
        <p:nvPicPr>
          <p:cNvPr id="10650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329" y="1634134"/>
            <a:ext cx="4777383" cy="3583037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TBL: Testing</a:t>
            </a:r>
            <a:endParaRPr lang="en-US" dirty="0"/>
          </a:p>
        </p:txBody>
      </p:sp>
      <p:sp>
        <p:nvSpPr>
          <p:cNvPr id="107523" name="Rectangle 3"/>
          <p:cNvSpPr>
            <a:spLocks/>
          </p:cNvSpPr>
          <p:nvPr/>
        </p:nvSpPr>
        <p:spPr bwMode="auto">
          <a:xfrm>
            <a:off x="5241727" y="3781723"/>
            <a:ext cx="2794992" cy="32146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B3B3B3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Initial: Make all </a:t>
            </a:r>
            <a:r>
              <a:rPr lang="en-US" sz="2000" b="0" dirty="0" smtClean="0">
                <a:solidFill>
                  <a:srgbClr val="B3B3B3"/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B</a:t>
            </a:r>
            <a:r>
              <a:rPr lang="en-US" sz="2000" b="0" dirty="0" smtClean="0">
                <a:solidFill>
                  <a:srgbClr val="B3B3B3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 </a:t>
            </a:r>
          </a:p>
        </p:txBody>
      </p:sp>
      <p:sp>
        <p:nvSpPr>
          <p:cNvPr id="107524" name="Rectangle 4"/>
          <p:cNvSpPr>
            <a:spLocks/>
          </p:cNvSpPr>
          <p:nvPr/>
        </p:nvSpPr>
        <p:spPr bwMode="auto">
          <a:xfrm>
            <a:off x="5241726" y="4326433"/>
            <a:ext cx="3723680" cy="32146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B3B3B3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change </a:t>
            </a:r>
            <a:r>
              <a:rPr lang="en-US" sz="2000" b="0" dirty="0" smtClean="0">
                <a:solidFill>
                  <a:srgbClr val="B3B3B3"/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B</a:t>
            </a:r>
            <a:r>
              <a:rPr lang="en-US" sz="2000" b="0" dirty="0" smtClean="0">
                <a:solidFill>
                  <a:srgbClr val="B3B3B3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 to </a:t>
            </a:r>
            <a:r>
              <a:rPr lang="en-US" sz="2000" b="0" dirty="0" smtClean="0">
                <a:solidFill>
                  <a:srgbClr val="B3B3B3"/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G</a:t>
            </a:r>
            <a:r>
              <a:rPr lang="en-US" sz="2000" b="0" dirty="0" smtClean="0">
                <a:solidFill>
                  <a:srgbClr val="B3B3B3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 if touching </a:t>
            </a:r>
          </a:p>
        </p:txBody>
      </p:sp>
      <p:sp>
        <p:nvSpPr>
          <p:cNvPr id="107525" name="AutoShape 5"/>
          <p:cNvSpPr>
            <a:spLocks/>
          </p:cNvSpPr>
          <p:nvPr/>
        </p:nvSpPr>
        <p:spPr bwMode="auto">
          <a:xfrm>
            <a:off x="8777883" y="4357687"/>
            <a:ext cx="232172" cy="232172"/>
          </a:xfrm>
          <a:prstGeom prst="triangle">
            <a:avLst>
              <a:gd name="adj" fmla="val 50000"/>
            </a:avLst>
          </a:prstGeom>
          <a:solidFill>
            <a:srgbClr val="CDCDCD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eaLnBrk="1" hangingPunct="1"/>
            <a:endParaRPr lang="en-US" sz="3000" b="0" dirty="0" smtClean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07526" name="Rectangle 6"/>
          <p:cNvSpPr>
            <a:spLocks/>
          </p:cNvSpPr>
          <p:nvPr/>
        </p:nvSpPr>
        <p:spPr bwMode="auto">
          <a:xfrm>
            <a:off x="5241726" y="4862215"/>
            <a:ext cx="3723680" cy="32146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B3B3B3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change </a:t>
            </a:r>
            <a:r>
              <a:rPr lang="en-US" sz="2000" b="0" dirty="0" smtClean="0">
                <a:solidFill>
                  <a:srgbClr val="B3B3B3"/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B</a:t>
            </a:r>
            <a:r>
              <a:rPr lang="en-US" sz="2000" b="0" dirty="0" smtClean="0">
                <a:solidFill>
                  <a:srgbClr val="B3B3B3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 to </a:t>
            </a:r>
            <a:r>
              <a:rPr lang="en-US" sz="2000" b="0" dirty="0" smtClean="0">
                <a:solidFill>
                  <a:srgbClr val="B3B3B3"/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R</a:t>
            </a:r>
            <a:r>
              <a:rPr lang="en-US" sz="2000" b="0" dirty="0" smtClean="0">
                <a:solidFill>
                  <a:srgbClr val="B3B3B3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 if shape is </a:t>
            </a:r>
          </a:p>
        </p:txBody>
      </p:sp>
      <p:sp>
        <p:nvSpPr>
          <p:cNvPr id="107527" name="Freeform 7"/>
          <p:cNvSpPr>
            <a:spLocks/>
          </p:cNvSpPr>
          <p:nvPr/>
        </p:nvSpPr>
        <p:spPr bwMode="auto">
          <a:xfrm rot="4293903">
            <a:off x="8821415" y="4911328"/>
            <a:ext cx="142875" cy="250031"/>
          </a:xfrm>
          <a:custGeom>
            <a:avLst/>
            <a:gdLst/>
            <a:ahLst/>
            <a:cxnLst>
              <a:cxn ang="0">
                <a:pos x="2945" y="21600"/>
              </a:cxn>
              <a:cxn ang="0">
                <a:pos x="9818" y="19738"/>
              </a:cxn>
              <a:cxn ang="0">
                <a:pos x="16691" y="16759"/>
              </a:cxn>
              <a:cxn ang="0">
                <a:pos x="21600" y="13034"/>
              </a:cxn>
              <a:cxn ang="0">
                <a:pos x="21600" y="7821"/>
              </a:cxn>
              <a:cxn ang="0">
                <a:pos x="19636" y="4097"/>
              </a:cxn>
              <a:cxn ang="0">
                <a:pos x="13745" y="1862"/>
              </a:cxn>
              <a:cxn ang="0">
                <a:pos x="5891" y="745"/>
              </a:cxn>
              <a:cxn ang="0">
                <a:pos x="0" y="0"/>
              </a:cxn>
            </a:cxnLst>
            <a:rect l="0" t="0" r="r" b="b"/>
            <a:pathLst>
              <a:path w="21600" h="21600">
                <a:moveTo>
                  <a:pt x="2945" y="21600"/>
                </a:moveTo>
                <a:lnTo>
                  <a:pt x="9818" y="19738"/>
                </a:lnTo>
                <a:lnTo>
                  <a:pt x="16691" y="16759"/>
                </a:lnTo>
                <a:lnTo>
                  <a:pt x="21600" y="13034"/>
                </a:lnTo>
                <a:lnTo>
                  <a:pt x="21600" y="7821"/>
                </a:lnTo>
                <a:lnTo>
                  <a:pt x="19636" y="4097"/>
                </a:lnTo>
                <a:lnTo>
                  <a:pt x="13745" y="1862"/>
                </a:lnTo>
                <a:lnTo>
                  <a:pt x="5891" y="745"/>
                </a:lnTo>
                <a:lnTo>
                  <a:pt x="0" y="0"/>
                </a:lnTo>
              </a:path>
            </a:pathLst>
          </a:custGeom>
          <a:noFill/>
          <a:ln w="25400" cap="flat">
            <a:solidFill>
              <a:srgbClr val="B3B3B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eaLnBrk="1" hangingPunct="1"/>
            <a:endParaRPr lang="en-US" sz="3000" b="0" dirty="0" smtClean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07528" name="Rectangle 8"/>
          <p:cNvSpPr>
            <a:spLocks/>
          </p:cNvSpPr>
          <p:nvPr/>
        </p:nvSpPr>
        <p:spPr bwMode="auto">
          <a:xfrm>
            <a:off x="5329175" y="3243859"/>
            <a:ext cx="310341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00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Ordered transformations:</a:t>
            </a:r>
          </a:p>
        </p:txBody>
      </p:sp>
      <p:pic>
        <p:nvPicPr>
          <p:cNvPr id="107529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329" y="1634134"/>
            <a:ext cx="4777383" cy="3583037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TBL: Testing</a:t>
            </a:r>
            <a:endParaRPr lang="en-US" dirty="0"/>
          </a:p>
        </p:txBody>
      </p:sp>
      <p:pic>
        <p:nvPicPr>
          <p:cNvPr id="1085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329" y="1634134"/>
            <a:ext cx="4777383" cy="3583037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66742" y="1616273"/>
            <a:ext cx="1830586" cy="1401961"/>
            <a:chOff x="0" y="0"/>
            <a:chExt cx="1640" cy="1256"/>
          </a:xfrm>
        </p:grpSpPr>
        <p:pic>
          <p:nvPicPr>
            <p:cNvPr id="108549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" y="40"/>
              <a:ext cx="1560" cy="1170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  <p:pic>
          <p:nvPicPr>
            <p:cNvPr id="108550" name="Picture 6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640" cy="1256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</p:grpSp>
      <p:sp>
        <p:nvSpPr>
          <p:cNvPr id="108551" name="Rectangle 7"/>
          <p:cNvSpPr>
            <a:spLocks/>
          </p:cNvSpPr>
          <p:nvPr/>
        </p:nvSpPr>
        <p:spPr bwMode="auto">
          <a:xfrm>
            <a:off x="5340199" y="3720554"/>
            <a:ext cx="2670603" cy="46166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Accuracy:  93%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1" grpId="0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TBL Painting Algorithm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>
              <a:latin typeface="Consolas Bold" charset="0"/>
              <a:ea typeface="Consolas Bold" charset="0"/>
              <a:cs typeface="Consolas Bold" charset="0"/>
              <a:sym typeface="Consolas Bold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function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  <a:sym typeface="Consolas" charset="0"/>
              </a:rPr>
              <a:t>TBL-Paint</a:t>
            </a:r>
            <a:r>
              <a:rPr lang="en-US" sz="2000" dirty="0" smtClean="0"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 </a:t>
            </a:r>
            <a:br>
              <a:rPr lang="en-US" sz="2000" dirty="0" smtClean="0"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</a:br>
            <a:r>
              <a:rPr lang="en-US" sz="2000" dirty="0" smtClean="0">
                <a:latin typeface="Consolas" charset="0"/>
                <a:ea typeface="Consolas" charset="0"/>
                <a:cs typeface="Consolas" charset="0"/>
                <a:sym typeface="Consolas" charset="0"/>
              </a:rPr>
              <a:t>(</a:t>
            </a:r>
            <a:r>
              <a:rPr lang="en-US" sz="2000" dirty="0" smtClean="0"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given: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  <a:sym typeface="Consolas" charset="0"/>
              </a:rPr>
              <a:t>empty canvas with goal painting)</a:t>
            </a:r>
            <a:endParaRPr lang="en-US" sz="2000" dirty="0" smtClean="0">
              <a:latin typeface="Consolas Bold" charset="0"/>
              <a:ea typeface="Consolas Bold" charset="0"/>
              <a:cs typeface="Consolas Bold" charset="0"/>
              <a:sym typeface="Consolas Bold" charset="0"/>
            </a:endParaRPr>
          </a:p>
          <a:p>
            <a:pPr>
              <a:buNone/>
            </a:pPr>
            <a:r>
              <a:rPr lang="en-US" sz="2000" dirty="0" smtClean="0"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begin</a:t>
            </a:r>
            <a:endParaRPr lang="en-US" sz="2000" dirty="0" smtClean="0">
              <a:latin typeface="Consolas" charset="0"/>
              <a:ea typeface="Consolas" charset="0"/>
              <a:cs typeface="Consolas" charset="0"/>
              <a:sym typeface="Consolas" charset="0"/>
            </a:endParaRPr>
          </a:p>
          <a:p>
            <a:pPr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  <a:sym typeface="Consolas" charset="0"/>
              </a:rPr>
              <a:t>  apply initial transformation to canvas</a:t>
            </a:r>
          </a:p>
          <a:p>
            <a:pPr>
              <a:buNone/>
            </a:pPr>
            <a:r>
              <a:rPr lang="en-US" sz="2000" dirty="0" smtClean="0"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  repeat</a:t>
            </a:r>
            <a:endParaRPr lang="en-US" sz="2000" dirty="0" smtClean="0">
              <a:latin typeface="Consolas" charset="0"/>
              <a:ea typeface="Consolas" charset="0"/>
              <a:cs typeface="Consolas" charset="0"/>
              <a:sym typeface="Consolas" charset="0"/>
            </a:endParaRPr>
          </a:p>
          <a:p>
            <a:pPr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  <a:sym typeface="Consolas" charset="0"/>
              </a:rPr>
              <a:t>    try </a:t>
            </a:r>
            <a:r>
              <a:rPr lang="en-US" sz="2000" dirty="0" smtClean="0">
                <a:latin typeface="Consolas Italic" charset="0"/>
                <a:ea typeface="Consolas Italic" charset="0"/>
                <a:cs typeface="Consolas Italic" charset="0"/>
                <a:sym typeface="Consolas Italic" charset="0"/>
              </a:rPr>
              <a:t>all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  <a:sym typeface="Consolas" charset="0"/>
              </a:rPr>
              <a:t> color transformation rules</a:t>
            </a:r>
          </a:p>
          <a:p>
            <a:pPr>
              <a:buNone/>
              <a:tabLst>
                <a:tab pos="7542213" algn="l"/>
              </a:tabLst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  <a:sym typeface="Consolas" charset="0"/>
              </a:rPr>
              <a:t>    find transformation rule yielding most improvements</a:t>
            </a:r>
          </a:p>
          <a:p>
            <a:pPr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  <a:sym typeface="Consolas" charset="0"/>
              </a:rPr>
              <a:t>    apply color transformation rule to canvas</a:t>
            </a:r>
          </a:p>
          <a:p>
            <a:pPr>
              <a:buNone/>
            </a:pPr>
            <a:r>
              <a:rPr lang="en-US" sz="2000" dirty="0" smtClean="0"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  until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  <a:sym typeface="Consolas" charset="0"/>
              </a:rPr>
              <a:t> improvement below some threshold</a:t>
            </a:r>
          </a:p>
          <a:p>
            <a:pPr>
              <a:buNone/>
            </a:pPr>
            <a:r>
              <a:rPr lang="en-US" sz="2000" dirty="0" smtClean="0"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end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class</a:t>
            </a:r>
          </a:p>
          <a:p>
            <a:pPr lvl="1"/>
            <a:r>
              <a:rPr lang="en-US" dirty="0" smtClean="0"/>
              <a:t>Impossible to completely enumerate</a:t>
            </a:r>
          </a:p>
          <a:p>
            <a:pPr lvl="1"/>
            <a:r>
              <a:rPr lang="en-US" dirty="0" smtClean="0"/>
              <a:t>New words continuously being invented, borrowed, etc.</a:t>
            </a:r>
          </a:p>
          <a:p>
            <a:r>
              <a:rPr lang="en-US" dirty="0" smtClean="0"/>
              <a:t>Closed class</a:t>
            </a:r>
          </a:p>
          <a:p>
            <a:pPr lvl="1"/>
            <a:r>
              <a:rPr lang="en-US" dirty="0" smtClean="0"/>
              <a:t>Closed, fixed membership</a:t>
            </a:r>
          </a:p>
          <a:p>
            <a:pPr lvl="1"/>
            <a:r>
              <a:rPr lang="en-US" dirty="0" smtClean="0"/>
              <a:t>Reasonably easy to enumerate</a:t>
            </a:r>
          </a:p>
          <a:p>
            <a:pPr lvl="1"/>
            <a:r>
              <a:rPr lang="en-US" dirty="0" smtClean="0"/>
              <a:t>Generally, short function words that “structure” sentences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TBL Painting Algorithm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>
              <a:solidFill>
                <a:schemeClr val="tx1">
                  <a:lumMod val="85000"/>
                </a:schemeClr>
              </a:solidFill>
              <a:latin typeface="Consolas Bold" charset="0"/>
              <a:ea typeface="Consolas Bold" charset="0"/>
              <a:cs typeface="Consolas Bold" charset="0"/>
              <a:sym typeface="Consolas Bold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function </a:t>
            </a: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TBL-Paint</a:t>
            </a: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 </a:t>
            </a:r>
            <a:b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</a:b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(</a:t>
            </a: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given: </a:t>
            </a: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empty canvas with goal painting)</a:t>
            </a:r>
            <a:endParaRPr lang="en-US" sz="2000" dirty="0" smtClean="0">
              <a:solidFill>
                <a:schemeClr val="tx1">
                  <a:lumMod val="85000"/>
                </a:schemeClr>
              </a:solidFill>
              <a:latin typeface="Consolas Bold" charset="0"/>
              <a:ea typeface="Consolas Bold" charset="0"/>
              <a:cs typeface="Consolas Bold" charset="0"/>
              <a:sym typeface="Consolas Bold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begin</a:t>
            </a:r>
            <a:endParaRPr lang="en-US" sz="2000" dirty="0" smtClean="0">
              <a:solidFill>
                <a:schemeClr val="tx1">
                  <a:lumMod val="85000"/>
                </a:schemeClr>
              </a:solidFill>
              <a:latin typeface="Consolas" charset="0"/>
              <a:ea typeface="Consolas" charset="0"/>
              <a:cs typeface="Consolas" charset="0"/>
              <a:sym typeface="Consolas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  apply initial transformation to canvas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  repeat</a:t>
            </a:r>
            <a:endParaRPr lang="en-US" sz="2000" dirty="0" smtClean="0">
              <a:solidFill>
                <a:schemeClr val="tx1">
                  <a:lumMod val="85000"/>
                </a:schemeClr>
              </a:solidFill>
              <a:latin typeface="Consolas" charset="0"/>
              <a:ea typeface="Consolas" charset="0"/>
              <a:cs typeface="Consolas" charset="0"/>
              <a:sym typeface="Consolas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    try </a:t>
            </a: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nsolas Italic" charset="0"/>
                <a:ea typeface="Consolas Italic" charset="0"/>
                <a:cs typeface="Consolas Italic" charset="0"/>
                <a:sym typeface="Consolas Italic" charset="0"/>
              </a:rPr>
              <a:t>all</a:t>
            </a: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 color transformation rules</a:t>
            </a:r>
          </a:p>
          <a:p>
            <a:pPr>
              <a:buNone/>
              <a:tabLst>
                <a:tab pos="7542213" algn="l"/>
              </a:tabLst>
            </a:pP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    find transformation rule yielding most improvements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    apply color transformation rule to canvas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  until</a:t>
            </a: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 improvement below some threshold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>
                    <a:lumMod val="85000"/>
                  </a:schemeClr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end</a:t>
            </a:r>
          </a:p>
          <a:p>
            <a:pPr>
              <a:buNone/>
            </a:pPr>
            <a:endParaRPr lang="en-US" sz="20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2667000" y="1752600"/>
            <a:ext cx="3733800" cy="35814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Gill Sans" charset="0"/>
              <a:cs typeface="Gill Sans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Gill Sans" charset="0"/>
                <a:cs typeface="Gill Sans" charset="0"/>
              </a:rPr>
              <a:t>Now, substitute: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Gill Sans" charset="0"/>
              <a:cs typeface="Gill Sans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Gill Sans" charset="0"/>
                <a:cs typeface="Gill Sans" charset="0"/>
              </a:rPr>
              <a:t>‘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Gill Sans" charset="0"/>
                <a:cs typeface="Gill Sans" charset="0"/>
              </a:rPr>
              <a:t>tag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Gill Sans" charset="0"/>
                <a:cs typeface="Gill Sans" charset="0"/>
              </a:rPr>
              <a:t>’ for ‘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Gill Sans" charset="0"/>
                <a:cs typeface="Gill Sans" charset="0"/>
              </a:rPr>
              <a:t>color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Gill Sans" charset="0"/>
                <a:cs typeface="Gill Sans" charset="0"/>
              </a:rPr>
              <a:t>’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Gill Sans" charset="0"/>
                <a:cs typeface="Gill Sans" charset="0"/>
              </a:rPr>
              <a:t>‘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Gill Sans" charset="0"/>
                <a:cs typeface="Gill Sans" charset="0"/>
              </a:rPr>
              <a:t>corpus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Gill Sans" charset="0"/>
                <a:cs typeface="Gill Sans" charset="0"/>
              </a:rPr>
              <a:t>’ for ‘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Gill Sans" charset="0"/>
                <a:cs typeface="Gill Sans" charset="0"/>
              </a:rPr>
              <a:t>canvas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Gill Sans" charset="0"/>
                <a:cs typeface="Gill Sans" charset="0"/>
              </a:rPr>
              <a:t>’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Gill Sans" charset="0"/>
                <a:cs typeface="Gill Sans" charset="0"/>
              </a:rPr>
              <a:t>‘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Gill Sans" charset="0"/>
                <a:cs typeface="Gill Sans" charset="0"/>
              </a:rPr>
              <a:t>untagged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Gill Sans" charset="0"/>
                <a:cs typeface="Gill Sans" charset="0"/>
              </a:rPr>
              <a:t>’ for ‘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Gill Sans" charset="0"/>
                <a:cs typeface="Gill Sans" charset="0"/>
              </a:rPr>
              <a:t>empty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Gill Sans" charset="0"/>
                <a:cs typeface="Gill Sans" charset="0"/>
              </a:rPr>
              <a:t>’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Gill Sans" charset="0"/>
                <a:cs typeface="Gill Sans" charset="0"/>
              </a:rPr>
              <a:t>‘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Gill Sans" charset="0"/>
                <a:cs typeface="Gill Sans" charset="0"/>
              </a:rPr>
              <a:t>tagging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Gill Sans" charset="0"/>
                <a:cs typeface="Gill Sans" charset="0"/>
              </a:rPr>
              <a:t>’ for ‘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Gill Sans" charset="0"/>
                <a:cs typeface="Gill Sans" charset="0"/>
              </a:rPr>
              <a:t>painting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Gill Sans" charset="0"/>
                <a:cs typeface="Gill Sans" charset="0"/>
              </a:rPr>
              <a:t>’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Gill Sans" charset="0"/>
                <a:cs typeface="Gill Sans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Gill Sans" charset="0"/>
                <a:cs typeface="Gill Sans" charset="0"/>
              </a:rPr>
              <a:t/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Gill Sans" charset="0"/>
                <a:cs typeface="Gill Sans" charset="0"/>
              </a:rPr>
            </a:b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TBL Painting Algorithm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>
              <a:latin typeface="Consolas Bold" charset="0"/>
              <a:ea typeface="Consolas Bold" charset="0"/>
              <a:cs typeface="Consolas Bold" charset="0"/>
              <a:sym typeface="Consolas Bold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function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  <a:sym typeface="Consolas" charset="0"/>
              </a:rPr>
              <a:t>TBL-Paint</a:t>
            </a:r>
            <a:r>
              <a:rPr lang="en-US" sz="2000" dirty="0" smtClean="0"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 </a:t>
            </a:r>
            <a:br>
              <a:rPr lang="en-US" sz="2000" dirty="0" smtClean="0"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</a:br>
            <a:r>
              <a:rPr lang="en-US" sz="2000" dirty="0" smtClean="0">
                <a:latin typeface="Consolas" charset="0"/>
                <a:ea typeface="Consolas" charset="0"/>
                <a:cs typeface="Consolas" charset="0"/>
                <a:sym typeface="Consolas" charset="0"/>
              </a:rPr>
              <a:t>(</a:t>
            </a:r>
            <a:r>
              <a:rPr lang="en-US" sz="2000" dirty="0" smtClean="0"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given: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  <a:sym typeface="Consolas" charset="0"/>
              </a:rPr>
              <a:t>empty canvas with goal painting)</a:t>
            </a:r>
            <a:endParaRPr lang="en-US" sz="2000" dirty="0" smtClean="0">
              <a:latin typeface="Consolas Bold" charset="0"/>
              <a:ea typeface="Consolas Bold" charset="0"/>
              <a:cs typeface="Consolas Bold" charset="0"/>
              <a:sym typeface="Consolas Bold" charset="0"/>
            </a:endParaRPr>
          </a:p>
          <a:p>
            <a:pPr>
              <a:buNone/>
            </a:pPr>
            <a:r>
              <a:rPr lang="en-US" sz="2000" dirty="0" smtClean="0"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begin</a:t>
            </a:r>
            <a:endParaRPr lang="en-US" sz="2000" dirty="0" smtClean="0">
              <a:latin typeface="Consolas" charset="0"/>
              <a:ea typeface="Consolas" charset="0"/>
              <a:cs typeface="Consolas" charset="0"/>
              <a:sym typeface="Consolas" charset="0"/>
            </a:endParaRPr>
          </a:p>
          <a:p>
            <a:pPr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  <a:sym typeface="Consolas" charset="0"/>
              </a:rPr>
              <a:t>  apply initial transformation to canvas</a:t>
            </a:r>
          </a:p>
          <a:p>
            <a:pPr>
              <a:buNone/>
            </a:pPr>
            <a:r>
              <a:rPr lang="en-US" sz="2000" dirty="0" smtClean="0"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  repeat</a:t>
            </a:r>
            <a:endParaRPr lang="en-US" sz="2000" dirty="0" smtClean="0">
              <a:latin typeface="Consolas" charset="0"/>
              <a:ea typeface="Consolas" charset="0"/>
              <a:cs typeface="Consolas" charset="0"/>
              <a:sym typeface="Consolas" charset="0"/>
            </a:endParaRPr>
          </a:p>
          <a:p>
            <a:pPr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  <a:sym typeface="Consolas" charset="0"/>
              </a:rPr>
              <a:t>    try </a:t>
            </a:r>
            <a:r>
              <a:rPr lang="en-US" sz="2000" dirty="0" smtClean="0">
                <a:latin typeface="Consolas Italic" charset="0"/>
                <a:ea typeface="Consolas Italic" charset="0"/>
                <a:cs typeface="Consolas Italic" charset="0"/>
                <a:sym typeface="Consolas Italic" charset="0"/>
              </a:rPr>
              <a:t>all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  <a:sym typeface="Consolas" charset="0"/>
              </a:rPr>
              <a:t> color transformation rules</a:t>
            </a:r>
          </a:p>
          <a:p>
            <a:pPr>
              <a:buNone/>
              <a:tabLst>
                <a:tab pos="7542213" algn="l"/>
              </a:tabLst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  <a:sym typeface="Consolas" charset="0"/>
              </a:rPr>
              <a:t>    find transformation rule yielding most improvements</a:t>
            </a:r>
          </a:p>
          <a:p>
            <a:pPr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  <a:sym typeface="Consolas" charset="0"/>
              </a:rPr>
              <a:t>    apply color transformation rule to canvas</a:t>
            </a:r>
          </a:p>
          <a:p>
            <a:pPr>
              <a:buNone/>
            </a:pPr>
            <a:r>
              <a:rPr lang="en-US" sz="2000" dirty="0" smtClean="0"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  until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  <a:sym typeface="Consolas" charset="0"/>
              </a:rPr>
              <a:t> improvement below some threshold</a:t>
            </a:r>
          </a:p>
          <a:p>
            <a:pPr>
              <a:buNone/>
            </a:pPr>
            <a:r>
              <a:rPr lang="en-US" sz="2000" dirty="0" smtClean="0"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end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5" name="Rectangle 3"/>
          <p:cNvSpPr>
            <a:spLocks/>
          </p:cNvSpPr>
          <p:nvPr/>
        </p:nvSpPr>
        <p:spPr bwMode="auto">
          <a:xfrm>
            <a:off x="914400" y="3581400"/>
            <a:ext cx="5334000" cy="533400"/>
          </a:xfrm>
          <a:prstGeom prst="rect">
            <a:avLst/>
          </a:prstGeom>
          <a:noFill/>
          <a:ln w="508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Box 5"/>
          <p:cNvSpPr txBox="1"/>
          <p:nvPr/>
        </p:nvSpPr>
        <p:spPr>
          <a:xfrm rot="21263662">
            <a:off x="5065999" y="3104540"/>
            <a:ext cx="2749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Impossible!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TBL Templates</a:t>
            </a:r>
            <a:endParaRPr lang="en-US"/>
          </a:p>
        </p:txBody>
      </p:sp>
      <p:sp>
        <p:nvSpPr>
          <p:cNvPr id="113666" name="Rectangle 2"/>
          <p:cNvSpPr>
            <a:spLocks/>
          </p:cNvSpPr>
          <p:nvPr/>
        </p:nvSpPr>
        <p:spPr bwMode="auto">
          <a:xfrm>
            <a:off x="276820" y="1493937"/>
            <a:ext cx="5895380" cy="1706463"/>
          </a:xfrm>
          <a:prstGeom prst="rect">
            <a:avLst/>
          </a:prstGeom>
          <a:noFill/>
          <a:ln w="127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91440" rIns="91440" bIns="9144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Change tag </a:t>
            </a:r>
            <a:r>
              <a:rPr lang="en-US" sz="2000" b="0" dirty="0" smtClean="0">
                <a:solidFill>
                  <a:srgbClr val="000000"/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t1</a:t>
            </a:r>
            <a:r>
              <a:rPr lang="en-US" sz="2000" b="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 to tag </a:t>
            </a:r>
            <a:r>
              <a:rPr lang="en-US" sz="2000" b="0" dirty="0" smtClean="0">
                <a:solidFill>
                  <a:srgbClr val="000000"/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t2 </a:t>
            </a:r>
            <a:r>
              <a:rPr lang="en-US" sz="2000" b="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when:</a:t>
            </a:r>
          </a:p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   w-1 (w+1) is tagged </a:t>
            </a:r>
            <a:r>
              <a:rPr lang="en-US" sz="2000" b="0" dirty="0" smtClean="0">
                <a:solidFill>
                  <a:srgbClr val="000000"/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t3</a:t>
            </a:r>
          </a:p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   </a:t>
            </a:r>
            <a:r>
              <a:rPr lang="en-US" sz="2000" b="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w-2 (w+2) is tagged </a:t>
            </a:r>
            <a:r>
              <a:rPr lang="en-US" sz="2000" b="0" dirty="0" smtClean="0">
                <a:solidFill>
                  <a:srgbClr val="000000"/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t3</a:t>
            </a:r>
          </a:p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   w-1 is tagged </a:t>
            </a:r>
            <a:r>
              <a:rPr lang="en-US" sz="2000" b="0" dirty="0" smtClean="0">
                <a:solidFill>
                  <a:srgbClr val="000000"/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t3</a:t>
            </a:r>
            <a:r>
              <a:rPr lang="en-US" sz="2000" b="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 and w+1 is tagged </a:t>
            </a:r>
            <a:r>
              <a:rPr lang="en-US" sz="2000" b="0" dirty="0" smtClean="0">
                <a:solidFill>
                  <a:srgbClr val="000000"/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t4</a:t>
            </a:r>
          </a:p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   </a:t>
            </a:r>
            <a:r>
              <a:rPr lang="en-US" sz="2000" b="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w-1 is tagged </a:t>
            </a:r>
            <a:r>
              <a:rPr lang="en-US" sz="2000" b="0" dirty="0" smtClean="0">
                <a:solidFill>
                  <a:srgbClr val="000000"/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t3</a:t>
            </a:r>
            <a:r>
              <a:rPr lang="en-US" sz="2000" b="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 and w+2 is tagged </a:t>
            </a:r>
            <a:r>
              <a:rPr lang="en-US" sz="2000" b="0" dirty="0" smtClean="0">
                <a:solidFill>
                  <a:srgbClr val="000000"/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t4</a:t>
            </a:r>
          </a:p>
        </p:txBody>
      </p:sp>
      <p:sp>
        <p:nvSpPr>
          <p:cNvPr id="113667" name="Rectangle 3"/>
          <p:cNvSpPr>
            <a:spLocks/>
          </p:cNvSpPr>
          <p:nvPr/>
        </p:nvSpPr>
        <p:spPr bwMode="auto">
          <a:xfrm>
            <a:off x="276822" y="3351312"/>
            <a:ext cx="5895378" cy="1754088"/>
          </a:xfrm>
          <a:prstGeom prst="rect">
            <a:avLst/>
          </a:prstGeom>
          <a:noFill/>
          <a:ln w="127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40" tIns="91440" rIns="91440" bIns="9144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Change tag </a:t>
            </a:r>
            <a:r>
              <a:rPr lang="en-US" sz="2000" b="0" dirty="0" smtClean="0">
                <a:solidFill>
                  <a:srgbClr val="000000"/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t1</a:t>
            </a:r>
            <a:r>
              <a:rPr lang="en-US" sz="2000" b="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 to tag </a:t>
            </a:r>
            <a:r>
              <a:rPr lang="en-US" sz="2000" b="0" dirty="0" smtClean="0">
                <a:solidFill>
                  <a:srgbClr val="000000"/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t2 </a:t>
            </a:r>
            <a:r>
              <a:rPr lang="en-US" sz="2000" b="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when:</a:t>
            </a:r>
          </a:p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   w-1 (w+1) is </a:t>
            </a:r>
            <a:r>
              <a:rPr lang="en-US" sz="2000" b="0" dirty="0" err="1" smtClean="0">
                <a:solidFill>
                  <a:srgbClr val="000000"/>
                </a:solidFill>
                <a:latin typeface="Consolas Italic" charset="0"/>
                <a:ea typeface="Consolas Italic" charset="0"/>
                <a:cs typeface="Consolas Italic" charset="0"/>
                <a:sym typeface="Consolas Italic" charset="0"/>
              </a:rPr>
              <a:t>foo</a:t>
            </a:r>
            <a:endParaRPr lang="en-US" sz="2000" b="0" dirty="0" smtClean="0">
              <a:solidFill>
                <a:srgbClr val="000000"/>
              </a:solidFill>
              <a:latin typeface="Consolas Bold" charset="0"/>
              <a:ea typeface="Consolas Bold" charset="0"/>
              <a:cs typeface="Consolas Bold" charset="0"/>
              <a:sym typeface="Consolas Bold" charset="0"/>
            </a:endParaRPr>
          </a:p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   </a:t>
            </a:r>
            <a:r>
              <a:rPr lang="en-US" sz="2000" b="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w-2 (w+2) is </a:t>
            </a:r>
            <a:r>
              <a:rPr lang="en-US" sz="2000" b="0" dirty="0" smtClean="0">
                <a:solidFill>
                  <a:srgbClr val="000000"/>
                </a:solidFill>
                <a:latin typeface="Consolas Italic" charset="0"/>
                <a:ea typeface="Consolas Italic" charset="0"/>
                <a:cs typeface="Consolas Italic" charset="0"/>
                <a:sym typeface="Consolas Italic" charset="0"/>
              </a:rPr>
              <a:t>bar</a:t>
            </a:r>
            <a:endParaRPr lang="en-US" sz="2000" b="0" dirty="0" smtClean="0">
              <a:solidFill>
                <a:srgbClr val="000000"/>
              </a:solidFill>
              <a:latin typeface="Consolas Bold" charset="0"/>
              <a:ea typeface="Consolas Bold" charset="0"/>
              <a:cs typeface="Consolas Bold" charset="0"/>
              <a:sym typeface="Consolas Bold" charset="0"/>
            </a:endParaRPr>
          </a:p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   w is </a:t>
            </a:r>
            <a:r>
              <a:rPr lang="en-US" sz="2000" b="0" dirty="0" err="1" smtClean="0">
                <a:solidFill>
                  <a:srgbClr val="000000"/>
                </a:solidFill>
                <a:latin typeface="Consolas Italic" charset="0"/>
                <a:ea typeface="Consolas Italic" charset="0"/>
                <a:cs typeface="Consolas Italic" charset="0"/>
                <a:sym typeface="Consolas Italic" charset="0"/>
              </a:rPr>
              <a:t>foo</a:t>
            </a:r>
            <a:r>
              <a:rPr lang="en-US" sz="2000" b="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 and w-1 is </a:t>
            </a:r>
            <a:r>
              <a:rPr lang="en-US" sz="2000" b="0" dirty="0" smtClean="0">
                <a:solidFill>
                  <a:srgbClr val="000000"/>
                </a:solidFill>
                <a:latin typeface="Consolas Italic" charset="0"/>
                <a:ea typeface="Consolas Italic" charset="0"/>
                <a:cs typeface="Consolas Italic" charset="0"/>
                <a:sym typeface="Consolas Italic" charset="0"/>
              </a:rPr>
              <a:t>bar</a:t>
            </a:r>
          </a:p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Consolas Italic" charset="0"/>
                <a:ea typeface="Consolas Italic" charset="0"/>
                <a:cs typeface="Consolas Italic" charset="0"/>
                <a:sym typeface="Consolas Italic" charset="0"/>
              </a:rPr>
              <a:t>   </a:t>
            </a:r>
            <a:r>
              <a:rPr lang="en-US" sz="2000" b="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w is </a:t>
            </a:r>
            <a:r>
              <a:rPr lang="en-US" sz="2000" b="0" dirty="0" err="1" smtClean="0">
                <a:solidFill>
                  <a:srgbClr val="000000"/>
                </a:solidFill>
                <a:latin typeface="Consolas Italic" charset="0"/>
                <a:ea typeface="Consolas Italic" charset="0"/>
                <a:cs typeface="Consolas Italic" charset="0"/>
                <a:sym typeface="Consolas Italic" charset="0"/>
              </a:rPr>
              <a:t>foo</a:t>
            </a:r>
            <a:r>
              <a:rPr lang="en-US" sz="2000" b="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, w-2 is </a:t>
            </a:r>
            <a:r>
              <a:rPr lang="en-US" sz="2000" b="0" dirty="0" smtClean="0">
                <a:solidFill>
                  <a:srgbClr val="000000"/>
                </a:solidFill>
                <a:latin typeface="Consolas Italic" charset="0"/>
                <a:ea typeface="Consolas Italic" charset="0"/>
                <a:cs typeface="Consolas Italic" charset="0"/>
                <a:sym typeface="Consolas Italic" charset="0"/>
              </a:rPr>
              <a:t>bar</a:t>
            </a:r>
            <a:r>
              <a:rPr lang="en-US" sz="2000" b="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 and w+1 is </a:t>
            </a:r>
            <a:r>
              <a:rPr lang="en-US" sz="2000" b="0" dirty="0" err="1" smtClean="0">
                <a:solidFill>
                  <a:srgbClr val="000000"/>
                </a:solidFill>
                <a:latin typeface="Consolas Italic" charset="0"/>
                <a:ea typeface="Consolas Italic" charset="0"/>
                <a:cs typeface="Consolas Italic" charset="0"/>
                <a:sym typeface="Consolas Italic" charset="0"/>
              </a:rPr>
              <a:t>baz</a:t>
            </a:r>
            <a:endParaRPr lang="en-US" sz="2000" b="0" dirty="0" smtClean="0">
              <a:solidFill>
                <a:srgbClr val="000000"/>
              </a:solidFill>
              <a:latin typeface="Consolas Italic" charset="0"/>
              <a:ea typeface="Consolas Italic" charset="0"/>
              <a:cs typeface="Consolas Italic" charset="0"/>
              <a:sym typeface="Consolas Italic" charset="0"/>
            </a:endParaRPr>
          </a:p>
        </p:txBody>
      </p:sp>
      <p:sp>
        <p:nvSpPr>
          <p:cNvPr id="113668" name="Rectangle 4"/>
          <p:cNvSpPr>
            <a:spLocks/>
          </p:cNvSpPr>
          <p:nvPr/>
        </p:nvSpPr>
        <p:spPr bwMode="auto">
          <a:xfrm>
            <a:off x="6279019" y="2201270"/>
            <a:ext cx="2470629" cy="38953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5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Non-Lexicalized</a:t>
            </a:r>
          </a:p>
        </p:txBody>
      </p:sp>
      <p:sp>
        <p:nvSpPr>
          <p:cNvPr id="113669" name="Rectangle 5"/>
          <p:cNvSpPr>
            <a:spLocks/>
          </p:cNvSpPr>
          <p:nvPr/>
        </p:nvSpPr>
        <p:spPr bwMode="auto">
          <a:xfrm>
            <a:off x="6649269" y="4030070"/>
            <a:ext cx="1731244" cy="38953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5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Lexicalized</a:t>
            </a:r>
          </a:p>
        </p:txBody>
      </p:sp>
      <p:sp>
        <p:nvSpPr>
          <p:cNvPr id="113670" name="Rectangle 6"/>
          <p:cNvSpPr>
            <a:spLocks/>
          </p:cNvSpPr>
          <p:nvPr/>
        </p:nvSpPr>
        <p:spPr bwMode="auto">
          <a:xfrm>
            <a:off x="126993" y="6051203"/>
            <a:ext cx="8864607" cy="46166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 Only try instances of these (and their combinations)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animBg="1"/>
      <p:bldP spid="113668" grpId="0"/>
      <p:bldP spid="113669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TBL Example Rules</a:t>
            </a:r>
            <a:endParaRPr lang="en-US" dirty="0"/>
          </a:p>
        </p:txBody>
      </p:sp>
      <p:sp>
        <p:nvSpPr>
          <p:cNvPr id="115714" name="Rectangle 2"/>
          <p:cNvSpPr>
            <a:spLocks/>
          </p:cNvSpPr>
          <p:nvPr/>
        </p:nvSpPr>
        <p:spPr bwMode="auto">
          <a:xfrm>
            <a:off x="1406095" y="1828800"/>
            <a:ext cx="6323998" cy="38953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5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He/PRP is/VBZ as/</a:t>
            </a:r>
            <a:r>
              <a:rPr lang="en-US" sz="2500" b="0" dirty="0" smtClean="0">
                <a:solidFill>
                  <a:srgbClr val="FF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IN</a:t>
            </a:r>
            <a:r>
              <a:rPr lang="en-US" sz="25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 tall/JJ as/IN her/PRP$</a:t>
            </a:r>
          </a:p>
        </p:txBody>
      </p:sp>
      <p:sp>
        <p:nvSpPr>
          <p:cNvPr id="115715" name="Rectangle 3"/>
          <p:cNvSpPr>
            <a:spLocks/>
          </p:cNvSpPr>
          <p:nvPr/>
        </p:nvSpPr>
        <p:spPr bwMode="auto">
          <a:xfrm>
            <a:off x="2170000" y="2384026"/>
            <a:ext cx="4796185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000" b="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Change from </a:t>
            </a:r>
            <a:r>
              <a:rPr lang="en-US" sz="2000" b="0" dirty="0" smtClean="0">
                <a:solidFill>
                  <a:srgbClr val="000000"/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IN</a:t>
            </a:r>
            <a:r>
              <a:rPr lang="en-US" sz="2000" b="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 to </a:t>
            </a:r>
            <a:r>
              <a:rPr lang="en-US" sz="2000" b="0" dirty="0" smtClean="0">
                <a:solidFill>
                  <a:srgbClr val="000000"/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RB</a:t>
            </a:r>
            <a:r>
              <a:rPr lang="en-US" sz="2000" b="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 if w+2 is </a:t>
            </a:r>
            <a:r>
              <a:rPr lang="en-US" sz="2000" b="0" dirty="0" smtClean="0">
                <a:solidFill>
                  <a:srgbClr val="000000"/>
                </a:solidFill>
                <a:latin typeface="Consolas Italic" charset="0"/>
                <a:ea typeface="Consolas Italic" charset="0"/>
                <a:cs typeface="Consolas Italic" charset="0"/>
                <a:sym typeface="Consolas Italic" charset="0"/>
              </a:rPr>
              <a:t>as</a:t>
            </a:r>
            <a:r>
              <a:rPr lang="en-US" sz="2000" b="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 </a:t>
            </a:r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1398367" y="2844203"/>
            <a:ext cx="6450233" cy="38953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5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He/PRP is/VBZ as/</a:t>
            </a:r>
            <a:r>
              <a:rPr lang="en-US" sz="2500" b="0" dirty="0" smtClean="0">
                <a:solidFill>
                  <a:srgbClr val="FF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RB</a:t>
            </a:r>
            <a:r>
              <a:rPr lang="en-US" sz="25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 tall/JJ as/IN her/PRP$</a:t>
            </a: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570455" y="4114800"/>
            <a:ext cx="7995279" cy="38953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5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He/PRP is/VBZ expected/VBN to/TO race/</a:t>
            </a:r>
            <a:r>
              <a:rPr lang="en-US" sz="2500" b="0" dirty="0" smtClean="0">
                <a:solidFill>
                  <a:srgbClr val="FF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NN</a:t>
            </a:r>
            <a:r>
              <a:rPr lang="en-US" sz="25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 today/NN</a:t>
            </a:r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1534654" y="4667645"/>
            <a:ext cx="6065763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000" b="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Change from </a:t>
            </a:r>
            <a:r>
              <a:rPr lang="en-US" sz="2000" b="0" dirty="0" smtClean="0">
                <a:solidFill>
                  <a:srgbClr val="000000"/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NN</a:t>
            </a:r>
            <a:r>
              <a:rPr lang="en-US" sz="2000" b="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 to </a:t>
            </a:r>
            <a:r>
              <a:rPr lang="en-US" sz="2000" b="0" dirty="0" smtClean="0">
                <a:solidFill>
                  <a:srgbClr val="000000"/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VB</a:t>
            </a:r>
            <a:r>
              <a:rPr lang="en-US" sz="2000" b="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 charset="0"/>
              </a:rPr>
              <a:t> if w-1 is tagged as </a:t>
            </a:r>
            <a:r>
              <a:rPr lang="en-US" sz="2000" b="0" dirty="0" smtClean="0">
                <a:solidFill>
                  <a:srgbClr val="000000"/>
                </a:solidFill>
                <a:latin typeface="Consolas Bold" charset="0"/>
                <a:ea typeface="Consolas Bold" charset="0"/>
                <a:cs typeface="Consolas Bold" charset="0"/>
                <a:sym typeface="Consolas Bold" charset="0"/>
              </a:rPr>
              <a:t>TO</a:t>
            </a:r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587932" y="5105400"/>
            <a:ext cx="7959210" cy="38953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5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He/PRP is/VBZ expected/VBN to/TO race/</a:t>
            </a:r>
            <a:r>
              <a:rPr lang="en-US" sz="2500" b="0" dirty="0" smtClean="0">
                <a:solidFill>
                  <a:srgbClr val="FF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VB</a:t>
            </a:r>
            <a:r>
              <a:rPr lang="en-US" sz="2500" b="0" dirty="0" smtClean="0">
                <a:solidFill>
                  <a:srgbClr val="000000"/>
                </a:solidFill>
                <a:latin typeface="Arial" pitchFamily="34" charset="0"/>
                <a:ea typeface="Gill Sans" charset="0"/>
                <a:cs typeface="Arial" pitchFamily="34" charset="0"/>
                <a:sym typeface="Gill Sans" charset="0"/>
              </a:rPr>
              <a:t> today/NN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115715" grpId="0"/>
      <p:bldP spid="7" grpId="0"/>
      <p:bldP spid="8" grpId="0"/>
      <p:bldP spid="9" grpId="0"/>
      <p:bldP spid="10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TBL POS Tagging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Rule-based, but data-driven</a:t>
            </a:r>
          </a:p>
          <a:p>
            <a:pPr lvl="1"/>
            <a:r>
              <a:rPr lang="en-US" dirty="0" smtClean="0"/>
              <a:t>No manual knowledge engineering!</a:t>
            </a:r>
          </a:p>
          <a:p>
            <a:r>
              <a:rPr lang="en-US" dirty="0" smtClean="0"/>
              <a:t>Training on 600k words, testing on known words only</a:t>
            </a:r>
          </a:p>
          <a:p>
            <a:pPr lvl="1"/>
            <a:r>
              <a:rPr lang="en-US" dirty="0" smtClean="0"/>
              <a:t>Lexicalized rules: learned 447 rules, 97.2% accuracy</a:t>
            </a:r>
          </a:p>
          <a:p>
            <a:pPr lvl="1"/>
            <a:r>
              <a:rPr lang="en-US" dirty="0" smtClean="0"/>
              <a:t>Early rules do most of the work: 100 → 96.8%, 200 → 97.0%</a:t>
            </a:r>
          </a:p>
          <a:p>
            <a:pPr lvl="1"/>
            <a:r>
              <a:rPr lang="en-US" dirty="0" smtClean="0"/>
              <a:t>Non-lexicalized rules: learned 378 rules, 97.0% accuracy</a:t>
            </a:r>
          </a:p>
          <a:p>
            <a:pPr lvl="1"/>
            <a:r>
              <a:rPr lang="en-US" dirty="0" smtClean="0"/>
              <a:t>Little difference… why?</a:t>
            </a:r>
          </a:p>
          <a:p>
            <a:r>
              <a:rPr lang="en-US" dirty="0" smtClean="0"/>
              <a:t>How good is it?</a:t>
            </a:r>
          </a:p>
          <a:p>
            <a:pPr lvl="1"/>
            <a:r>
              <a:rPr lang="en-US" dirty="0" smtClean="0"/>
              <a:t>Baseline: 93-94%</a:t>
            </a:r>
          </a:p>
          <a:p>
            <a:pPr lvl="1"/>
            <a:r>
              <a:rPr lang="en-US" dirty="0" smtClean="0"/>
              <a:t>Upper bound: 96-97%</a:t>
            </a: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" y="6611782"/>
            <a:ext cx="2872872" cy="246207"/>
          </a:xfrm>
          <a:prstGeom prst="rect">
            <a:avLst/>
          </a:prstGeom>
          <a:noFill/>
        </p:spPr>
        <p:txBody>
          <a:bodyPr wrap="none" lIns="91425" tIns="45713" rIns="91425" bIns="45713" rtlCol="0">
            <a:spAutoFit/>
          </a:bodyPr>
          <a:lstStyle/>
          <a:p>
            <a:r>
              <a:rPr lang="en-US" sz="1000" b="0" dirty="0" smtClean="0">
                <a:solidFill>
                  <a:schemeClr val="bg1"/>
                </a:solidFill>
              </a:rPr>
              <a:t>Source: Brill (Computational Linguistics, 1995)</a:t>
            </a:r>
            <a:endParaRPr lang="en-US" sz="10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Pillars of Statistical NLP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Corpora (training data)</a:t>
            </a:r>
          </a:p>
          <a:p>
            <a:r>
              <a:rPr lang="en-US" dirty="0" smtClean="0"/>
              <a:t>Representations (features)</a:t>
            </a:r>
          </a:p>
          <a:p>
            <a:r>
              <a:rPr lang="en-US" dirty="0" smtClean="0"/>
              <a:t>Learning approach (models and algorithms)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case you missed 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we had a corpus </a:t>
            </a:r>
            <a:r>
              <a:rPr lang="en-US" i="1" dirty="0" smtClean="0"/>
              <a:t>annotated</a:t>
            </a:r>
            <a:r>
              <a:rPr lang="en-US" dirty="0" smtClean="0"/>
              <a:t> with POS tags</a:t>
            </a:r>
          </a:p>
          <a:p>
            <a:pPr lvl="1"/>
            <a:r>
              <a:rPr lang="en-US" dirty="0" smtClean="0"/>
              <a:t>Can we </a:t>
            </a:r>
            <a:r>
              <a:rPr lang="en-US" i="1" dirty="0" smtClean="0"/>
              <a:t>learn</a:t>
            </a:r>
            <a:r>
              <a:rPr lang="en-US" dirty="0" smtClean="0"/>
              <a:t> POS tagging automatically?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95600" y="1809690"/>
            <a:ext cx="34871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Yes, as we’ve just </a:t>
            </a:r>
            <a:r>
              <a:rPr lang="en-US" sz="2000" dirty="0" smtClean="0">
                <a:solidFill>
                  <a:srgbClr val="FF0000"/>
                </a:solidFill>
              </a:rPr>
              <a:t>shown…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838200"/>
            <a:ext cx="44005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Uh… what about this assumption?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4114800"/>
            <a:ext cx="8074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knowledge engineering vs. manual annotation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Penn Treebank Tagset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Why does everyone use it?</a:t>
            </a:r>
          </a:p>
          <a:p>
            <a:r>
              <a:rPr lang="en-US" smtClean="0"/>
              <a:t>What’s the problem?</a:t>
            </a:r>
          </a:p>
          <a:p>
            <a:r>
              <a:rPr lang="en-US" smtClean="0"/>
              <a:t>How do we get around it?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agglutinative languages?</a:t>
            </a:r>
          </a:p>
          <a:p>
            <a:pPr lvl="1"/>
            <a:r>
              <a:rPr lang="en-US" dirty="0" err="1" smtClean="0"/>
              <a:t>uygarlaştıramadıklarımızdanmışsınızcasına</a:t>
            </a:r>
            <a:r>
              <a:rPr lang="en-US" dirty="0" smtClean="0"/>
              <a:t> →</a:t>
            </a:r>
            <a:br>
              <a:rPr lang="en-US" dirty="0" smtClean="0"/>
            </a:br>
            <a:r>
              <a:rPr lang="en-US" dirty="0" err="1" smtClean="0"/>
              <a:t>uygar+laş+tır+ama+dık+lar+ımız+dan+mış+sınız+casına</a:t>
            </a:r>
            <a:endParaRPr lang="en-US" dirty="0" smtClean="0"/>
          </a:p>
          <a:p>
            <a:pPr lvl="1"/>
            <a:r>
              <a:rPr lang="en-US" i="1" dirty="0" smtClean="0"/>
              <a:t>behaving as if you are among those whom we could not cause to become civilized</a:t>
            </a:r>
          </a:p>
          <a:p>
            <a:r>
              <a:rPr lang="en-US" dirty="0" smtClean="0"/>
              <a:t>How bad does it get?</a:t>
            </a:r>
          </a:p>
          <a:p>
            <a:pPr lvl="1"/>
            <a:r>
              <a:rPr lang="en-US" dirty="0" err="1" smtClean="0"/>
              <a:t>uyu</a:t>
            </a:r>
            <a:r>
              <a:rPr lang="en-US" dirty="0" smtClean="0"/>
              <a:t> – sleep</a:t>
            </a:r>
          </a:p>
          <a:p>
            <a:pPr lvl="1"/>
            <a:r>
              <a:rPr lang="en-US" dirty="0" err="1" smtClean="0"/>
              <a:t>uyut</a:t>
            </a:r>
            <a:r>
              <a:rPr lang="en-US" dirty="0" smtClean="0"/>
              <a:t> – make X sleep</a:t>
            </a:r>
          </a:p>
          <a:p>
            <a:pPr lvl="1"/>
            <a:r>
              <a:rPr lang="en-US" dirty="0" err="1" smtClean="0"/>
              <a:t>uyuttur</a:t>
            </a:r>
            <a:r>
              <a:rPr lang="en-US" dirty="0" smtClean="0"/>
              <a:t> – have Y make X sleep</a:t>
            </a:r>
          </a:p>
          <a:p>
            <a:pPr lvl="1"/>
            <a:r>
              <a:rPr lang="en-US" dirty="0" err="1" smtClean="0"/>
              <a:t>uyutturt</a:t>
            </a:r>
            <a:r>
              <a:rPr lang="en-US" dirty="0" smtClean="0"/>
              <a:t> – have Z have Y make X sleep</a:t>
            </a:r>
          </a:p>
          <a:p>
            <a:pPr lvl="1"/>
            <a:r>
              <a:rPr lang="en-US" dirty="0" err="1" smtClean="0"/>
              <a:t>uyutturttur</a:t>
            </a:r>
            <a:r>
              <a:rPr lang="en-US" dirty="0" smtClean="0"/>
              <a:t> – have W have Z have Y make X sleep</a:t>
            </a:r>
          </a:p>
          <a:p>
            <a:pPr lvl="1"/>
            <a:r>
              <a:rPr lang="en-US" dirty="0" err="1" smtClean="0"/>
              <a:t>uyutturtturt</a:t>
            </a:r>
            <a:r>
              <a:rPr lang="en-US" dirty="0" smtClean="0"/>
              <a:t> – have Q have W have Z …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Turkish Morphology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" y="6611782"/>
            <a:ext cx="2651658" cy="246207"/>
          </a:xfrm>
          <a:prstGeom prst="rect">
            <a:avLst/>
          </a:prstGeom>
          <a:noFill/>
        </p:spPr>
        <p:txBody>
          <a:bodyPr wrap="none" lIns="91425" tIns="45713" rIns="91425" bIns="45713" rtlCol="0">
            <a:spAutoFit/>
          </a:bodyPr>
          <a:lstStyle/>
          <a:p>
            <a:r>
              <a:rPr lang="en-US" sz="1000" b="0" dirty="0" smtClean="0">
                <a:solidFill>
                  <a:schemeClr val="bg1"/>
                </a:solidFill>
              </a:rPr>
              <a:t>Source: </a:t>
            </a:r>
            <a:r>
              <a:rPr lang="en-US" sz="1000" b="0" dirty="0" err="1" smtClean="0">
                <a:solidFill>
                  <a:schemeClr val="bg1"/>
                </a:solidFill>
              </a:rPr>
              <a:t>Yuret</a:t>
            </a:r>
            <a:r>
              <a:rPr lang="en-US" sz="1000" b="0" dirty="0" smtClean="0">
                <a:solidFill>
                  <a:schemeClr val="bg1"/>
                </a:solidFill>
              </a:rPr>
              <a:t> and </a:t>
            </a:r>
            <a:r>
              <a:rPr lang="en-US" sz="1000" b="0" dirty="0" err="1" smtClean="0">
                <a:solidFill>
                  <a:schemeClr val="bg1"/>
                </a:solidFill>
              </a:rPr>
              <a:t>Türe</a:t>
            </a:r>
            <a:r>
              <a:rPr lang="en-US" sz="1000" b="0" dirty="0" smtClean="0">
                <a:solidFill>
                  <a:schemeClr val="bg1"/>
                </a:solidFill>
              </a:rPr>
              <a:t> </a:t>
            </a:r>
            <a:r>
              <a:rPr lang="en-US" sz="1000" b="0" dirty="0" smtClean="0">
                <a:solidFill>
                  <a:schemeClr val="bg1"/>
                </a:solidFill>
              </a:rPr>
              <a:t>(HLT/NAACL 2006)</a:t>
            </a:r>
            <a:endParaRPr lang="en-US" sz="10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Turkish Morphological Analyzer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masalı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masal</a:t>
            </a:r>
            <a:r>
              <a:rPr lang="en-US" dirty="0" smtClean="0"/>
              <a:t>+Noun+A3sg+Pnon+Acc (= the story)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masal</a:t>
            </a:r>
            <a:r>
              <a:rPr lang="en-US" dirty="0" smtClean="0"/>
              <a:t>+Noun+A3sg+P3sg+Nom (= his story)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masa</a:t>
            </a:r>
            <a:r>
              <a:rPr lang="en-US" dirty="0" smtClean="0"/>
              <a:t>+Noun+A3sg+Pnon+Nom</a:t>
            </a:r>
            <a:r>
              <a:rPr lang="en-US" dirty="0" smtClean="0">
                <a:solidFill>
                  <a:srgbClr val="00B050"/>
                </a:solidFill>
              </a:rPr>
              <a:t>^DB</a:t>
            </a:r>
            <a:r>
              <a:rPr lang="en-US" dirty="0" smtClean="0"/>
              <a:t>+Adj+With  (= with tables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Disambiguation in context:</a:t>
            </a:r>
          </a:p>
          <a:p>
            <a:pPr lvl="1"/>
            <a:r>
              <a:rPr lang="en-US" dirty="0" err="1" smtClean="0"/>
              <a:t>Uzun</a:t>
            </a:r>
            <a:r>
              <a:rPr lang="en-US" dirty="0" smtClean="0"/>
              <a:t> </a:t>
            </a:r>
            <a:r>
              <a:rPr lang="en-US" dirty="0" err="1" smtClean="0"/>
              <a:t>masalı</a:t>
            </a:r>
            <a:r>
              <a:rPr lang="en-US" dirty="0" smtClean="0"/>
              <a:t> </a:t>
            </a:r>
            <a:r>
              <a:rPr lang="en-US" dirty="0" err="1" smtClean="0"/>
              <a:t>anlat</a:t>
            </a:r>
            <a:r>
              <a:rPr lang="en-US" dirty="0" smtClean="0"/>
              <a:t>	</a:t>
            </a:r>
            <a:r>
              <a:rPr lang="en-US" dirty="0" smtClean="0"/>
              <a:t>(Tell </a:t>
            </a:r>
            <a:r>
              <a:rPr lang="en-US" dirty="0" smtClean="0"/>
              <a:t>the long </a:t>
            </a:r>
            <a:r>
              <a:rPr lang="en-US" dirty="0" smtClean="0"/>
              <a:t>story)</a:t>
            </a:r>
            <a:endParaRPr lang="en-US" dirty="0" smtClean="0"/>
          </a:p>
          <a:p>
            <a:pPr lvl="1"/>
            <a:r>
              <a:rPr lang="en-US" dirty="0" err="1" smtClean="0"/>
              <a:t>Uzun</a:t>
            </a:r>
            <a:r>
              <a:rPr lang="en-US" dirty="0" smtClean="0"/>
              <a:t> </a:t>
            </a:r>
            <a:r>
              <a:rPr lang="en-US" dirty="0" err="1" smtClean="0"/>
              <a:t>masalı</a:t>
            </a:r>
            <a:r>
              <a:rPr lang="en-US" dirty="0" smtClean="0"/>
              <a:t> </a:t>
            </a:r>
            <a:r>
              <a:rPr lang="en-US" dirty="0" err="1" smtClean="0"/>
              <a:t>bitti</a:t>
            </a:r>
            <a:r>
              <a:rPr lang="en-US" dirty="0" smtClean="0"/>
              <a:t>		</a:t>
            </a:r>
            <a:r>
              <a:rPr lang="en-US" dirty="0" smtClean="0"/>
              <a:t>(His </a:t>
            </a:r>
            <a:r>
              <a:rPr lang="en-US" dirty="0" smtClean="0"/>
              <a:t>long story </a:t>
            </a:r>
            <a:r>
              <a:rPr lang="en-US" dirty="0" smtClean="0"/>
              <a:t>ended)</a:t>
            </a:r>
            <a:endParaRPr lang="en-US" dirty="0" smtClean="0"/>
          </a:p>
          <a:p>
            <a:pPr lvl="1"/>
            <a:r>
              <a:rPr lang="en-US" dirty="0" err="1" smtClean="0"/>
              <a:t>Uzun</a:t>
            </a:r>
            <a:r>
              <a:rPr lang="en-US" dirty="0" smtClean="0"/>
              <a:t> </a:t>
            </a:r>
            <a:r>
              <a:rPr lang="en-US" dirty="0" err="1" smtClean="0"/>
              <a:t>masalı</a:t>
            </a:r>
            <a:r>
              <a:rPr lang="en-US" dirty="0" smtClean="0"/>
              <a:t> </a:t>
            </a:r>
            <a:r>
              <a:rPr lang="en-US" dirty="0" err="1" smtClean="0"/>
              <a:t>oda</a:t>
            </a:r>
            <a:r>
              <a:rPr lang="en-US" dirty="0" smtClean="0"/>
              <a:t>		</a:t>
            </a:r>
            <a:r>
              <a:rPr lang="en-US" dirty="0" smtClean="0"/>
              <a:t>(Room </a:t>
            </a:r>
            <a:r>
              <a:rPr lang="en-US" dirty="0" smtClean="0"/>
              <a:t>with long </a:t>
            </a:r>
            <a:r>
              <a:rPr lang="en-US" dirty="0" smtClean="0"/>
              <a:t>table)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 Class POS</a:t>
            </a:r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Four major open classes in English</a:t>
            </a:r>
          </a:p>
          <a:p>
            <a:pPr lvl="1"/>
            <a:r>
              <a:rPr lang="en-US" smtClean="0"/>
              <a:t>Nouns</a:t>
            </a:r>
          </a:p>
          <a:p>
            <a:pPr lvl="1"/>
            <a:r>
              <a:rPr lang="en-US" smtClean="0"/>
              <a:t>Verbs</a:t>
            </a:r>
          </a:p>
          <a:p>
            <a:pPr lvl="1"/>
            <a:r>
              <a:rPr lang="en-US" smtClean="0"/>
              <a:t>Adjectives</a:t>
            </a:r>
          </a:p>
          <a:p>
            <a:pPr lvl="1"/>
            <a:r>
              <a:rPr lang="en-US" smtClean="0"/>
              <a:t>Adverbs</a:t>
            </a:r>
          </a:p>
          <a:p>
            <a:r>
              <a:rPr lang="en-US" smtClean="0"/>
              <a:t>All languages have nouns and verbs... but may not have the other two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 Annotation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rich is Turkish morphology?</a:t>
            </a:r>
          </a:p>
          <a:p>
            <a:pPr lvl="1"/>
            <a:r>
              <a:rPr lang="en-US" dirty="0" smtClean="0"/>
              <a:t>126 unique features</a:t>
            </a:r>
          </a:p>
          <a:p>
            <a:pPr lvl="1"/>
            <a:r>
              <a:rPr lang="en-US" dirty="0" smtClean="0"/>
              <a:t>9129 unique IGs</a:t>
            </a:r>
          </a:p>
          <a:p>
            <a:pPr lvl="1"/>
            <a:r>
              <a:rPr lang="en-US" dirty="0" smtClean="0"/>
              <a:t>infinite unique tags</a:t>
            </a:r>
          </a:p>
          <a:p>
            <a:pPr lvl="1"/>
            <a:r>
              <a:rPr lang="en-US" dirty="0" smtClean="0"/>
              <a:t>11084 distinct tags observed in 1M word training corpus</a:t>
            </a:r>
            <a:endParaRPr lang="en-US" dirty="0"/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715962" y="1143000"/>
            <a:ext cx="7437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masa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+Noun+A3sg+Pnon+Nom^DB+Adj+With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792162" y="1600200"/>
            <a:ext cx="7315200" cy="2576513"/>
            <a:chOff x="576" y="1392"/>
            <a:chExt cx="4608" cy="1623"/>
          </a:xfrm>
        </p:grpSpPr>
        <p:sp>
          <p:nvSpPr>
            <p:cNvPr id="26" name="AutoShape 5"/>
            <p:cNvSpPr>
              <a:spLocks/>
            </p:cNvSpPr>
            <p:nvPr/>
          </p:nvSpPr>
          <p:spPr bwMode="auto">
            <a:xfrm rot="-5400000">
              <a:off x="816" y="1200"/>
              <a:ext cx="96" cy="576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Text Box 6"/>
            <p:cNvSpPr txBox="1">
              <a:spLocks noChangeArrowheads="1"/>
            </p:cNvSpPr>
            <p:nvPr/>
          </p:nvSpPr>
          <p:spPr bwMode="auto">
            <a:xfrm>
              <a:off x="624" y="1584"/>
              <a:ext cx="4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1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stem</a:t>
              </a:r>
            </a:p>
          </p:txBody>
        </p:sp>
        <p:sp>
          <p:nvSpPr>
            <p:cNvPr id="28" name="Text Box 7"/>
            <p:cNvSpPr txBox="1">
              <a:spLocks noChangeArrowheads="1"/>
            </p:cNvSpPr>
            <p:nvPr/>
          </p:nvSpPr>
          <p:spPr bwMode="auto">
            <a:xfrm>
              <a:off x="2064" y="1728"/>
              <a:ext cx="6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1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features</a:t>
              </a:r>
            </a:p>
          </p:txBody>
        </p:sp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4416" y="1680"/>
              <a:ext cx="6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features</a:t>
              </a:r>
            </a:p>
          </p:txBody>
        </p:sp>
        <p:sp>
          <p:nvSpPr>
            <p:cNvPr id="30" name="Line 10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624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Line 11"/>
            <p:cNvSpPr>
              <a:spLocks noChangeShapeType="1"/>
            </p:cNvSpPr>
            <p:nvPr/>
          </p:nvSpPr>
          <p:spPr bwMode="auto">
            <a:xfrm flipH="1" flipV="1">
              <a:off x="2256" y="1440"/>
              <a:ext cx="144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Line 12"/>
            <p:cNvSpPr>
              <a:spLocks noChangeShapeType="1"/>
            </p:cNvSpPr>
            <p:nvPr/>
          </p:nvSpPr>
          <p:spPr bwMode="auto">
            <a:xfrm flipV="1">
              <a:off x="2496" y="1440"/>
              <a:ext cx="24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Line 13"/>
            <p:cNvSpPr>
              <a:spLocks noChangeShapeType="1"/>
            </p:cNvSpPr>
            <p:nvPr/>
          </p:nvSpPr>
          <p:spPr bwMode="auto">
            <a:xfrm flipV="1">
              <a:off x="2640" y="1440"/>
              <a:ext cx="624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Line 14"/>
            <p:cNvSpPr>
              <a:spLocks noChangeShapeType="1"/>
            </p:cNvSpPr>
            <p:nvPr/>
          </p:nvSpPr>
          <p:spPr bwMode="auto">
            <a:xfrm flipH="1" flipV="1">
              <a:off x="4464" y="1440"/>
              <a:ext cx="240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Line 15"/>
            <p:cNvSpPr>
              <a:spLocks noChangeShapeType="1"/>
            </p:cNvSpPr>
            <p:nvPr/>
          </p:nvSpPr>
          <p:spPr bwMode="auto">
            <a:xfrm flipV="1">
              <a:off x="4848" y="1440"/>
              <a:ext cx="144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AutoShape 16"/>
            <p:cNvSpPr>
              <a:spLocks/>
            </p:cNvSpPr>
            <p:nvPr/>
          </p:nvSpPr>
          <p:spPr bwMode="auto">
            <a:xfrm rot="-5400000">
              <a:off x="2424" y="888"/>
              <a:ext cx="96" cy="2352"/>
            </a:xfrm>
            <a:prstGeom prst="leftBrace">
              <a:avLst>
                <a:gd name="adj1" fmla="val 20416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AutoShape 17"/>
            <p:cNvSpPr>
              <a:spLocks/>
            </p:cNvSpPr>
            <p:nvPr/>
          </p:nvSpPr>
          <p:spPr bwMode="auto">
            <a:xfrm rot="-5400000">
              <a:off x="4656" y="1632"/>
              <a:ext cx="96" cy="864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Text Box 18"/>
            <p:cNvSpPr txBox="1">
              <a:spLocks noChangeArrowheads="1"/>
            </p:cNvSpPr>
            <p:nvPr/>
          </p:nvSpPr>
          <p:spPr bwMode="auto">
            <a:xfrm>
              <a:off x="1670" y="2154"/>
              <a:ext cx="14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1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inflectional group (IG)</a:t>
              </a:r>
            </a:p>
          </p:txBody>
        </p:sp>
        <p:sp>
          <p:nvSpPr>
            <p:cNvPr id="39" name="Text Box 19"/>
            <p:cNvSpPr txBox="1">
              <a:spLocks noChangeArrowheads="1"/>
            </p:cNvSpPr>
            <p:nvPr/>
          </p:nvSpPr>
          <p:spPr bwMode="auto">
            <a:xfrm>
              <a:off x="4560" y="2131"/>
              <a:ext cx="2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1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IG</a:t>
              </a:r>
            </a:p>
          </p:txBody>
        </p:sp>
        <p:sp>
          <p:nvSpPr>
            <p:cNvPr id="40" name="Text Box 20"/>
            <p:cNvSpPr txBox="1">
              <a:spLocks noChangeArrowheads="1"/>
            </p:cNvSpPr>
            <p:nvPr/>
          </p:nvSpPr>
          <p:spPr bwMode="auto">
            <a:xfrm>
              <a:off x="3552" y="2179"/>
              <a:ext cx="8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derivational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boundary</a:t>
              </a:r>
            </a:p>
          </p:txBody>
        </p:sp>
        <p:sp>
          <p:nvSpPr>
            <p:cNvPr id="41" name="Line 21"/>
            <p:cNvSpPr>
              <a:spLocks noChangeShapeType="1"/>
            </p:cNvSpPr>
            <p:nvPr/>
          </p:nvSpPr>
          <p:spPr bwMode="auto">
            <a:xfrm flipV="1">
              <a:off x="4032" y="1392"/>
              <a:ext cx="0" cy="7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AutoShape 22"/>
            <p:cNvSpPr>
              <a:spLocks/>
            </p:cNvSpPr>
            <p:nvPr/>
          </p:nvSpPr>
          <p:spPr bwMode="auto">
            <a:xfrm rot="16200000">
              <a:off x="3216" y="768"/>
              <a:ext cx="96" cy="3840"/>
            </a:xfrm>
            <a:prstGeom prst="leftBrace">
              <a:avLst>
                <a:gd name="adj1" fmla="val 33333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Text Box 23"/>
            <p:cNvSpPr txBox="1">
              <a:spLocks noChangeArrowheads="1"/>
            </p:cNvSpPr>
            <p:nvPr/>
          </p:nvSpPr>
          <p:spPr bwMode="auto">
            <a:xfrm>
              <a:off x="3120" y="2784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tag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tackle the problem…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idea: build separate decision lists for each feature</a:t>
            </a:r>
          </a:p>
          <a:p>
            <a:r>
              <a:rPr lang="en-US" dirty="0" smtClean="0"/>
              <a:t>Sample rules for +</a:t>
            </a:r>
            <a:r>
              <a:rPr lang="en-US" dirty="0" err="1" smtClean="0"/>
              <a:t>Det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71537" y="2323550"/>
            <a:ext cx="4462463" cy="354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R1	If        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 =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çok)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and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(R1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+DA)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Then   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 has +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Det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90000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R2	If        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(L1 =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pek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  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90000"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Then   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 has +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Det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90000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R3	If        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(W = +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AzI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90000"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Then   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 does not have +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Det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90000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R4	If        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 = 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çok) 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90000"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Then   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 does not have +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Det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90000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R5	If        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TRUE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90000"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Then   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 has +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Det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90000"/>
              <a:buFontTx/>
              <a:buAutoNum type="arabicPeriod" startAt="5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5257800" y="2323549"/>
            <a:ext cx="35052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ç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ok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alanda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	(R1)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ç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ok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insan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	(R2)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insan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ç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ok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daha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	(R4)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Decision Lists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tagged collection</a:t>
            </a:r>
          </a:p>
          <a:p>
            <a:pPr lvl="1"/>
            <a:r>
              <a:rPr lang="en-US" dirty="0" smtClean="0"/>
              <a:t>1 million words in the news genre</a:t>
            </a:r>
          </a:p>
          <a:p>
            <a:r>
              <a:rPr lang="en-US" dirty="0" smtClean="0"/>
              <a:t>Apply greedy-</a:t>
            </a:r>
            <a:r>
              <a:rPr lang="en-US" dirty="0" err="1" smtClean="0"/>
              <a:t>prepend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Rule templates based on words, suffixes, character classes within a five word window </a:t>
            </a:r>
            <a:endParaRPr lang="en-US" dirty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273331" y="3352800"/>
            <a:ext cx="5203669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</a:rPr>
              <a:t>GPA(data)</a:t>
            </a:r>
          </a:p>
          <a:p>
            <a:pPr eaLnBrk="1" hangingPunct="1"/>
            <a:r>
              <a:rPr lang="en-US" sz="2000" b="0" dirty="0" smtClean="0">
                <a:solidFill>
                  <a:srgbClr val="000000"/>
                </a:solidFill>
              </a:rPr>
              <a:t>1 </a:t>
            </a:r>
            <a:r>
              <a:rPr lang="en-US" sz="2000" b="0" dirty="0" err="1" smtClean="0">
                <a:solidFill>
                  <a:srgbClr val="000000"/>
                </a:solidFill>
              </a:rPr>
              <a:t>dlist</a:t>
            </a:r>
            <a:r>
              <a:rPr lang="en-US" sz="2000" b="0" dirty="0" smtClean="0">
                <a:solidFill>
                  <a:srgbClr val="000000"/>
                </a:solidFill>
              </a:rPr>
              <a:t> = NIL</a:t>
            </a:r>
          </a:p>
          <a:p>
            <a:pPr eaLnBrk="1" hangingPunct="1"/>
            <a:r>
              <a:rPr lang="en-US" sz="2000" b="0" dirty="0" smtClean="0">
                <a:solidFill>
                  <a:srgbClr val="000000"/>
                </a:solidFill>
              </a:rPr>
              <a:t>2 default-class = Most-Common-Class(data)</a:t>
            </a:r>
          </a:p>
          <a:p>
            <a:pPr eaLnBrk="1" hangingPunct="1"/>
            <a:r>
              <a:rPr lang="en-US" sz="2000" b="0" dirty="0" smtClean="0">
                <a:solidFill>
                  <a:srgbClr val="000000"/>
                </a:solidFill>
              </a:rPr>
              <a:t>3 rule = [If </a:t>
            </a:r>
            <a:r>
              <a:rPr lang="en-US" sz="2000" b="0" dirty="0" smtClean="0">
                <a:solidFill>
                  <a:srgbClr val="0033CC"/>
                </a:solidFill>
              </a:rPr>
              <a:t>TRUE</a:t>
            </a:r>
            <a:r>
              <a:rPr lang="en-US" sz="2000" b="0" dirty="0" smtClean="0">
                <a:solidFill>
                  <a:srgbClr val="000000"/>
                </a:solidFill>
              </a:rPr>
              <a:t> Then </a:t>
            </a:r>
            <a:r>
              <a:rPr lang="en-US" sz="2000" b="0" dirty="0" smtClean="0">
                <a:solidFill>
                  <a:srgbClr val="CC0000"/>
                </a:solidFill>
              </a:rPr>
              <a:t>default-class</a:t>
            </a:r>
            <a:r>
              <a:rPr lang="en-US" sz="2000" b="0" dirty="0" smtClean="0">
                <a:solidFill>
                  <a:srgbClr val="000000"/>
                </a:solidFill>
              </a:rPr>
              <a:t>]</a:t>
            </a:r>
          </a:p>
          <a:p>
            <a:pPr eaLnBrk="1" hangingPunct="1"/>
            <a:r>
              <a:rPr lang="en-US" sz="2000" b="0" dirty="0" smtClean="0">
                <a:solidFill>
                  <a:srgbClr val="000000"/>
                </a:solidFill>
              </a:rPr>
              <a:t>4 </a:t>
            </a:r>
            <a:r>
              <a:rPr lang="en-US" sz="2000" dirty="0" smtClean="0">
                <a:solidFill>
                  <a:srgbClr val="000000"/>
                </a:solidFill>
              </a:rPr>
              <a:t>while </a:t>
            </a:r>
            <a:r>
              <a:rPr lang="en-US" sz="2000" b="0" dirty="0" smtClean="0">
                <a:solidFill>
                  <a:srgbClr val="000000"/>
                </a:solidFill>
              </a:rPr>
              <a:t>Gain(rule, </a:t>
            </a:r>
            <a:r>
              <a:rPr lang="en-US" sz="2000" b="0" dirty="0" err="1" smtClean="0">
                <a:solidFill>
                  <a:srgbClr val="000000"/>
                </a:solidFill>
              </a:rPr>
              <a:t>dlist</a:t>
            </a:r>
            <a:r>
              <a:rPr lang="en-US" sz="2000" b="0" dirty="0" smtClean="0">
                <a:solidFill>
                  <a:srgbClr val="000000"/>
                </a:solidFill>
              </a:rPr>
              <a:t>, data) &gt; 0</a:t>
            </a:r>
          </a:p>
          <a:p>
            <a:pPr eaLnBrk="1" hangingPunct="1"/>
            <a:r>
              <a:rPr lang="en-US" sz="2000" b="0" dirty="0" smtClean="0">
                <a:solidFill>
                  <a:srgbClr val="000000"/>
                </a:solidFill>
              </a:rPr>
              <a:t>5      </a:t>
            </a:r>
            <a:r>
              <a:rPr lang="en-US" sz="2000" dirty="0" smtClean="0">
                <a:solidFill>
                  <a:srgbClr val="000000"/>
                </a:solidFill>
              </a:rPr>
              <a:t>do </a:t>
            </a:r>
            <a:r>
              <a:rPr lang="en-US" sz="2000" b="0" dirty="0" err="1" smtClean="0">
                <a:solidFill>
                  <a:srgbClr val="000000"/>
                </a:solidFill>
              </a:rPr>
              <a:t>dlist</a:t>
            </a:r>
            <a:r>
              <a:rPr lang="en-US" sz="2000" b="0" dirty="0" smtClean="0">
                <a:solidFill>
                  <a:srgbClr val="000000"/>
                </a:solidFill>
              </a:rPr>
              <a:t> = </a:t>
            </a:r>
            <a:r>
              <a:rPr lang="en-US" sz="2000" b="0" dirty="0" err="1" smtClean="0">
                <a:solidFill>
                  <a:srgbClr val="000000"/>
                </a:solidFill>
              </a:rPr>
              <a:t>prepend</a:t>
            </a:r>
            <a:r>
              <a:rPr lang="en-US" sz="2000" b="0" dirty="0" smtClean="0">
                <a:solidFill>
                  <a:srgbClr val="000000"/>
                </a:solidFill>
              </a:rPr>
              <a:t>(rule, </a:t>
            </a:r>
            <a:r>
              <a:rPr lang="en-US" sz="2000" b="0" dirty="0" err="1" smtClean="0">
                <a:solidFill>
                  <a:srgbClr val="000000"/>
                </a:solidFill>
              </a:rPr>
              <a:t>dlist</a:t>
            </a:r>
            <a:r>
              <a:rPr lang="en-US" sz="2000" b="0" dirty="0" smtClean="0">
                <a:solidFill>
                  <a:srgbClr val="000000"/>
                </a:solidFill>
              </a:rPr>
              <a:t>)</a:t>
            </a:r>
          </a:p>
          <a:p>
            <a:pPr eaLnBrk="1" hangingPunct="1"/>
            <a:r>
              <a:rPr lang="en-US" sz="2000" b="0" dirty="0" smtClean="0">
                <a:solidFill>
                  <a:srgbClr val="000000"/>
                </a:solidFill>
              </a:rPr>
              <a:t>6            rule = Max-Gain-Rule(</a:t>
            </a:r>
            <a:r>
              <a:rPr lang="en-US" sz="2000" b="0" dirty="0" err="1" smtClean="0">
                <a:solidFill>
                  <a:srgbClr val="000000"/>
                </a:solidFill>
              </a:rPr>
              <a:t>dlist</a:t>
            </a:r>
            <a:r>
              <a:rPr lang="en-US" sz="2000" b="0" dirty="0" smtClean="0">
                <a:solidFill>
                  <a:srgbClr val="000000"/>
                </a:solidFill>
              </a:rPr>
              <a:t>, data)</a:t>
            </a:r>
          </a:p>
          <a:p>
            <a:pPr eaLnBrk="1" hangingPunct="1"/>
            <a:r>
              <a:rPr lang="en-US" sz="2000" b="0" dirty="0" smtClean="0">
                <a:solidFill>
                  <a:srgbClr val="000000"/>
                </a:solidFill>
              </a:rPr>
              <a:t>7 </a:t>
            </a:r>
            <a:r>
              <a:rPr lang="en-US" sz="2000" dirty="0" smtClean="0">
                <a:solidFill>
                  <a:srgbClr val="000000"/>
                </a:solidFill>
              </a:rPr>
              <a:t>return </a:t>
            </a:r>
            <a:r>
              <a:rPr lang="en-US" sz="2000" b="0" dirty="0" err="1" smtClean="0">
                <a:solidFill>
                  <a:srgbClr val="000000"/>
                </a:solidFill>
              </a:rPr>
              <a:t>dlist</a:t>
            </a:r>
            <a:endParaRPr lang="en-US" sz="2000" b="0" dirty="0" smtClean="0">
              <a:solidFill>
                <a:srgbClr val="000000"/>
              </a:solidFill>
            </a:endParaRPr>
          </a:p>
          <a:p>
            <a:pPr eaLnBrk="1" hangingPunct="1"/>
            <a:endParaRPr lang="en-US" sz="2000" b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914400" y="1066800"/>
          <a:ext cx="7543800" cy="4498975"/>
        </p:xfrm>
        <a:graphic>
          <a:graphicData uri="http://schemas.openxmlformats.org/presentationml/2006/ole">
            <p:oleObj spid="_x0000_s52226" name="Chart" r:id="rId3" imgW="4010025" imgH="2390775" progId="Excel.Chart.8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48562" y="5638800"/>
            <a:ext cx="4333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Overall accuracy: ~96%!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covered today…</a:t>
            </a:r>
            <a:endParaRPr lang="en-US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parts of speech (POS)?</a:t>
            </a:r>
          </a:p>
          <a:p>
            <a:r>
              <a:rPr lang="en-US" dirty="0" smtClean="0"/>
              <a:t>What is POS tagging?</a:t>
            </a:r>
          </a:p>
          <a:p>
            <a:r>
              <a:rPr lang="en-US" dirty="0" smtClean="0"/>
              <a:t>Methods for automatic POS tagging</a:t>
            </a:r>
          </a:p>
          <a:p>
            <a:pPr lvl="1"/>
            <a:r>
              <a:rPr lang="en-US" dirty="0" smtClean="0"/>
              <a:t>Rule-based POS tagging</a:t>
            </a:r>
          </a:p>
          <a:p>
            <a:pPr lvl="1"/>
            <a:r>
              <a:rPr lang="en-US" dirty="0" smtClean="0"/>
              <a:t>Transformation-based learning for POS tagging</a:t>
            </a:r>
          </a:p>
          <a:p>
            <a:r>
              <a:rPr lang="en-US" dirty="0" smtClean="0"/>
              <a:t>Along the way…</a:t>
            </a:r>
          </a:p>
          <a:p>
            <a:pPr lvl="1"/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Supervised machine learning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Nouns</a:t>
            </a:r>
            <a:endParaRPr lang="en-US" dirty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class</a:t>
            </a:r>
          </a:p>
          <a:p>
            <a:pPr lvl="1"/>
            <a:r>
              <a:rPr lang="en-US" dirty="0" smtClean="0"/>
              <a:t>New inventions all the time: </a:t>
            </a:r>
            <a:r>
              <a:rPr lang="en-US" dirty="0" err="1" smtClean="0"/>
              <a:t>muggle</a:t>
            </a:r>
            <a:r>
              <a:rPr lang="en-US" dirty="0" smtClean="0"/>
              <a:t>, webinar, ...</a:t>
            </a:r>
          </a:p>
          <a:p>
            <a:r>
              <a:rPr lang="en-US" dirty="0" smtClean="0"/>
              <a:t>Semantics:</a:t>
            </a:r>
          </a:p>
          <a:p>
            <a:pPr lvl="1"/>
            <a:r>
              <a:rPr lang="en-US" dirty="0" smtClean="0"/>
              <a:t>Generally, words for people, places, things</a:t>
            </a:r>
          </a:p>
          <a:p>
            <a:pPr lvl="1"/>
            <a:r>
              <a:rPr lang="en-US" dirty="0" smtClean="0"/>
              <a:t>But not always (bandwidth, </a:t>
            </a:r>
            <a:r>
              <a:rPr lang="en-US" dirty="0" smtClean="0"/>
              <a:t>energy, </a:t>
            </a:r>
            <a:r>
              <a:rPr lang="en-US" dirty="0" smtClean="0"/>
              <a:t>...)</a:t>
            </a:r>
          </a:p>
          <a:p>
            <a:r>
              <a:rPr lang="en-US" dirty="0" smtClean="0"/>
              <a:t>Syntactic environment:</a:t>
            </a:r>
          </a:p>
          <a:p>
            <a:pPr lvl="1"/>
            <a:r>
              <a:rPr lang="en-US" dirty="0" smtClean="0"/>
              <a:t>Occurring with determiners</a:t>
            </a:r>
          </a:p>
          <a:p>
            <a:pPr lvl="1"/>
            <a:r>
              <a:rPr lang="en-US" dirty="0" err="1" smtClean="0"/>
              <a:t>Pluralizable</a:t>
            </a:r>
            <a:r>
              <a:rPr lang="en-US" dirty="0" smtClean="0"/>
              <a:t>, </a:t>
            </a:r>
            <a:r>
              <a:rPr lang="en-US" dirty="0" err="1" smtClean="0"/>
              <a:t>possessivizable</a:t>
            </a:r>
            <a:endParaRPr lang="en-US" dirty="0" smtClean="0"/>
          </a:p>
          <a:p>
            <a:r>
              <a:rPr lang="en-US" dirty="0" smtClean="0"/>
              <a:t>Other characteristics:</a:t>
            </a:r>
          </a:p>
          <a:p>
            <a:pPr lvl="1"/>
            <a:r>
              <a:rPr lang="en-US" dirty="0" smtClean="0"/>
              <a:t>Mass vs. count nouns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Verbs</a:t>
            </a:r>
            <a:endParaRPr lang="en-US" dirty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class</a:t>
            </a:r>
          </a:p>
          <a:p>
            <a:pPr lvl="1"/>
            <a:r>
              <a:rPr lang="en-US" dirty="0" smtClean="0"/>
              <a:t>New inventions all the time: </a:t>
            </a:r>
            <a:r>
              <a:rPr lang="en-US" dirty="0" err="1" smtClean="0"/>
              <a:t>google</a:t>
            </a:r>
            <a:r>
              <a:rPr lang="en-US" dirty="0" smtClean="0"/>
              <a:t>, tweet, ...</a:t>
            </a:r>
          </a:p>
          <a:p>
            <a:r>
              <a:rPr lang="en-US" dirty="0" smtClean="0"/>
              <a:t>Semantics:</a:t>
            </a:r>
          </a:p>
          <a:p>
            <a:pPr lvl="1"/>
            <a:r>
              <a:rPr lang="en-US" dirty="0" smtClean="0"/>
              <a:t>Generally, denote actions, processes, etc.</a:t>
            </a:r>
          </a:p>
          <a:p>
            <a:r>
              <a:rPr lang="en-US" dirty="0" smtClean="0"/>
              <a:t>Syntactic environment:</a:t>
            </a:r>
          </a:p>
          <a:p>
            <a:pPr lvl="1"/>
            <a:r>
              <a:rPr lang="en-US" dirty="0" smtClean="0"/>
              <a:t>Intransitive, transitive, </a:t>
            </a:r>
            <a:r>
              <a:rPr lang="en-US" dirty="0" err="1" smtClean="0"/>
              <a:t>ditransitive</a:t>
            </a:r>
            <a:endParaRPr lang="en-US" dirty="0" smtClean="0"/>
          </a:p>
          <a:p>
            <a:pPr lvl="1"/>
            <a:r>
              <a:rPr lang="en-US" dirty="0" smtClean="0"/>
              <a:t>Alternations</a:t>
            </a:r>
          </a:p>
          <a:p>
            <a:r>
              <a:rPr lang="en-US" dirty="0" smtClean="0"/>
              <a:t>Other characteristics:</a:t>
            </a:r>
          </a:p>
          <a:p>
            <a:pPr lvl="1"/>
            <a:r>
              <a:rPr lang="en-US" dirty="0" smtClean="0"/>
              <a:t>Main vs. auxiliary verbs</a:t>
            </a:r>
          </a:p>
          <a:p>
            <a:pPr lvl="1"/>
            <a:r>
              <a:rPr lang="en-US" dirty="0" smtClean="0"/>
              <a:t>Gerunds (verbs behaving like nouns)</a:t>
            </a:r>
          </a:p>
          <a:p>
            <a:pPr lvl="1"/>
            <a:r>
              <a:rPr lang="en-US" dirty="0" smtClean="0"/>
              <a:t>Participles (verbs behaving like adjectives)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My Theme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99"/>
      </a:accent1>
      <a:accent2>
        <a:srgbClr val="9999FF"/>
      </a:accent2>
      <a:accent3>
        <a:srgbClr val="CCFF99"/>
      </a:accent3>
      <a:accent4>
        <a:srgbClr val="FF99CC"/>
      </a:accent4>
      <a:accent5>
        <a:srgbClr val="99CCFF"/>
      </a:accent5>
      <a:accent6>
        <a:srgbClr val="FFCC99"/>
      </a:accent6>
      <a:hlink>
        <a:srgbClr val="FFFF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27341</TotalTime>
  <Words>2474</Words>
  <Application>Microsoft Office PowerPoint</Application>
  <PresentationFormat>On-screen Show (4:3)</PresentationFormat>
  <Paragraphs>591</Paragraphs>
  <Slides>74</Slides>
  <Notes>19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74</vt:i4>
      </vt:variant>
    </vt:vector>
  </HeadingPairs>
  <TitlesOfParts>
    <vt:vector size="77" baseType="lpstr">
      <vt:lpstr>Default Design</vt:lpstr>
      <vt:lpstr>Equation</vt:lpstr>
      <vt:lpstr>Microsoft Excel Chart</vt:lpstr>
      <vt:lpstr>Slide 1</vt:lpstr>
      <vt:lpstr>Slide 2</vt:lpstr>
      <vt:lpstr>Today’s Agenda</vt:lpstr>
      <vt:lpstr>Parts of Speech</vt:lpstr>
      <vt:lpstr>How do we define POS?</vt:lpstr>
      <vt:lpstr>Parts of Speech</vt:lpstr>
      <vt:lpstr>Open Class POS</vt:lpstr>
      <vt:lpstr>Nouns</vt:lpstr>
      <vt:lpstr>Verbs</vt:lpstr>
      <vt:lpstr>Adjectives and Adverbs</vt:lpstr>
      <vt:lpstr>Closed Class POS</vt:lpstr>
      <vt:lpstr>Particle vs. Prepositions</vt:lpstr>
      <vt:lpstr>More Closed Class POS</vt:lpstr>
      <vt:lpstr>Closed Class POS: Conjunctions</vt:lpstr>
      <vt:lpstr>Slide 15</vt:lpstr>
      <vt:lpstr>Slide 16</vt:lpstr>
      <vt:lpstr>Slide 17</vt:lpstr>
      <vt:lpstr>Slide 18</vt:lpstr>
      <vt:lpstr>Slide 19</vt:lpstr>
      <vt:lpstr>Back to regularly scheduled programming…</vt:lpstr>
      <vt:lpstr>POS Tagging: What’s the task?</vt:lpstr>
      <vt:lpstr>Penn Treebank Tagset: 45 Tags</vt:lpstr>
      <vt:lpstr>Penn Treebank Tagset: Choices</vt:lpstr>
      <vt:lpstr>Why do POS tagging?</vt:lpstr>
      <vt:lpstr>Why is it hard?</vt:lpstr>
      <vt:lpstr>Try your hand at tagging…</vt:lpstr>
      <vt:lpstr>Try your hand at tagging…</vt:lpstr>
      <vt:lpstr>Why is it hard?*</vt:lpstr>
      <vt:lpstr>Part-of-Speech Tagging</vt:lpstr>
      <vt:lpstr>It’s all about the benjamins</vt:lpstr>
      <vt:lpstr>Evolution of the Evaluation</vt:lpstr>
      <vt:lpstr>Evaluation Metric</vt:lpstr>
      <vt:lpstr>Components of a Proper Evaluation</vt:lpstr>
      <vt:lpstr>Part-of-Speech Tagging</vt:lpstr>
      <vt:lpstr>Automatic POS Tagging</vt:lpstr>
      <vt:lpstr>Rule-Based POS Tagging</vt:lpstr>
      <vt:lpstr>EngCG Architecture</vt:lpstr>
      <vt:lpstr>EngCG: Sample Lexical Entries</vt:lpstr>
      <vt:lpstr>EngCG: Constraint Rule Application</vt:lpstr>
      <vt:lpstr>EngCG: Evaluation</vt:lpstr>
      <vt:lpstr>Supervised Machine Learning</vt:lpstr>
      <vt:lpstr>Three Laws of Machine Learning</vt:lpstr>
      <vt:lpstr>Three Pillars of Statistical NLP</vt:lpstr>
      <vt:lpstr>Automatic POS Tagging</vt:lpstr>
      <vt:lpstr>Learn to automatically paint the  next Cubist masterpiece</vt:lpstr>
      <vt:lpstr>TBL: Training</vt:lpstr>
      <vt:lpstr>TBL: Training</vt:lpstr>
      <vt:lpstr>TBL: Training</vt:lpstr>
      <vt:lpstr>TBL: Training</vt:lpstr>
      <vt:lpstr>TBL: Training</vt:lpstr>
      <vt:lpstr>TBL: Training</vt:lpstr>
      <vt:lpstr>TBL: Training</vt:lpstr>
      <vt:lpstr>TBL: Testing</vt:lpstr>
      <vt:lpstr>TBL: Testing</vt:lpstr>
      <vt:lpstr>TBL: Testing</vt:lpstr>
      <vt:lpstr>TBL: Testing</vt:lpstr>
      <vt:lpstr>TBL: Testing</vt:lpstr>
      <vt:lpstr>TBL: Testing</vt:lpstr>
      <vt:lpstr>TBL Painting Algorithm</vt:lpstr>
      <vt:lpstr>TBL Painting Algorithm</vt:lpstr>
      <vt:lpstr>TBL Painting Algorithm</vt:lpstr>
      <vt:lpstr>TBL Templates</vt:lpstr>
      <vt:lpstr>TBL Example Rules</vt:lpstr>
      <vt:lpstr>TBL POS Tagging</vt:lpstr>
      <vt:lpstr>Three Pillars of Statistical NLP</vt:lpstr>
      <vt:lpstr>In case you missed it…</vt:lpstr>
      <vt:lpstr>Penn Treebank Tagset</vt:lpstr>
      <vt:lpstr>Turkish Morphology</vt:lpstr>
      <vt:lpstr>Turkish Morphological Analyzer</vt:lpstr>
      <vt:lpstr>Morphology Annotation Scheme</vt:lpstr>
      <vt:lpstr>How to tackle the problem…</vt:lpstr>
      <vt:lpstr>Learning Decision Lists</vt:lpstr>
      <vt:lpstr>Results</vt:lpstr>
      <vt:lpstr>What we covered today…</vt:lpstr>
    </vt:vector>
  </TitlesOfParts>
  <Company>University of Maryland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723: Computational Linguistics I</dc:title>
  <dc:creator>Jimmy Lin</dc:creator>
  <cp:lastModifiedBy>Jimmy Lin</cp:lastModifiedBy>
  <cp:revision>4922</cp:revision>
  <dcterms:created xsi:type="dcterms:W3CDTF">2009-04-21T05:05:25Z</dcterms:created>
  <dcterms:modified xsi:type="dcterms:W3CDTF">2009-09-21T18:38:58Z</dcterms:modified>
</cp:coreProperties>
</file>