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0"/>
  </p:notesMasterIdLst>
  <p:sldIdLst>
    <p:sldId id="424" r:id="rId2"/>
    <p:sldId id="488" r:id="rId3"/>
    <p:sldId id="489" r:id="rId4"/>
    <p:sldId id="490" r:id="rId5"/>
    <p:sldId id="491" r:id="rId6"/>
    <p:sldId id="425" r:id="rId7"/>
    <p:sldId id="427" r:id="rId8"/>
    <p:sldId id="428" r:id="rId9"/>
    <p:sldId id="426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theme" Target="theme/theme1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viewProps" Target="viewProps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67863-2FF0-7E4F-9EE8-4BB6DCEE27FE}" type="datetimeFigureOut">
              <a:rPr lang="en-US" smtClean="0"/>
              <a:pPr/>
              <a:t>12/5/09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0D703-0441-2A49-B712-2FC7FA896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EDEE4-168F-4658-A83E-7CCE512910E3}" type="slidenum">
              <a:rPr lang="en-US"/>
              <a:pPr/>
              <a:t>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30701-CC00-4F89-B902-2A7EB7BA3AAD}" type="slidenum">
              <a:rPr lang="en-US"/>
              <a:pPr/>
              <a:t>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9C2A3-10C3-4489-9326-28EFC1537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EMNLP-2004 &amp; Senseval-2004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B03C-5D89-E84B-8D85-477B52669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oftheweb.org/15-396/lectures/lecture09.pdf" TargetMode="Externa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ckrey_auctio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culture/culturereviews/magazine/17-06/nep_googlenomics?currentPage=all" TargetMode="Externa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(2 of 2):</a:t>
            </a:r>
            <a:br>
              <a:rPr lang="en-US" dirty="0" smtClean="0"/>
            </a:br>
            <a:r>
              <a:rPr lang="en-US" sz="3200" dirty="0" smtClean="0"/>
              <a:t>Recognition, Transduction, Discrimination, Segmentation, Alignment, etc.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Kenneth Church</a:t>
            </a:r>
          </a:p>
          <a:p>
            <a:r>
              <a:rPr lang="en-US" dirty="0" err="1" smtClean="0"/>
              <a:t>Kenneth.Church@jhu.edu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Spelling Correction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2"/>
          <a:srcRect l="16859" t="14072" r="12255" b="7685"/>
          <a:stretch>
            <a:fillRect/>
          </a:stretch>
        </p:blipFill>
        <p:spPr bwMode="auto">
          <a:xfrm>
            <a:off x="2948441" y="60325"/>
            <a:ext cx="5281159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/>
          <a:srcRect l="16931" t="13573" r="4286" b="19361"/>
          <a:stretch>
            <a:fillRect/>
          </a:stretch>
        </p:blipFill>
        <p:spPr bwMode="auto">
          <a:xfrm>
            <a:off x="1062038" y="0"/>
            <a:ext cx="709136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/>
          <a:srcRect l="14444" t="14371" r="11058" b="4192"/>
          <a:stretch>
            <a:fillRect/>
          </a:stretch>
        </p:blipFill>
        <p:spPr bwMode="auto">
          <a:xfrm>
            <a:off x="1752600" y="0"/>
            <a:ext cx="5943600" cy="68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/>
          <a:srcRect l="15291" t="15170" r="8519" b="9780"/>
          <a:stretch>
            <a:fillRect/>
          </a:stretch>
        </p:blipFill>
        <p:spPr bwMode="auto">
          <a:xfrm>
            <a:off x="1565545" y="0"/>
            <a:ext cx="643545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/>
          <a:srcRect l="19524" t="10379" r="7672" b="16168"/>
          <a:stretch>
            <a:fillRect/>
          </a:stretch>
        </p:blipFill>
        <p:spPr bwMode="auto">
          <a:xfrm>
            <a:off x="1524000" y="0"/>
            <a:ext cx="6324600" cy="6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/>
          <a:srcRect l="14444" t="23952" r="4286" b="26547"/>
          <a:stretch>
            <a:fillRect/>
          </a:stretch>
        </p:blipFill>
        <p:spPr bwMode="auto">
          <a:xfrm>
            <a:off x="228600" y="1171575"/>
            <a:ext cx="86868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/>
          <a:srcRect l="27989" t="22355" r="15291" b="46507"/>
          <a:stretch>
            <a:fillRect/>
          </a:stretch>
        </p:blipFill>
        <p:spPr bwMode="auto">
          <a:xfrm>
            <a:off x="266700" y="1295400"/>
            <a:ext cx="8648700" cy="503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Task is Hard without Context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2"/>
          <a:srcRect l="30529" t="32735" r="17831" b="44111"/>
          <a:stretch>
            <a:fillRect/>
          </a:stretch>
        </p:blipFill>
        <p:spPr bwMode="auto">
          <a:xfrm>
            <a:off x="152400" y="1417637"/>
            <a:ext cx="8915400" cy="42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Easier with Context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actuall</a:t>
            </a:r>
            <a:r>
              <a:rPr lang="en-US" dirty="0" smtClean="0"/>
              <a:t>, actual, actually</a:t>
            </a:r>
          </a:p>
          <a:p>
            <a:pPr lvl="1"/>
            <a:r>
              <a:rPr lang="en-US" dirty="0" smtClean="0"/>
              <a:t>… in determining whether the defendant actually will die.</a:t>
            </a:r>
          </a:p>
          <a:p>
            <a:r>
              <a:rPr lang="en-US" dirty="0" err="1" smtClean="0"/>
              <a:t>constuming</a:t>
            </a:r>
            <a:r>
              <a:rPr lang="en-US" dirty="0" smtClean="0"/>
              <a:t>, consuming, costuming</a:t>
            </a:r>
          </a:p>
          <a:p>
            <a:r>
              <a:rPr lang="en-US" dirty="0" err="1" smtClean="0"/>
              <a:t>conviced</a:t>
            </a:r>
            <a:r>
              <a:rPr lang="en-US" dirty="0" smtClean="0"/>
              <a:t>, convicted, convinced</a:t>
            </a:r>
          </a:p>
          <a:p>
            <a:r>
              <a:rPr lang="en-US" dirty="0" err="1" smtClean="0"/>
              <a:t>confusin</a:t>
            </a:r>
            <a:r>
              <a:rPr lang="en-US" dirty="0" smtClean="0"/>
              <a:t>, confusing, confusion</a:t>
            </a:r>
          </a:p>
          <a:p>
            <a:r>
              <a:rPr lang="en-US" dirty="0" err="1" smtClean="0"/>
              <a:t>workern</a:t>
            </a:r>
            <a:r>
              <a:rPr lang="en-US" dirty="0" smtClean="0"/>
              <a:t>, worker, workers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/>
          <a:srcRect l="14444" t="20758" r="4286" b="13773"/>
          <a:stretch>
            <a:fillRect/>
          </a:stretch>
        </p:blipFill>
        <p:spPr bwMode="auto">
          <a:xfrm>
            <a:off x="0" y="0"/>
            <a:ext cx="804374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0" y="838200"/>
            <a:ext cx="4343400" cy="990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Easier with Context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 smtClean="0"/>
              <a:t>Solitaire </a:t>
            </a:r>
            <a:r>
              <a:rPr lang="en-US" sz="3556" dirty="0" err="1" smtClean="0">
                <a:sym typeface="Wingdings"/>
              </a:rPr>
              <a:t></a:t>
            </a:r>
            <a:r>
              <a:rPr lang="en-US" sz="3556" dirty="0" smtClean="0">
                <a:sym typeface="Wingdings"/>
              </a:rPr>
              <a:t> Multiplayer Games: </a:t>
            </a:r>
            <a:r>
              <a:rPr lang="en-US" sz="3556" dirty="0" smtClean="0"/>
              <a:t>Auctions </a:t>
            </a:r>
            <a:r>
              <a:rPr lang="en-US" sz="3556" dirty="0" smtClean="0"/>
              <a:t>(Ads</a:t>
            </a:r>
            <a:r>
              <a:rPr lang="en-US" sz="3556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http://www.scienceoftheweb.org/15-396/lectures/lecture09.</a:t>
            </a:r>
            <a:r>
              <a:rPr lang="en-US" sz="2400" dirty="0" smtClean="0">
                <a:hlinkClick r:id="rId2"/>
              </a:rPr>
              <a:t>pdf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Picture 13.png"/>
          <p:cNvPicPr>
            <a:picLocks noChangeAspect="1"/>
          </p:cNvPicPr>
          <p:nvPr/>
        </p:nvPicPr>
        <p:blipFill>
          <a:blip r:embed="rId3"/>
          <a:srcRect t="12667" r="40000" b="19333"/>
          <a:stretch>
            <a:fillRect/>
          </a:stretch>
        </p:blipFill>
        <p:spPr>
          <a:xfrm>
            <a:off x="914400" y="1647825"/>
            <a:ext cx="7162800" cy="507365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724400" y="5771574"/>
            <a:ext cx="2743200" cy="584776"/>
          </a:xfrm>
          <a:prstGeom prst="wedgeRectCallout">
            <a:avLst>
              <a:gd name="adj1" fmla="val -47404"/>
              <a:gd name="adj2" fmla="val -46441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Mainline Ad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553200" y="1905000"/>
            <a:ext cx="2743200" cy="584776"/>
          </a:xfrm>
          <a:prstGeom prst="wedgeRectCallout">
            <a:avLst>
              <a:gd name="adj1" fmla="val -24551"/>
              <a:gd name="adj2" fmla="val 13758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Right Rail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52400" y="5279132"/>
            <a:ext cx="3962400" cy="1569660"/>
          </a:xfrm>
          <a:prstGeom prst="wedgeRectCallout">
            <a:avLst>
              <a:gd name="adj1" fmla="val -18421"/>
              <a:gd name="adj2" fmla="val -646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Right Rail</a:t>
            </a:r>
            <a:r>
              <a:rPr lang="en-US" sz="3200" dirty="0" smtClean="0">
                <a:solidFill>
                  <a:schemeClr val="tx1"/>
                </a:solidFill>
              </a:rPr>
              <a:t>: Avoid distortions </a:t>
            </a:r>
            <a:r>
              <a:rPr lang="en-US" sz="3200" dirty="0" smtClean="0">
                <a:solidFill>
                  <a:schemeClr val="tx1"/>
                </a:solidFill>
              </a:rPr>
              <a:t>from commercial interests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/>
          <a:srcRect l="16984" t="36727" r="7672" b="25748"/>
          <a:stretch>
            <a:fillRect/>
          </a:stretch>
        </p:blipFill>
        <p:spPr bwMode="auto">
          <a:xfrm>
            <a:off x="457200" y="1600200"/>
            <a:ext cx="7772400" cy="410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/>
          <a:srcRect l="13598" t="17565" r="23757" b="16168"/>
          <a:stretch>
            <a:fillRect/>
          </a:stretch>
        </p:blipFill>
        <p:spPr bwMode="auto">
          <a:xfrm>
            <a:off x="1676400" y="0"/>
            <a:ext cx="6019800" cy="675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/>
          <a:srcRect l="16138" t="13573" r="4286" b="12974"/>
          <a:stretch>
            <a:fillRect/>
          </a:stretch>
        </p:blipFill>
        <p:spPr bwMode="auto">
          <a:xfrm>
            <a:off x="1358693" y="0"/>
            <a:ext cx="7023307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/>
          <a:srcRect l="22063" t="46307" r="11058" b="24152"/>
          <a:stretch>
            <a:fillRect/>
          </a:stretch>
        </p:blipFill>
        <p:spPr bwMode="auto">
          <a:xfrm>
            <a:off x="152400" y="1219200"/>
            <a:ext cx="87856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2"/>
          <a:srcRect l="33915" t="23653" r="22064" b="8483"/>
          <a:stretch>
            <a:fillRect/>
          </a:stretch>
        </p:blipFill>
        <p:spPr bwMode="auto">
          <a:xfrm>
            <a:off x="2057400" y="-1"/>
            <a:ext cx="4191000" cy="685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More Factors</a:t>
            </a:r>
          </a:p>
          <a:p>
            <a:pPr lvl="1"/>
            <a:r>
              <a:rPr lang="en-US" dirty="0" smtClean="0"/>
              <a:t>Trigrams</a:t>
            </a:r>
          </a:p>
          <a:p>
            <a:pPr lvl="1"/>
            <a:r>
              <a:rPr lang="en-US" dirty="0" smtClean="0"/>
              <a:t>Thesaurus Relations</a:t>
            </a:r>
          </a:p>
          <a:p>
            <a:pPr lvl="1"/>
            <a:r>
              <a:rPr lang="en-US" dirty="0" smtClean="0"/>
              <a:t>Morphology</a:t>
            </a:r>
          </a:p>
          <a:p>
            <a:pPr lvl="1"/>
            <a:r>
              <a:rPr lang="en-US" dirty="0" smtClean="0"/>
              <a:t>Syntactic Agreement</a:t>
            </a:r>
          </a:p>
          <a:p>
            <a:pPr lvl="1"/>
            <a:r>
              <a:rPr lang="en-US" dirty="0" smtClean="0"/>
              <a:t>Parts of Speech</a:t>
            </a:r>
          </a:p>
          <a:p>
            <a:r>
              <a:rPr lang="en-US" dirty="0" smtClean="0"/>
              <a:t>Improve Combination Rules</a:t>
            </a:r>
          </a:p>
          <a:p>
            <a:pPr lvl="1"/>
            <a:r>
              <a:rPr lang="en-US" dirty="0" smtClean="0"/>
              <a:t>Shrink (Meaty Methodology)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/>
          <a:srcRect l="14444" t="15170" r="2593" b="7385"/>
          <a:stretch>
            <a:fillRect/>
          </a:stretch>
        </p:blipFill>
        <p:spPr bwMode="auto">
          <a:xfrm>
            <a:off x="1371600" y="0"/>
            <a:ext cx="6934200" cy="68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(Spelling Correction)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been a lot of interest in smoothing</a:t>
            </a:r>
          </a:p>
          <a:p>
            <a:pPr lvl="1"/>
            <a:r>
              <a:rPr lang="en-US" dirty="0" smtClean="0"/>
              <a:t>Good-Turing estimation</a:t>
            </a:r>
          </a:p>
          <a:p>
            <a:pPr lvl="1"/>
            <a:r>
              <a:rPr lang="en-US" dirty="0" err="1" smtClean="0"/>
              <a:t>Knesser</a:t>
            </a:r>
            <a:r>
              <a:rPr lang="en-US" dirty="0" smtClean="0"/>
              <a:t>-Ney</a:t>
            </a:r>
          </a:p>
          <a:p>
            <a:r>
              <a:rPr lang="en-US" dirty="0" smtClean="0"/>
              <a:t>Is it worth the trouble?</a:t>
            </a:r>
          </a:p>
          <a:p>
            <a:r>
              <a:rPr lang="en-US" dirty="0" err="1" smtClean="0"/>
              <a:t>Ans</a:t>
            </a:r>
            <a:r>
              <a:rPr lang="en-US" dirty="0" smtClean="0"/>
              <a:t>: Yes (at least for recognition applications)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/>
          <a:srcRect l="16138" t="15968" r="4286" b="8184"/>
          <a:stretch>
            <a:fillRect/>
          </a:stretch>
        </p:blipFill>
        <p:spPr bwMode="auto">
          <a:xfrm>
            <a:off x="1447800" y="81064"/>
            <a:ext cx="6705600" cy="677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/>
          <a:srcRect l="14444" t="11178" r="4286" b="14571"/>
          <a:stretch>
            <a:fillRect/>
          </a:stretch>
        </p:blipFill>
        <p:spPr bwMode="auto">
          <a:xfrm>
            <a:off x="1295400" y="0"/>
            <a:ext cx="7086600" cy="686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Single Auction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A Stream of Continuous Auctions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Standard Example of Second Price Auction</a:t>
            </a:r>
          </a:p>
          <a:p>
            <a:pPr lvl="1"/>
            <a:r>
              <a:rPr lang="en-US" dirty="0" smtClean="0"/>
              <a:t>Single Auction for a Single Apple</a:t>
            </a:r>
          </a:p>
          <a:p>
            <a:r>
              <a:rPr lang="en-US" dirty="0" smtClean="0"/>
              <a:t>Theoretical Result</a:t>
            </a:r>
          </a:p>
          <a:p>
            <a:pPr lvl="1"/>
            <a:r>
              <a:rPr lang="en-US" dirty="0" smtClean="0"/>
              <a:t>Second Price Auction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Truth Telling</a:t>
            </a:r>
          </a:p>
          <a:p>
            <a:pPr lvl="1"/>
            <a:r>
              <a:rPr lang="en-US" dirty="0" smtClean="0">
                <a:hlinkClick r:id="rId2"/>
              </a:rPr>
              <a:t>http://en.wikipedia.org/wiki/Vickrey_auction</a:t>
            </a:r>
            <a:r>
              <a:rPr lang="en-US" dirty="0" smtClean="0"/>
              <a:t> 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Optimal Strategy: </a:t>
            </a:r>
          </a:p>
          <a:p>
            <a:pPr lvl="2"/>
            <a:r>
              <a:rPr lang="en-US" dirty="0" smtClean="0">
                <a:sym typeface="Wingdings"/>
              </a:rPr>
              <a:t>Bid what the apple is worth to you</a:t>
            </a:r>
          </a:p>
          <a:p>
            <a:pPr lvl="2"/>
            <a:r>
              <a:rPr lang="en-US" dirty="0" smtClean="0">
                <a:sym typeface="Wingdings"/>
              </a:rPr>
              <a:t>Don’t worry about what it is worth to others</a:t>
            </a:r>
          </a:p>
          <a:p>
            <a:pPr lvl="1"/>
            <a:r>
              <a:rPr lang="en-US" dirty="0" smtClean="0">
                <a:sym typeface="Wingdings"/>
              </a:rPr>
              <a:t>First Price Auction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Truth Telling</a:t>
            </a:r>
          </a:p>
          <a:p>
            <a:r>
              <a:rPr lang="en-US" dirty="0" smtClean="0">
                <a:sym typeface="Wingdings"/>
              </a:rPr>
              <a:t>Does theory generalize to a continuous stream?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5334000"/>
            <a:ext cx="18288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/>
          <a:srcRect l="16984" t="21557" r="4286" b="5788"/>
          <a:stretch>
            <a:fillRect/>
          </a:stretch>
        </p:blipFill>
        <p:spPr bwMode="auto">
          <a:xfrm>
            <a:off x="1295400" y="-76200"/>
            <a:ext cx="7086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/>
          <a:srcRect l="15291" t="16766" r="4286" b="15369"/>
          <a:stretch>
            <a:fillRect/>
          </a:stretch>
        </p:blipFill>
        <p:spPr bwMode="auto">
          <a:xfrm>
            <a:off x="990600" y="0"/>
            <a:ext cx="7239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2"/>
          <a:srcRect l="15291" t="12774" r="4286" b="21757"/>
          <a:stretch>
            <a:fillRect/>
          </a:stretch>
        </p:blipFill>
        <p:spPr bwMode="auto">
          <a:xfrm>
            <a:off x="1143000" y="107950"/>
            <a:ext cx="7239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/>
          <a:srcRect l="15291" t="13573" r="4286" b="26547"/>
          <a:stretch>
            <a:fillRect/>
          </a:stretch>
        </p:blipFill>
        <p:spPr bwMode="auto">
          <a:xfrm>
            <a:off x="457200" y="104107"/>
            <a:ext cx="8382000" cy="661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/>
          <a:srcRect l="15291" t="14371" r="6825" b="3393"/>
          <a:stretch>
            <a:fillRect/>
          </a:stretch>
        </p:blipFill>
        <p:spPr bwMode="auto">
          <a:xfrm>
            <a:off x="1600200" y="0"/>
            <a:ext cx="6019800" cy="67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/>
          <a:srcRect l="15291" t="14371" r="4286" b="11377"/>
          <a:stretch>
            <a:fillRect/>
          </a:stretch>
        </p:blipFill>
        <p:spPr bwMode="auto">
          <a:xfrm>
            <a:off x="1447800" y="69783"/>
            <a:ext cx="6934200" cy="67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/>
          <a:srcRect l="16138" t="10379" r="4286" b="20958"/>
          <a:stretch>
            <a:fillRect/>
          </a:stretch>
        </p:blipFill>
        <p:spPr bwMode="auto">
          <a:xfrm>
            <a:off x="1219200" y="168275"/>
            <a:ext cx="7162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/>
          <a:srcRect l="22910" t="19162" r="10212" b="9780"/>
          <a:stretch>
            <a:fillRect/>
          </a:stretch>
        </p:blipFill>
        <p:spPr bwMode="auto">
          <a:xfrm>
            <a:off x="1752600" y="76200"/>
            <a:ext cx="6019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/>
          <a:srcRect l="14444" t="11178" r="4286" b="12974"/>
          <a:stretch>
            <a:fillRect/>
          </a:stretch>
        </p:blipFill>
        <p:spPr bwMode="auto">
          <a:xfrm>
            <a:off x="1066800" y="0"/>
            <a:ext cx="6934200" cy="686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/>
          <a:srcRect l="16138" t="30339" r="4286" b="17765"/>
          <a:stretch>
            <a:fillRect/>
          </a:stretch>
        </p:blipFill>
        <p:spPr bwMode="auto">
          <a:xfrm>
            <a:off x="133643" y="336550"/>
            <a:ext cx="870555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Pricing: Cost Per Click (CPC)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= your bid</a:t>
            </a:r>
          </a:p>
          <a:p>
            <a:r>
              <a:rPr lang="en-US" sz="2400" dirty="0" smtClean="0"/>
              <a:t>B</a:t>
            </a:r>
            <a:r>
              <a:rPr lang="en-US" sz="2400" baseline="-25000" dirty="0" smtClean="0"/>
              <a:t>i+1 </a:t>
            </a:r>
            <a:r>
              <a:rPr lang="en-US" sz="2400" dirty="0" smtClean="0"/>
              <a:t>= next bid</a:t>
            </a:r>
          </a:p>
          <a:p>
            <a:r>
              <a:rPr lang="en-US" sz="2400" dirty="0" err="1" smtClean="0"/>
              <a:t>CTR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your click through rate</a:t>
            </a:r>
          </a:p>
          <a:p>
            <a:r>
              <a:rPr lang="en-US" sz="2400" dirty="0" smtClean="0"/>
              <a:t>CTR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</a:t>
            </a:r>
            <a:r>
              <a:rPr lang="en-US" sz="2400" dirty="0" smtClean="0"/>
              <a:t>=</a:t>
            </a:r>
            <a:r>
              <a:rPr lang="en-US" sz="2400" dirty="0" smtClean="0"/>
              <a:t> next </a:t>
            </a:r>
            <a:r>
              <a:rPr lang="en-US" sz="2400" dirty="0" smtClean="0"/>
              <a:t>click through </a:t>
            </a:r>
            <a:r>
              <a:rPr lang="en-US" sz="2400" dirty="0" smtClean="0"/>
              <a:t>rate</a:t>
            </a:r>
          </a:p>
          <a:p>
            <a:r>
              <a:rPr lang="en-US" sz="2400" dirty="0" err="1" smtClean="0"/>
              <a:t>CPC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your price</a:t>
            </a:r>
          </a:p>
          <a:p>
            <a:pPr lvl="1"/>
            <a:r>
              <a:rPr lang="en-US" sz="1800" dirty="0" smtClean="0"/>
              <a:t>(if we show your ad and user clicks)</a:t>
            </a:r>
          </a:p>
          <a:p>
            <a:r>
              <a:rPr lang="en-US" sz="2400" dirty="0" smtClean="0"/>
              <a:t>Improvement: CTR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Q (Prior)</a:t>
            </a:r>
            <a:endParaRPr lang="en-US" sz="2400" dirty="0" smtClean="0"/>
          </a:p>
          <a:p>
            <a:r>
              <a:rPr lang="en-US" sz="3200" dirty="0" smtClean="0"/>
              <a:t>Single Auction: </a:t>
            </a:r>
          </a:p>
          <a:p>
            <a:pPr lvl="1"/>
            <a:r>
              <a:rPr lang="en-US" dirty="0" err="1" smtClean="0"/>
              <a:t>CPC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smtClean="0"/>
              <a:t>B</a:t>
            </a:r>
            <a:r>
              <a:rPr lang="en-US" baseline="-25000" dirty="0" smtClean="0"/>
              <a:t>i+1</a:t>
            </a:r>
            <a:r>
              <a:rPr lang="en-US" baseline="-25000" dirty="0" smtClean="0"/>
              <a:t> </a:t>
            </a:r>
          </a:p>
          <a:p>
            <a:r>
              <a:rPr lang="en-US" sz="3200" dirty="0" smtClean="0"/>
              <a:t>Continuous Stream: </a:t>
            </a:r>
          </a:p>
          <a:p>
            <a:pPr lvl="1"/>
            <a:r>
              <a:rPr lang="en-US" dirty="0" err="1" smtClean="0"/>
              <a:t>CPC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= B</a:t>
            </a:r>
            <a:r>
              <a:rPr lang="en-US" baseline="-25000" dirty="0" smtClean="0"/>
              <a:t>i+1</a:t>
            </a:r>
            <a:r>
              <a:rPr lang="en-US" baseline="-25000" dirty="0" smtClean="0"/>
              <a:t> </a:t>
            </a:r>
            <a:r>
              <a:rPr lang="en-US" dirty="0" smtClean="0"/>
              <a:t>CTR</a:t>
            </a:r>
            <a:r>
              <a:rPr lang="en-US" baseline="-25000" dirty="0" smtClean="0"/>
              <a:t>i+1</a:t>
            </a:r>
            <a:r>
              <a:rPr lang="en-US" dirty="0" smtClean="0"/>
              <a:t> / </a:t>
            </a:r>
            <a:r>
              <a:rPr lang="en-US" dirty="0" err="1" smtClean="0"/>
              <a:t>CTR</a:t>
            </a:r>
            <a:r>
              <a:rPr lang="en-US" baseline="-25000" dirty="0" err="1" smtClean="0"/>
              <a:t>i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512127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Equilibrium</a:t>
            </a:r>
          </a:p>
          <a:p>
            <a:pPr lvl="1"/>
            <a:r>
              <a:rPr lang="en-US" sz="3200" dirty="0" smtClean="0"/>
              <a:t>Advertisers</a:t>
            </a:r>
          </a:p>
          <a:p>
            <a:pPr lvl="2"/>
            <a:r>
              <a:rPr lang="en-US" sz="2800" dirty="0" smtClean="0"/>
              <a:t>Awareness</a:t>
            </a:r>
          </a:p>
          <a:p>
            <a:pPr lvl="2"/>
            <a:r>
              <a:rPr lang="en-US" sz="2800" dirty="0" smtClean="0"/>
              <a:t>Sales</a:t>
            </a:r>
          </a:p>
          <a:p>
            <a:pPr lvl="2"/>
            <a:r>
              <a:rPr lang="en-US" sz="2800" dirty="0" smtClean="0"/>
              <a:t>New Customers</a:t>
            </a:r>
            <a:endParaRPr lang="en-US" sz="2600" dirty="0" smtClean="0"/>
          </a:p>
          <a:p>
            <a:pPr lvl="2"/>
            <a:r>
              <a:rPr lang="en-US" sz="2800" dirty="0" smtClean="0"/>
              <a:t>ROI</a:t>
            </a:r>
          </a:p>
          <a:p>
            <a:pPr lvl="1"/>
            <a:r>
              <a:rPr lang="en-US" sz="3200" dirty="0" smtClean="0"/>
              <a:t>Users</a:t>
            </a:r>
          </a:p>
          <a:p>
            <a:pPr lvl="2"/>
            <a:r>
              <a:rPr lang="en-US" sz="2800" dirty="0" smtClean="0"/>
              <a:t>Minimize pain</a:t>
            </a:r>
          </a:p>
          <a:p>
            <a:pPr lvl="2"/>
            <a:r>
              <a:rPr lang="en-US" sz="2800" dirty="0" smtClean="0"/>
              <a:t>Obtain Value</a:t>
            </a:r>
          </a:p>
          <a:p>
            <a:pPr lvl="1"/>
            <a:r>
              <a:rPr lang="en-US" sz="3200" dirty="0" smtClean="0"/>
              <a:t>Market Maker</a:t>
            </a:r>
          </a:p>
          <a:p>
            <a:pPr lvl="2"/>
            <a:r>
              <a:rPr lang="en-US" sz="2800" dirty="0" smtClean="0"/>
              <a:t>Maximize Revenue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Truth Telling?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/>
          <a:srcRect l="14444" t="15968" r="4286" b="8982"/>
          <a:stretch>
            <a:fillRect/>
          </a:stretch>
        </p:blipFill>
        <p:spPr bwMode="auto">
          <a:xfrm>
            <a:off x="1371600" y="0"/>
            <a:ext cx="70104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2"/>
          <a:srcRect l="15291" t="11976" r="4286" b="8184"/>
          <a:stretch>
            <a:fillRect/>
          </a:stretch>
        </p:blipFill>
        <p:spPr bwMode="auto">
          <a:xfrm>
            <a:off x="1447800" y="0"/>
            <a:ext cx="6477000" cy="681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2"/>
          <a:srcRect l="14444" t="12774" r="9365" b="7385"/>
          <a:stretch>
            <a:fillRect/>
          </a:stretch>
        </p:blipFill>
        <p:spPr bwMode="auto">
          <a:xfrm>
            <a:off x="1723072" y="0"/>
            <a:ext cx="6049328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2"/>
          <a:srcRect l="15291" t="21557" r="8519" b="16966"/>
          <a:stretch>
            <a:fillRect/>
          </a:stretch>
        </p:blipFill>
        <p:spPr bwMode="auto">
          <a:xfrm>
            <a:off x="914400" y="0"/>
            <a:ext cx="8001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2"/>
          <a:srcRect l="16138" t="16766" r="20370" b="5788"/>
          <a:stretch>
            <a:fillRect/>
          </a:stretch>
        </p:blipFill>
        <p:spPr bwMode="auto">
          <a:xfrm>
            <a:off x="1737182" y="0"/>
            <a:ext cx="5197017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/>
          <a:srcRect l="14444" t="13573" r="4233" b="6587"/>
          <a:stretch>
            <a:fillRect/>
          </a:stretch>
        </p:blipFill>
        <p:spPr bwMode="auto">
          <a:xfrm>
            <a:off x="1447800" y="0"/>
            <a:ext cx="6477000" cy="674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/>
          <a:srcRect l="15291" t="23154" r="4286" b="12176"/>
          <a:stretch>
            <a:fillRect/>
          </a:stretch>
        </p:blipFill>
        <p:spPr bwMode="auto">
          <a:xfrm>
            <a:off x="838200" y="29511"/>
            <a:ext cx="7848600" cy="669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2"/>
          <a:srcRect l="15291" t="14371" r="4286" b="6587"/>
          <a:stretch>
            <a:fillRect/>
          </a:stretch>
        </p:blipFill>
        <p:spPr bwMode="auto">
          <a:xfrm>
            <a:off x="1600200" y="0"/>
            <a:ext cx="6477000" cy="674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/>
          <a:srcRect l="15291" t="10379" r="4286" b="16168"/>
          <a:stretch>
            <a:fillRect/>
          </a:stretch>
        </p:blipFill>
        <p:spPr bwMode="auto">
          <a:xfrm>
            <a:off x="1441346" y="60325"/>
            <a:ext cx="6940654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/>
          <a:srcRect l="14444" t="14371" r="4286" b="15369"/>
          <a:stretch>
            <a:fillRect/>
          </a:stretch>
        </p:blipFill>
        <p:spPr bwMode="auto">
          <a:xfrm>
            <a:off x="990600" y="0"/>
            <a:ext cx="7315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4953000" cy="1325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Multi-Player Games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/>
            </a:r>
            <a:br>
              <a:rPr lang="en-US" sz="3200" dirty="0" smtClean="0">
                <a:sym typeface="Wingdings"/>
              </a:rPr>
            </a:br>
            <a:r>
              <a:rPr lang="en-US" sz="2800" dirty="0" smtClean="0"/>
              <a:t>Many Technical Opportunities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Economics</a:t>
            </a:r>
          </a:p>
          <a:p>
            <a:pPr lvl="1"/>
            <a:r>
              <a:rPr lang="en-US" sz="1000" dirty="0" smtClean="0">
                <a:hlinkClick r:id="rId2"/>
              </a:rPr>
              <a:t>http://www.wired.com/culture/culturereviews/magazine/17-06/nep_googlenomics?currentPage=</a:t>
            </a:r>
            <a:r>
              <a:rPr lang="en-US" sz="1000" dirty="0" smtClean="0">
                <a:hlinkClick r:id="rId2"/>
              </a:rPr>
              <a:t>all</a:t>
            </a:r>
            <a:r>
              <a:rPr lang="en-US" sz="1000" dirty="0" smtClean="0"/>
              <a:t> </a:t>
            </a:r>
          </a:p>
          <a:p>
            <a:r>
              <a:rPr lang="en-US" sz="2400" dirty="0" smtClean="0"/>
              <a:t>Machine Learning</a:t>
            </a:r>
          </a:p>
          <a:p>
            <a:pPr lvl="1"/>
            <a:r>
              <a:rPr lang="en-US" sz="2000" dirty="0" smtClean="0"/>
              <a:t>Learning to Rank</a:t>
            </a:r>
          </a:p>
          <a:p>
            <a:pPr lvl="1"/>
            <a:r>
              <a:rPr lang="en-US" sz="2000" dirty="0" smtClean="0"/>
              <a:t>Estimate CTR (Q/Priors)</a:t>
            </a:r>
          </a:p>
          <a:p>
            <a:pPr lvl="1"/>
            <a:r>
              <a:rPr lang="en-US" sz="2000" dirty="0" smtClean="0"/>
              <a:t>Sparse Data: </a:t>
            </a:r>
          </a:p>
          <a:p>
            <a:pPr lvl="2"/>
            <a:r>
              <a:rPr lang="en-US" sz="1600" dirty="0" smtClean="0"/>
              <a:t>What is the CTR for a new ad?</a:t>
            </a:r>
          </a:p>
          <a:p>
            <a:pPr lvl="1"/>
            <a:r>
              <a:rPr lang="en-US" sz="2000" dirty="0" smtClean="0"/>
              <a:t>Errors can be expensive</a:t>
            </a:r>
          </a:p>
          <a:p>
            <a:pPr lvl="2"/>
            <a:r>
              <a:rPr lang="en-US" sz="1600" dirty="0" smtClean="0"/>
              <a:t>If CTR is too low for new ad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Penalize Growth</a:t>
            </a:r>
          </a:p>
          <a:p>
            <a:pPr lvl="2"/>
            <a:r>
              <a:rPr lang="en-US" sz="1600" dirty="0" smtClean="0">
                <a:sym typeface="Wingdings"/>
              </a:rPr>
              <a:t>If too high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Reward Bad Guys to do Bad Things</a:t>
            </a:r>
          </a:p>
          <a:p>
            <a:r>
              <a:rPr lang="en-US" sz="2400" dirty="0" smtClean="0">
                <a:sym typeface="Wingdings"/>
              </a:rPr>
              <a:t>Truth Telling for Continuous Auctions?</a:t>
            </a:r>
          </a:p>
          <a:p>
            <a:pPr lvl="1"/>
            <a:r>
              <a:rPr lang="en-US" sz="2000" dirty="0" smtClean="0">
                <a:sym typeface="Wingdings"/>
              </a:rPr>
              <a:t>Probably not, especially if participants can estimate Q better than market maker</a:t>
            </a:r>
          </a:p>
          <a:p>
            <a:r>
              <a:rPr lang="en-US" sz="2400" dirty="0" smtClean="0">
                <a:sym typeface="Wingdings"/>
              </a:rPr>
              <a:t>Machine Learning: Solitaire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Multi-Player Games</a:t>
            </a:r>
          </a:p>
          <a:p>
            <a:pPr lvl="1"/>
            <a:r>
              <a:rPr lang="en-US" sz="2000" dirty="0" smtClean="0">
                <a:sym typeface="Wingdings"/>
              </a:rPr>
              <a:t>Can I estimate Q better than you can?   Man-eating tiger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Picture 37.png"/>
          <p:cNvPicPr>
            <a:picLocks noChangeAspect="1"/>
          </p:cNvPicPr>
          <p:nvPr/>
        </p:nvPicPr>
        <p:blipFill>
          <a:blip r:embed="rId3"/>
          <a:srcRect l="6667" t="12667" r="48333" b="8667"/>
          <a:stretch>
            <a:fillRect/>
          </a:stretch>
        </p:blipFill>
        <p:spPr>
          <a:xfrm>
            <a:off x="5410200" y="0"/>
            <a:ext cx="3733799" cy="407952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/>
          <a:srcRect l="18677" t="13573" r="7672" b="12176"/>
          <a:stretch>
            <a:fillRect/>
          </a:stretch>
        </p:blipFill>
        <p:spPr bwMode="auto">
          <a:xfrm>
            <a:off x="1524000" y="0"/>
            <a:ext cx="6324600" cy="676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Words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/>
          <a:srcRect l="15291" t="19960" r="4286" b="42515"/>
          <a:stretch>
            <a:fillRect/>
          </a:stretch>
        </p:blipFill>
        <p:spPr bwMode="auto">
          <a:xfrm>
            <a:off x="228600" y="1417638"/>
            <a:ext cx="868680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/>
          <a:srcRect l="18677" t="24750" r="6825" b="12176"/>
          <a:stretch>
            <a:fillRect/>
          </a:stretch>
        </p:blipFill>
        <p:spPr bwMode="auto">
          <a:xfrm>
            <a:off x="1066800" y="0"/>
            <a:ext cx="7467600" cy="670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/>
          <a:srcRect l="15291" t="15170" r="19524" b="33400"/>
          <a:stretch>
            <a:fillRect/>
          </a:stretch>
        </p:blipFill>
        <p:spPr bwMode="auto">
          <a:xfrm>
            <a:off x="838200" y="-18390"/>
            <a:ext cx="7620000" cy="637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/>
          <a:srcRect l="15291" t="11178" r="13598" b="44910"/>
          <a:stretch>
            <a:fillRect/>
          </a:stretch>
        </p:blipFill>
        <p:spPr bwMode="auto">
          <a:xfrm>
            <a:off x="228600" y="762000"/>
            <a:ext cx="8001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/>
          <a:srcRect l="15291" t="30339" r="10212" b="16966"/>
          <a:stretch>
            <a:fillRect/>
          </a:stretch>
        </p:blipFill>
        <p:spPr bwMode="auto">
          <a:xfrm>
            <a:off x="304800" y="9525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/>
          <a:srcRect l="15291" t="16766" r="4286" b="16168"/>
          <a:stretch>
            <a:fillRect/>
          </a:stretch>
        </p:blipFill>
        <p:spPr bwMode="auto">
          <a:xfrm>
            <a:off x="1066800" y="152400"/>
            <a:ext cx="7239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/>
          <a:srcRect l="14444" t="15968" r="4286" b="6587"/>
          <a:stretch>
            <a:fillRect/>
          </a:stretch>
        </p:blipFill>
        <p:spPr bwMode="auto">
          <a:xfrm>
            <a:off x="1600200" y="82550"/>
            <a:ext cx="67056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/>
          <a:srcRect l="16138" t="12774" r="15291" b="20160"/>
          <a:stretch>
            <a:fillRect/>
          </a:stretch>
        </p:blipFill>
        <p:spPr bwMode="auto">
          <a:xfrm>
            <a:off x="990600" y="-44450"/>
            <a:ext cx="6629400" cy="687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2"/>
          <a:srcRect l="15344" t="12774" r="2540" b="21757"/>
          <a:stretch>
            <a:fillRect/>
          </a:stretch>
        </p:blipFill>
        <p:spPr bwMode="auto">
          <a:xfrm>
            <a:off x="685800" y="107950"/>
            <a:ext cx="7772400" cy="6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Recognition: Shannon’s Noisy Channel Model</a:t>
            </a:r>
          </a:p>
          <a:p>
            <a:pPr lvl="1"/>
            <a:r>
              <a:rPr lang="en-US" dirty="0" smtClean="0"/>
              <a:t>Speech, Optical Character Recognition (OCR), Spelling</a:t>
            </a:r>
          </a:p>
          <a:p>
            <a:r>
              <a:rPr lang="en-US" dirty="0" smtClean="0"/>
              <a:t>Transduction</a:t>
            </a:r>
          </a:p>
          <a:p>
            <a:pPr lvl="1"/>
            <a:r>
              <a:rPr lang="en-US" dirty="0" smtClean="0"/>
              <a:t>Part of Speech (POS) Tagging</a:t>
            </a:r>
          </a:p>
          <a:p>
            <a:pPr lvl="1"/>
            <a:r>
              <a:rPr lang="en-US" dirty="0" smtClean="0"/>
              <a:t>Machine Translation (MT)</a:t>
            </a:r>
          </a:p>
          <a:p>
            <a:r>
              <a:rPr lang="en-US" dirty="0" smtClean="0"/>
              <a:t>Parsing: ???</a:t>
            </a:r>
          </a:p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Information Retrieval (IR)</a:t>
            </a:r>
          </a:p>
          <a:p>
            <a:pPr lvl="1"/>
            <a:r>
              <a:rPr lang="en-US" dirty="0" smtClean="0"/>
              <a:t>Lexicography</a:t>
            </a:r>
          </a:p>
          <a:p>
            <a:r>
              <a:rPr lang="en-US" dirty="0" smtClean="0"/>
              <a:t>Discrimination:</a:t>
            </a:r>
          </a:p>
          <a:p>
            <a:pPr lvl="1"/>
            <a:r>
              <a:rPr lang="en-US" dirty="0" smtClean="0"/>
              <a:t>Sentiment, Text Classification, Author Identification, Word Sense Disambiguation (WSD)</a:t>
            </a:r>
          </a:p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Asian Morphology (Word Breaking), Text Tiling</a:t>
            </a:r>
          </a:p>
          <a:p>
            <a:r>
              <a:rPr lang="en-US" dirty="0" smtClean="0"/>
              <a:t>Alignment: Bilingual Corpora, </a:t>
            </a:r>
            <a:r>
              <a:rPr lang="en-US" dirty="0" err="1" smtClean="0"/>
              <a:t>Dotplots</a:t>
            </a:r>
            <a:endParaRPr lang="en-US" dirty="0" smtClean="0"/>
          </a:p>
          <a:p>
            <a:r>
              <a:rPr lang="en-US" dirty="0" smtClean="0"/>
              <a:t>Compression</a:t>
            </a:r>
          </a:p>
          <a:p>
            <a:r>
              <a:rPr lang="en-US" dirty="0" smtClean="0"/>
              <a:t>Language Modeling: good for everything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2"/>
          <a:srcRect l="15291" t="32735" r="4286" b="24950"/>
          <a:stretch>
            <a:fillRect/>
          </a:stretch>
        </p:blipFill>
        <p:spPr bwMode="auto">
          <a:xfrm>
            <a:off x="81951" y="1066800"/>
            <a:ext cx="860484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/>
          <a:srcRect l="15291" t="42315" r="8519" b="24950"/>
          <a:stretch>
            <a:fillRect/>
          </a:stretch>
        </p:blipFill>
        <p:spPr bwMode="auto">
          <a:xfrm>
            <a:off x="111512" y="1219200"/>
            <a:ext cx="90324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/>
          <a:srcRect l="16138" t="22355" r="18677" b="9780"/>
          <a:stretch>
            <a:fillRect/>
          </a:stretch>
        </p:blipFill>
        <p:spPr bwMode="auto">
          <a:xfrm>
            <a:off x="1905000" y="244475"/>
            <a:ext cx="5867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/>
          <a:srcRect l="14444" t="23952" r="4286" b="6587"/>
          <a:stretch>
            <a:fillRect/>
          </a:stretch>
        </p:blipFill>
        <p:spPr bwMode="auto">
          <a:xfrm>
            <a:off x="1066800" y="92075"/>
            <a:ext cx="7315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2"/>
          <a:srcRect l="14444" t="29541" r="4286" b="16168"/>
          <a:stretch>
            <a:fillRect/>
          </a:stretch>
        </p:blipFill>
        <p:spPr bwMode="auto">
          <a:xfrm>
            <a:off x="0" y="336550"/>
            <a:ext cx="849854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2"/>
          <a:srcRect l="17036" t="24750" r="7720" b="10579"/>
          <a:stretch>
            <a:fillRect/>
          </a:stretch>
        </p:blipFill>
        <p:spPr bwMode="auto">
          <a:xfrm>
            <a:off x="0" y="83449"/>
            <a:ext cx="8686800" cy="663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/>
          <a:srcRect l="17746" t="13573" r="26176" b="42515"/>
          <a:stretch>
            <a:fillRect/>
          </a:stretch>
        </p:blipFill>
        <p:spPr bwMode="auto">
          <a:xfrm>
            <a:off x="0" y="0"/>
            <a:ext cx="8686800" cy="60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/>
          <a:srcRect l="17036" t="15170" r="12689" b="7385"/>
          <a:stretch>
            <a:fillRect/>
          </a:stretch>
        </p:blipFill>
        <p:spPr bwMode="auto">
          <a:xfrm>
            <a:off x="1295400" y="0"/>
            <a:ext cx="6934200" cy="67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/>
          <a:srcRect l="17746" t="14371" r="12689" b="14571"/>
          <a:stretch>
            <a:fillRect/>
          </a:stretch>
        </p:blipFill>
        <p:spPr bwMode="auto">
          <a:xfrm>
            <a:off x="838200" y="0"/>
            <a:ext cx="7467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3C203-7427-4DEA-88C0-9D0960623D3D}" type="slidenum">
              <a:rPr lang="en-US"/>
              <a:pPr/>
              <a:t>7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Speech </a:t>
            </a:r>
            <a:r>
              <a:rPr lang="en-US" sz="2800" smtClean="0">
                <a:sym typeface="Wingdings" pitchFamily="-65" charset="2"/>
              </a:rPr>
              <a:t> Language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3600" smtClean="0"/>
              <a:t>Shannon’s: Noisy Channel Model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990600"/>
          </a:xfrm>
        </p:spPr>
        <p:txBody>
          <a:bodyPr/>
          <a:lstStyle/>
          <a:p>
            <a:pPr eaLnBrk="1" hangingPunct="1"/>
            <a:r>
              <a:rPr lang="en-US" sz="2400" i="1" smtClean="0"/>
              <a:t>I </a:t>
            </a:r>
            <a:r>
              <a:rPr lang="en-US" sz="2400" smtClean="0">
                <a:sym typeface="Wingdings" pitchFamily="-65" charset="2"/>
              </a:rPr>
              <a:t></a:t>
            </a:r>
            <a:r>
              <a:rPr lang="en-US" sz="2400" i="1" smtClean="0">
                <a:sym typeface="Wingdings" pitchFamily="-65" charset="2"/>
              </a:rPr>
              <a:t> Noisy Channel </a:t>
            </a:r>
            <a:r>
              <a:rPr lang="en-US" sz="2400" smtClean="0">
                <a:sym typeface="Wingdings" pitchFamily="-65" charset="2"/>
              </a:rPr>
              <a:t> </a:t>
            </a:r>
            <a:r>
              <a:rPr lang="en-US" sz="2400" i="1" smtClean="0">
                <a:sym typeface="Wingdings" pitchFamily="-65" charset="2"/>
              </a:rPr>
              <a:t>O</a:t>
            </a:r>
          </a:p>
          <a:p>
            <a:pPr eaLnBrk="1" hangingPunct="1"/>
            <a:r>
              <a:rPr lang="en-US" sz="2400" i="1" smtClean="0">
                <a:sym typeface="Wingdings" pitchFamily="-65" charset="2"/>
              </a:rPr>
              <a:t>I</a:t>
            </a:r>
            <a:r>
              <a:rPr lang="el-GR" sz="2400" i="1" smtClean="0">
                <a:sym typeface="Wingdings" pitchFamily="-65" charset="2"/>
              </a:rPr>
              <a:t>΄</a:t>
            </a:r>
            <a:r>
              <a:rPr lang="en-US" sz="2400" smtClean="0">
                <a:sym typeface="Wingdings" pitchFamily="-65" charset="2"/>
              </a:rPr>
              <a:t> ≈ </a:t>
            </a:r>
            <a:r>
              <a:rPr lang="en-US" sz="2400" i="1" smtClean="0">
                <a:sym typeface="Wingdings" pitchFamily="-65" charset="2"/>
              </a:rPr>
              <a:t>ARGMAX</a:t>
            </a:r>
            <a:r>
              <a:rPr lang="en-US" sz="2400" i="1" baseline="-25000" smtClean="0">
                <a:sym typeface="Wingdings" pitchFamily="-65" charset="2"/>
              </a:rPr>
              <a:t>I</a:t>
            </a:r>
            <a:r>
              <a:rPr lang="en-US" sz="2400" i="1" smtClean="0">
                <a:sym typeface="Wingdings" pitchFamily="-65" charset="2"/>
              </a:rPr>
              <a:t> Pr</a:t>
            </a:r>
            <a:r>
              <a:rPr lang="en-US" sz="2400" smtClean="0">
                <a:sym typeface="Wingdings" pitchFamily="-65" charset="2"/>
              </a:rPr>
              <a:t>(</a:t>
            </a:r>
            <a:r>
              <a:rPr lang="en-US" sz="2400" i="1" smtClean="0">
                <a:sym typeface="Wingdings" pitchFamily="-65" charset="2"/>
              </a:rPr>
              <a:t>I|O</a:t>
            </a:r>
            <a:r>
              <a:rPr lang="en-US" sz="2400" smtClean="0">
                <a:sym typeface="Wingdings" pitchFamily="-65" charset="2"/>
              </a:rPr>
              <a:t>) =</a:t>
            </a:r>
            <a:r>
              <a:rPr lang="en-US" sz="2400" i="1" smtClean="0">
                <a:sym typeface="Wingdings" pitchFamily="-65" charset="2"/>
              </a:rPr>
              <a:t> ARGMAX</a:t>
            </a:r>
            <a:r>
              <a:rPr lang="en-US" sz="2400" i="1" baseline="-25000" smtClean="0">
                <a:sym typeface="Wingdings" pitchFamily="-65" charset="2"/>
              </a:rPr>
              <a:t>I</a:t>
            </a:r>
            <a:r>
              <a:rPr lang="en-US" sz="2400" i="1" smtClean="0">
                <a:sym typeface="Wingdings" pitchFamily="-65" charset="2"/>
              </a:rPr>
              <a:t> Pr</a:t>
            </a:r>
            <a:r>
              <a:rPr lang="en-US" sz="2400" smtClean="0">
                <a:sym typeface="Wingdings" pitchFamily="-65" charset="2"/>
              </a:rPr>
              <a:t>(</a:t>
            </a:r>
            <a:r>
              <a:rPr lang="en-US" sz="2400" i="1" smtClean="0">
                <a:sym typeface="Wingdings" pitchFamily="-65" charset="2"/>
              </a:rPr>
              <a:t>I</a:t>
            </a:r>
            <a:r>
              <a:rPr lang="en-US" sz="2400" smtClean="0">
                <a:sym typeface="Wingdings" pitchFamily="-65" charset="2"/>
              </a:rPr>
              <a:t>) </a:t>
            </a:r>
            <a:r>
              <a:rPr lang="en-US" sz="2400" i="1" smtClean="0">
                <a:sym typeface="Wingdings" pitchFamily="-65" charset="2"/>
              </a:rPr>
              <a:t>Pr</a:t>
            </a:r>
            <a:r>
              <a:rPr lang="en-US" sz="2400" smtClean="0">
                <a:sym typeface="Wingdings" pitchFamily="-65" charset="2"/>
              </a:rPr>
              <a:t>(</a:t>
            </a:r>
            <a:r>
              <a:rPr lang="en-US" sz="2400" i="1" smtClean="0">
                <a:sym typeface="Wingdings" pitchFamily="-65" charset="2"/>
              </a:rPr>
              <a:t>O|I</a:t>
            </a:r>
            <a:r>
              <a:rPr lang="en-US" sz="2400" smtClean="0">
                <a:sym typeface="Wingdings" pitchFamily="-65" charset="2"/>
              </a:rPr>
              <a:t>)</a:t>
            </a:r>
          </a:p>
        </p:txBody>
      </p:sp>
      <p:graphicFrame>
        <p:nvGraphicFramePr>
          <p:cNvPr id="573444" name="Group 4"/>
          <p:cNvGraphicFramePr>
            <a:graphicFrameLocks noGrp="1"/>
          </p:cNvGraphicFramePr>
          <p:nvPr>
            <p:ph sz="quarter" idx="2"/>
          </p:nvPr>
        </p:nvGraphicFramePr>
        <p:xfrm>
          <a:off x="76200" y="2514600"/>
          <a:ext cx="4038600" cy="4069079"/>
        </p:xfrm>
        <a:graphic>
          <a:graphicData uri="http://schemas.openxmlformats.org/drawingml/2006/table">
            <a:tbl>
              <a:tblPr/>
              <a:tblGrid>
                <a:gridCol w="990600"/>
                <a:gridCol w="685800"/>
                <a:gridCol w="2362200"/>
              </a:tblGrid>
              <a:tr h="3810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Trigram Language Model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likely alternatives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This One Two A Three Please In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 will the would also do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resolve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have know do…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This One Two A Three Please In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This One Two A Three Please In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document question first…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issues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thing point to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3484" name="Group 44"/>
          <p:cNvGraphicFramePr>
            <a:graphicFrameLocks noGrp="1"/>
          </p:cNvGraphicFramePr>
          <p:nvPr>
            <p:ph sz="quarter" idx="3"/>
          </p:nvPr>
        </p:nvGraphicFramePr>
        <p:xfrm>
          <a:off x="4191000" y="2514600"/>
          <a:ext cx="4800600" cy="3320099"/>
        </p:xfrm>
        <a:graphic>
          <a:graphicData uri="http://schemas.openxmlformats.org/drawingml/2006/table">
            <a:tbl>
              <a:tblPr/>
              <a:tblGrid>
                <a:gridCol w="2168525"/>
                <a:gridCol w="1316038"/>
                <a:gridCol w="1316037"/>
              </a:tblGrid>
              <a:tr h="11430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Channel Model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Speech Recognition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wri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OCR (Optical Character Recognition)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Spelling Correction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goverment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507" name="AutoShape 67"/>
          <p:cNvSpPr>
            <a:spLocks noChangeArrowheads="1"/>
          </p:cNvSpPr>
          <p:nvPr/>
        </p:nvSpPr>
        <p:spPr bwMode="auto">
          <a:xfrm>
            <a:off x="6934200" y="1295400"/>
            <a:ext cx="1143000" cy="590550"/>
          </a:xfrm>
          <a:prstGeom prst="wedgeRectCallout">
            <a:avLst>
              <a:gd name="adj1" fmla="val -47917"/>
              <a:gd name="adj2" fmla="val 779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Channel</a:t>
            </a:r>
          </a:p>
          <a:p>
            <a:pPr algn="ctr"/>
            <a:r>
              <a:rPr lang="en-US" sz="1600" b="1"/>
              <a:t>Model</a:t>
            </a:r>
          </a:p>
        </p:txBody>
      </p:sp>
      <p:sp>
        <p:nvSpPr>
          <p:cNvPr id="573508" name="AutoShape 68"/>
          <p:cNvSpPr>
            <a:spLocks noChangeArrowheads="1"/>
          </p:cNvSpPr>
          <p:nvPr/>
        </p:nvSpPr>
        <p:spPr bwMode="auto">
          <a:xfrm>
            <a:off x="4800600" y="1371600"/>
            <a:ext cx="1219200" cy="590550"/>
          </a:xfrm>
          <a:prstGeom prst="wedgeRectCallout">
            <a:avLst>
              <a:gd name="adj1" fmla="val 31380"/>
              <a:gd name="adj2" fmla="val 72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Language</a:t>
            </a:r>
          </a:p>
          <a:p>
            <a:pPr algn="ctr"/>
            <a:r>
              <a:rPr lang="en-US" sz="1600" b="1"/>
              <a:t>Model</a:t>
            </a:r>
          </a:p>
        </p:txBody>
      </p:sp>
      <p:sp>
        <p:nvSpPr>
          <p:cNvPr id="573509" name="AutoShape 69"/>
          <p:cNvSpPr>
            <a:spLocks noChangeArrowheads="1"/>
          </p:cNvSpPr>
          <p:nvPr/>
        </p:nvSpPr>
        <p:spPr bwMode="auto">
          <a:xfrm>
            <a:off x="4876800" y="2514600"/>
            <a:ext cx="1600200" cy="590550"/>
          </a:xfrm>
          <a:prstGeom prst="wedgeRectCallout">
            <a:avLst>
              <a:gd name="adj1" fmla="val -90278"/>
              <a:gd name="adj2" fmla="val 588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Application</a:t>
            </a:r>
          </a:p>
          <a:p>
            <a:pPr algn="ctr"/>
            <a:r>
              <a:rPr lang="en-US" sz="1600"/>
              <a:t>Independent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7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7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57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7" grpId="0" animBg="1"/>
      <p:bldP spid="573508" grpId="0" animBg="1"/>
      <p:bldP spid="5735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B48145-57D5-40E4-A22D-C33325BDE899}" type="slidenum">
              <a:rPr lang="en-US"/>
              <a:pPr/>
              <a:t>8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Speech </a:t>
            </a:r>
            <a:r>
              <a:rPr lang="en-US" sz="2800" smtClean="0">
                <a:sym typeface="Wingdings" pitchFamily="-65" charset="2"/>
              </a:rPr>
              <a:t> Language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800" smtClean="0"/>
              <a:t>Using (Abusing) Shannon’s Noisy Channel Model: Part of Speech Tagging and Machine Translation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Speech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Words </a:t>
            </a:r>
            <a:r>
              <a:rPr lang="en-US" sz="2400" smtClean="0">
                <a:sym typeface="Wingdings" pitchFamily="-65" charset="2"/>
              </a:rPr>
              <a:t></a:t>
            </a:r>
            <a:r>
              <a:rPr lang="en-US" sz="2400" i="1" smtClean="0">
                <a:sym typeface="Wingdings" pitchFamily="-65" charset="2"/>
              </a:rPr>
              <a:t> Noisy Channel </a:t>
            </a:r>
            <a:r>
              <a:rPr lang="en-US" sz="2400" smtClean="0">
                <a:sym typeface="Wingdings" pitchFamily="-65" charset="2"/>
              </a:rPr>
              <a:t> </a:t>
            </a:r>
            <a:r>
              <a:rPr lang="en-US" sz="2400" i="1" smtClean="0">
                <a:sym typeface="Wingdings" pitchFamily="-65" charset="2"/>
              </a:rPr>
              <a:t>Acoustics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OCR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Words </a:t>
            </a:r>
            <a:r>
              <a:rPr lang="en-US" sz="2400" smtClean="0">
                <a:sym typeface="Wingdings" pitchFamily="-65" charset="2"/>
              </a:rPr>
              <a:t></a:t>
            </a:r>
            <a:r>
              <a:rPr lang="en-US" sz="2400" i="1" smtClean="0">
                <a:sym typeface="Wingdings" pitchFamily="-65" charset="2"/>
              </a:rPr>
              <a:t> Noisy Channel </a:t>
            </a:r>
            <a:r>
              <a:rPr lang="en-US" sz="2400" smtClean="0">
                <a:sym typeface="Wingdings" pitchFamily="-65" charset="2"/>
              </a:rPr>
              <a:t> </a:t>
            </a:r>
            <a:r>
              <a:rPr lang="en-US" sz="2400" i="1" smtClean="0">
                <a:sym typeface="Wingdings" pitchFamily="-65" charset="2"/>
              </a:rPr>
              <a:t>Optics</a:t>
            </a:r>
            <a:endParaRPr lang="en-US" sz="2400" i="1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Spelling Correction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Words </a:t>
            </a:r>
            <a:r>
              <a:rPr lang="en-US" sz="2400" smtClean="0">
                <a:sym typeface="Wingdings" pitchFamily="-65" charset="2"/>
              </a:rPr>
              <a:t></a:t>
            </a:r>
            <a:r>
              <a:rPr lang="en-US" sz="2400" i="1" smtClean="0">
                <a:sym typeface="Wingdings" pitchFamily="-65" charset="2"/>
              </a:rPr>
              <a:t> Noisy Channel </a:t>
            </a:r>
            <a:r>
              <a:rPr lang="en-US" sz="2400" smtClean="0">
                <a:sym typeface="Wingdings" pitchFamily="-65" charset="2"/>
              </a:rPr>
              <a:t> </a:t>
            </a:r>
            <a:r>
              <a:rPr lang="en-US" sz="2400" i="1" smtClean="0">
                <a:sym typeface="Wingdings" pitchFamily="-65" charset="2"/>
              </a:rPr>
              <a:t>Typos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Part of Speech Tagging (POS):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POS </a:t>
            </a:r>
            <a:r>
              <a:rPr lang="en-US" sz="2400" smtClean="0">
                <a:sym typeface="Wingdings" pitchFamily="-65" charset="2"/>
              </a:rPr>
              <a:t></a:t>
            </a:r>
            <a:r>
              <a:rPr lang="en-US" sz="2400" i="1" smtClean="0">
                <a:sym typeface="Wingdings" pitchFamily="-65" charset="2"/>
              </a:rPr>
              <a:t> Noisy Channel </a:t>
            </a:r>
            <a:r>
              <a:rPr lang="en-US" sz="2400" smtClean="0">
                <a:sym typeface="Wingdings" pitchFamily="-65" charset="2"/>
              </a:rPr>
              <a:t> </a:t>
            </a:r>
            <a:r>
              <a:rPr lang="en-US" sz="2400" i="1" smtClean="0">
                <a:sym typeface="Wingdings" pitchFamily="-65" charset="2"/>
              </a:rPr>
              <a:t>Words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Wingdings" pitchFamily="-65" charset="2"/>
              </a:rPr>
              <a:t>Machine Translation: “Made in America”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English </a:t>
            </a:r>
            <a:r>
              <a:rPr lang="en-US" sz="2400" smtClean="0">
                <a:sym typeface="Wingdings" pitchFamily="-65" charset="2"/>
              </a:rPr>
              <a:t></a:t>
            </a:r>
            <a:r>
              <a:rPr lang="en-US" sz="2400" i="1" smtClean="0">
                <a:sym typeface="Wingdings" pitchFamily="-65" charset="2"/>
              </a:rPr>
              <a:t> Noisy Channel </a:t>
            </a:r>
            <a:r>
              <a:rPr lang="en-US" sz="2400" smtClean="0">
                <a:sym typeface="Wingdings" pitchFamily="-65" charset="2"/>
              </a:rPr>
              <a:t> </a:t>
            </a:r>
            <a:r>
              <a:rPr lang="en-US" sz="2400" i="1" smtClean="0">
                <a:sym typeface="Wingdings" pitchFamily="-65" charset="2"/>
              </a:rPr>
              <a:t>French</a:t>
            </a:r>
          </a:p>
        </p:txBody>
      </p:sp>
      <p:sp>
        <p:nvSpPr>
          <p:cNvPr id="575492" name="AutoShape 4"/>
          <p:cNvSpPr>
            <a:spLocks noChangeArrowheads="1"/>
          </p:cNvSpPr>
          <p:nvPr/>
        </p:nvSpPr>
        <p:spPr bwMode="auto">
          <a:xfrm>
            <a:off x="1446213" y="6172200"/>
            <a:ext cx="7089775" cy="406400"/>
          </a:xfrm>
          <a:prstGeom prst="wedgeRectCallout">
            <a:avLst>
              <a:gd name="adj1" fmla="val 14968"/>
              <a:gd name="adj2" fmla="val -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Didn’t have the guts to use this slide at Eurospeech (Geneva)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9,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B03C-5D89-E84B-8D85-477B526698B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/>
          <a:srcRect l="32779" t="25143" r="33492" b="14667"/>
          <a:stretch>
            <a:fillRect/>
          </a:stretch>
        </p:blipFill>
        <p:spPr bwMode="auto">
          <a:xfrm>
            <a:off x="1524000" y="-1"/>
            <a:ext cx="6019800" cy="66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1117</Words>
  <Application>Microsoft Office PowerPoint</Application>
  <PresentationFormat>On-screen Show (4:3)</PresentationFormat>
  <Paragraphs>305</Paragraphs>
  <Slides>68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Applications (2 of 2): Recognition, Transduction, Discrimination, Segmentation, Alignment, etc.</vt:lpstr>
      <vt:lpstr>Solitaire  Multiplayer Games: Auctions (Ads) http://www.scienceoftheweb.org/15-396/lectures/lecture09.pdf </vt:lpstr>
      <vt:lpstr>A Single Auction  A Stream of Continuous Auctions</vt:lpstr>
      <vt:lpstr>Pricing: Cost Per Click (CPC)</vt:lpstr>
      <vt:lpstr>Multi-Player Games  Many Technical Opportunities</vt:lpstr>
      <vt:lpstr>Applications</vt:lpstr>
      <vt:lpstr>Speech  Language Shannon’s: Noisy Channel Model</vt:lpstr>
      <vt:lpstr>Speech  Language  Using (Abusing) Shannon’s Noisy Channel Model: Part of Speech Tagging and Machine Translation</vt:lpstr>
      <vt:lpstr>Slide 9</vt:lpstr>
      <vt:lpstr>Spelling Correction</vt:lpstr>
      <vt:lpstr>Slide 11</vt:lpstr>
      <vt:lpstr>Slide 12</vt:lpstr>
      <vt:lpstr>Slide 13</vt:lpstr>
      <vt:lpstr>Slide 14</vt:lpstr>
      <vt:lpstr>Evaluation</vt:lpstr>
      <vt:lpstr>Performance</vt:lpstr>
      <vt:lpstr>The Task is Hard without Context</vt:lpstr>
      <vt:lpstr>Easier with Context</vt:lpstr>
      <vt:lpstr>Easier with Context</vt:lpstr>
      <vt:lpstr>Context Model</vt:lpstr>
      <vt:lpstr>Slide 21</vt:lpstr>
      <vt:lpstr>Slide 22</vt:lpstr>
      <vt:lpstr>Slide 23</vt:lpstr>
      <vt:lpstr>Slide 24</vt:lpstr>
      <vt:lpstr>Future Improvements</vt:lpstr>
      <vt:lpstr>Slide 26</vt:lpstr>
      <vt:lpstr>Conclusion (Spelling Correction)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Aligning Words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Kenneth Church</dc:creator>
  <cp:lastModifiedBy>Kenneth Church</cp:lastModifiedBy>
  <cp:revision>53</cp:revision>
  <dcterms:created xsi:type="dcterms:W3CDTF">2009-12-05T15:38:56Z</dcterms:created>
  <dcterms:modified xsi:type="dcterms:W3CDTF">2009-12-05T16:51:13Z</dcterms:modified>
</cp:coreProperties>
</file>