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Default Extension="pdf" ContentType="application/pdf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424" r:id="rId2"/>
    <p:sldId id="380" r:id="rId3"/>
    <p:sldId id="381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2" r:id="rId15"/>
    <p:sldId id="423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7" r:id="rId29"/>
    <p:sldId id="399" r:id="rId30"/>
    <p:sldId id="425" r:id="rId31"/>
    <p:sldId id="394" r:id="rId32"/>
    <p:sldId id="395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411" r:id="rId44"/>
    <p:sldId id="410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296" r:id="rId70"/>
    <p:sldId id="281" r:id="rId71"/>
    <p:sldId id="262" r:id="rId72"/>
    <p:sldId id="270" r:id="rId73"/>
    <p:sldId id="271" r:id="rId74"/>
    <p:sldId id="272" r:id="rId75"/>
    <p:sldId id="273" r:id="rId76"/>
    <p:sldId id="257" r:id="rId77"/>
    <p:sldId id="282" r:id="rId78"/>
    <p:sldId id="428" r:id="rId79"/>
    <p:sldId id="429" r:id="rId80"/>
    <p:sldId id="283" r:id="rId81"/>
    <p:sldId id="284" r:id="rId82"/>
    <p:sldId id="285" r:id="rId83"/>
    <p:sldId id="287" r:id="rId84"/>
    <p:sldId id="288" r:id="rId85"/>
    <p:sldId id="289" r:id="rId86"/>
    <p:sldId id="290" r:id="rId87"/>
    <p:sldId id="42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11" d="100"/>
          <a:sy n="111" d="100"/>
        </p:scale>
        <p:origin x="-4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821D1-9694-4A1E-9493-BE1E91D1C479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DD9D700-09C8-45A1-B1ED-8A23973317F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U</a:t>
          </a:r>
          <a:endParaRPr lang="en-US" dirty="0">
            <a:solidFill>
              <a:schemeClr val="tx1"/>
            </a:solidFill>
          </a:endParaRPr>
        </a:p>
      </dgm:t>
    </dgm:pt>
    <dgm:pt modelId="{456B29BE-302D-49F4-9846-997307C1B70F}" type="parTrans" cxnId="{D94095D3-5A09-4F0E-A20D-E8DCF9330FCC}">
      <dgm:prSet/>
      <dgm:spPr/>
      <dgm:t>
        <a:bodyPr/>
        <a:lstStyle/>
        <a:p>
          <a:endParaRPr lang="en-US"/>
        </a:p>
      </dgm:t>
    </dgm:pt>
    <dgm:pt modelId="{9F23BCCC-E180-49D2-8A00-769B0DA33FE6}" type="sibTrans" cxnId="{D94095D3-5A09-4F0E-A20D-E8DCF9330FCC}">
      <dgm:prSet/>
      <dgm:spPr/>
      <dgm:t>
        <a:bodyPr/>
        <a:lstStyle/>
        <a:p>
          <a:endParaRPr lang="en-US"/>
        </a:p>
      </dgm:t>
    </dgm:pt>
    <dgm:pt modelId="{FAB0DBC5-652B-452F-B487-24E3BC3D3762}">
      <dgm:prSet phldrT="[Text]"/>
      <dgm:spPr/>
      <dgm:t>
        <a:bodyPr/>
        <a:lstStyle/>
        <a:p>
          <a:r>
            <a:rPr lang="en-US" dirty="0" smtClean="0"/>
            <a:t>Q</a:t>
          </a:r>
          <a:endParaRPr lang="en-US" dirty="0"/>
        </a:p>
      </dgm:t>
    </dgm:pt>
    <dgm:pt modelId="{7E65AB8B-F70B-4613-9B66-F30A57F8DDCC}" type="parTrans" cxnId="{BE76371A-491B-49B1-829A-2D4613235FFA}">
      <dgm:prSet/>
      <dgm:spPr/>
      <dgm:t>
        <a:bodyPr/>
        <a:lstStyle/>
        <a:p>
          <a:endParaRPr lang="en-US"/>
        </a:p>
      </dgm:t>
    </dgm:pt>
    <dgm:pt modelId="{985B76A0-FCDB-4689-8546-E1114465F00F}" type="sibTrans" cxnId="{BE76371A-491B-49B1-829A-2D4613235FFA}">
      <dgm:prSet/>
      <dgm:spPr/>
      <dgm:t>
        <a:bodyPr/>
        <a:lstStyle/>
        <a:p>
          <a:endParaRPr lang="en-US"/>
        </a:p>
      </dgm:t>
    </dgm:pt>
    <dgm:pt modelId="{8C141419-FFDE-48B2-939A-80913F90C74B}">
      <dgm:prSet phldrT="[Text]"/>
      <dgm:spPr/>
      <dgm:t>
        <a:bodyPr/>
        <a:lstStyle/>
        <a:p>
          <a:r>
            <a:rPr lang="en-US" dirty="0" smtClean="0"/>
            <a:t>Q</a:t>
          </a:r>
          <a:endParaRPr lang="en-US" dirty="0"/>
        </a:p>
      </dgm:t>
    </dgm:pt>
    <dgm:pt modelId="{5BB323BB-B574-4AC4-8497-53BA78BCCFA5}" type="parTrans" cxnId="{4E0E4E09-3BEB-49DA-AD64-E49DD093913E}">
      <dgm:prSet/>
      <dgm:spPr/>
      <dgm:t>
        <a:bodyPr/>
        <a:lstStyle/>
        <a:p>
          <a:endParaRPr lang="en-US"/>
        </a:p>
      </dgm:t>
    </dgm:pt>
    <dgm:pt modelId="{8286AF16-D137-41C3-A09C-98FECAA364B7}" type="sibTrans" cxnId="{4E0E4E09-3BEB-49DA-AD64-E49DD093913E}">
      <dgm:prSet/>
      <dgm:spPr/>
      <dgm:t>
        <a:bodyPr/>
        <a:lstStyle/>
        <a:p>
          <a:endParaRPr lang="en-US"/>
        </a:p>
      </dgm:t>
    </dgm:pt>
    <dgm:pt modelId="{D85E0FDD-0E96-4838-9646-108024DE6F56}">
      <dgm:prSet phldrT="[Text]"/>
      <dgm:spPr/>
      <dgm:t>
        <a:bodyPr/>
        <a:lstStyle/>
        <a:p>
          <a:r>
            <a:rPr lang="en-US" dirty="0" smtClean="0"/>
            <a:t>Q</a:t>
          </a:r>
          <a:endParaRPr lang="en-US" dirty="0"/>
        </a:p>
      </dgm:t>
    </dgm:pt>
    <dgm:pt modelId="{77767971-A362-4143-BF9D-1E384D3FDC13}" type="parTrans" cxnId="{3D1A5103-C411-4C68-90B6-96018F973DC6}">
      <dgm:prSet/>
      <dgm:spPr/>
      <dgm:t>
        <a:bodyPr/>
        <a:lstStyle/>
        <a:p>
          <a:endParaRPr lang="en-US"/>
        </a:p>
      </dgm:t>
    </dgm:pt>
    <dgm:pt modelId="{A760872D-C04B-426E-892B-9161B755471A}" type="sibTrans" cxnId="{3D1A5103-C411-4C68-90B6-96018F973DC6}">
      <dgm:prSet/>
      <dgm:spPr/>
      <dgm:t>
        <a:bodyPr/>
        <a:lstStyle/>
        <a:p>
          <a:endParaRPr lang="en-US"/>
        </a:p>
      </dgm:t>
    </dgm:pt>
    <dgm:pt modelId="{193FE66F-BE13-49D4-A76F-65F77BD375E2}">
      <dgm:prSet phldrT="[Text]"/>
      <dgm:spPr/>
      <dgm:t>
        <a:bodyPr/>
        <a:lstStyle/>
        <a:p>
          <a:r>
            <a:rPr lang="en-US" dirty="0" smtClean="0"/>
            <a:t>Q</a:t>
          </a:r>
          <a:endParaRPr lang="en-US" dirty="0"/>
        </a:p>
      </dgm:t>
    </dgm:pt>
    <dgm:pt modelId="{48638175-3D89-47F5-B64F-F5AAED5FEDE3}" type="parTrans" cxnId="{1A815479-41E2-4300-B21A-7D561FEE8BBB}">
      <dgm:prSet/>
      <dgm:spPr/>
      <dgm:t>
        <a:bodyPr/>
        <a:lstStyle/>
        <a:p>
          <a:endParaRPr lang="en-US"/>
        </a:p>
      </dgm:t>
    </dgm:pt>
    <dgm:pt modelId="{C5808640-96CA-4B78-B49B-B48D708A4296}" type="sibTrans" cxnId="{1A815479-41E2-4300-B21A-7D561FEE8BBB}">
      <dgm:prSet/>
      <dgm:spPr/>
      <dgm:t>
        <a:bodyPr/>
        <a:lstStyle/>
        <a:p>
          <a:endParaRPr lang="en-US"/>
        </a:p>
      </dgm:t>
    </dgm:pt>
    <dgm:pt modelId="{7804762D-D832-4E7A-99D1-05E3D8064C6C}" type="pres">
      <dgm:prSet presAssocID="{9E4821D1-9694-4A1E-9493-BE1E91D1C47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CDF635-D397-4C32-8695-80262E3DD99A}" type="pres">
      <dgm:prSet presAssocID="{ADD9D700-09C8-45A1-B1ED-8A23973317F9}" presName="centerShape" presStyleLbl="node0" presStyleIdx="0" presStyleCnt="1"/>
      <dgm:spPr/>
      <dgm:t>
        <a:bodyPr/>
        <a:lstStyle/>
        <a:p>
          <a:endParaRPr lang="en-US"/>
        </a:p>
      </dgm:t>
    </dgm:pt>
    <dgm:pt modelId="{A3176027-5952-4756-9E2C-7D86442932A2}" type="pres">
      <dgm:prSet presAssocID="{7E65AB8B-F70B-4613-9B66-F30A57F8DDCC}" presName="parTrans" presStyleLbl="sibTrans2D1" presStyleIdx="0" presStyleCnt="4"/>
      <dgm:spPr/>
      <dgm:t>
        <a:bodyPr/>
        <a:lstStyle/>
        <a:p>
          <a:endParaRPr lang="en-US"/>
        </a:p>
      </dgm:t>
    </dgm:pt>
    <dgm:pt modelId="{2EFFAD68-0D4D-4FAD-9B83-84B04EB29001}" type="pres">
      <dgm:prSet presAssocID="{7E65AB8B-F70B-4613-9B66-F30A57F8DDC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57DF53E-F4C0-4091-A0B1-4DED3F509DF2}" type="pres">
      <dgm:prSet presAssocID="{FAB0DBC5-652B-452F-B487-24E3BC3D376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3F5D8-E94F-4722-A017-A68BCDA5B471}" type="pres">
      <dgm:prSet presAssocID="{5BB323BB-B574-4AC4-8497-53BA78BCCFA5}" presName="parTrans" presStyleLbl="sibTrans2D1" presStyleIdx="1" presStyleCnt="4"/>
      <dgm:spPr/>
      <dgm:t>
        <a:bodyPr/>
        <a:lstStyle/>
        <a:p>
          <a:endParaRPr lang="en-US"/>
        </a:p>
      </dgm:t>
    </dgm:pt>
    <dgm:pt modelId="{EE8C4F0D-378E-4E13-B5C8-6940EDA06B44}" type="pres">
      <dgm:prSet presAssocID="{5BB323BB-B574-4AC4-8497-53BA78BCCFA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AE588C0-D262-43D8-9BCD-7DBDA786CD0A}" type="pres">
      <dgm:prSet presAssocID="{8C141419-FFDE-48B2-939A-80913F90C74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75E90-E321-455E-9536-790EE5A839D0}" type="pres">
      <dgm:prSet presAssocID="{77767971-A362-4143-BF9D-1E384D3FDC1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AF9309A3-541F-41BB-AE03-B391B19A1E3C}" type="pres">
      <dgm:prSet presAssocID="{77767971-A362-4143-BF9D-1E384D3FDC1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EEE06A4-94B6-4C01-8FA3-89AFDD27BC1C}" type="pres">
      <dgm:prSet presAssocID="{D85E0FDD-0E96-4838-9646-108024DE6F5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856AF-0146-40E4-97D7-4EE21BBBD7BD}" type="pres">
      <dgm:prSet presAssocID="{48638175-3D89-47F5-B64F-F5AAED5FEDE3}" presName="parTrans" presStyleLbl="sibTrans2D1" presStyleIdx="3" presStyleCnt="4"/>
      <dgm:spPr/>
      <dgm:t>
        <a:bodyPr/>
        <a:lstStyle/>
        <a:p>
          <a:endParaRPr lang="en-US"/>
        </a:p>
      </dgm:t>
    </dgm:pt>
    <dgm:pt modelId="{AEB971DD-8106-4B6C-A476-F160C9881260}" type="pres">
      <dgm:prSet presAssocID="{48638175-3D89-47F5-B64F-F5AAED5FEDE3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3DAE6A5-A9BA-4D03-8617-4B0341FD9182}" type="pres">
      <dgm:prSet presAssocID="{193FE66F-BE13-49D4-A76F-65F77BD375E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76371A-491B-49B1-829A-2D4613235FFA}" srcId="{ADD9D700-09C8-45A1-B1ED-8A23973317F9}" destId="{FAB0DBC5-652B-452F-B487-24E3BC3D3762}" srcOrd="0" destOrd="0" parTransId="{7E65AB8B-F70B-4613-9B66-F30A57F8DDCC}" sibTransId="{985B76A0-FCDB-4689-8546-E1114465F00F}"/>
    <dgm:cxn modelId="{8692C5E5-4248-4E42-9746-29DC67E79A98}" type="presOf" srcId="{77767971-A362-4143-BF9D-1E384D3FDC13}" destId="{2C875E90-E321-455E-9536-790EE5A839D0}" srcOrd="0" destOrd="0" presId="urn:microsoft.com/office/officeart/2005/8/layout/radial5"/>
    <dgm:cxn modelId="{3D1A5103-C411-4C68-90B6-96018F973DC6}" srcId="{ADD9D700-09C8-45A1-B1ED-8A23973317F9}" destId="{D85E0FDD-0E96-4838-9646-108024DE6F56}" srcOrd="2" destOrd="0" parTransId="{77767971-A362-4143-BF9D-1E384D3FDC13}" sibTransId="{A760872D-C04B-426E-892B-9161B755471A}"/>
    <dgm:cxn modelId="{813B8FA4-E8B6-E34E-A473-9B87C94C45AB}" type="presOf" srcId="{7E65AB8B-F70B-4613-9B66-F30A57F8DDCC}" destId="{2EFFAD68-0D4D-4FAD-9B83-84B04EB29001}" srcOrd="1" destOrd="0" presId="urn:microsoft.com/office/officeart/2005/8/layout/radial5"/>
    <dgm:cxn modelId="{2F443A72-910A-1446-B871-5761DBCF4AD2}" type="presOf" srcId="{8C141419-FFDE-48B2-939A-80913F90C74B}" destId="{2AE588C0-D262-43D8-9BCD-7DBDA786CD0A}" srcOrd="0" destOrd="0" presId="urn:microsoft.com/office/officeart/2005/8/layout/radial5"/>
    <dgm:cxn modelId="{9F6106F9-B68D-1342-874F-39A38B5016DC}" type="presOf" srcId="{77767971-A362-4143-BF9D-1E384D3FDC13}" destId="{AF9309A3-541F-41BB-AE03-B391B19A1E3C}" srcOrd="1" destOrd="0" presId="urn:microsoft.com/office/officeart/2005/8/layout/radial5"/>
    <dgm:cxn modelId="{1A815479-41E2-4300-B21A-7D561FEE8BBB}" srcId="{ADD9D700-09C8-45A1-B1ED-8A23973317F9}" destId="{193FE66F-BE13-49D4-A76F-65F77BD375E2}" srcOrd="3" destOrd="0" parTransId="{48638175-3D89-47F5-B64F-F5AAED5FEDE3}" sibTransId="{C5808640-96CA-4B78-B49B-B48D708A4296}"/>
    <dgm:cxn modelId="{2B304420-8874-C74C-8A2C-027AEBF6BF57}" type="presOf" srcId="{9E4821D1-9694-4A1E-9493-BE1E91D1C479}" destId="{7804762D-D832-4E7A-99D1-05E3D8064C6C}" srcOrd="0" destOrd="0" presId="urn:microsoft.com/office/officeart/2005/8/layout/radial5"/>
    <dgm:cxn modelId="{D94095D3-5A09-4F0E-A20D-E8DCF9330FCC}" srcId="{9E4821D1-9694-4A1E-9493-BE1E91D1C479}" destId="{ADD9D700-09C8-45A1-B1ED-8A23973317F9}" srcOrd="0" destOrd="0" parTransId="{456B29BE-302D-49F4-9846-997307C1B70F}" sibTransId="{9F23BCCC-E180-49D2-8A00-769B0DA33FE6}"/>
    <dgm:cxn modelId="{9A00882A-AC07-244D-BBF4-7E301153A779}" type="presOf" srcId="{D85E0FDD-0E96-4838-9646-108024DE6F56}" destId="{CEEE06A4-94B6-4C01-8FA3-89AFDD27BC1C}" srcOrd="0" destOrd="0" presId="urn:microsoft.com/office/officeart/2005/8/layout/radial5"/>
    <dgm:cxn modelId="{4D1099A1-2C9C-0748-B5EE-ACCAD3416425}" type="presOf" srcId="{5BB323BB-B574-4AC4-8497-53BA78BCCFA5}" destId="{EE8C4F0D-378E-4E13-B5C8-6940EDA06B44}" srcOrd="1" destOrd="0" presId="urn:microsoft.com/office/officeart/2005/8/layout/radial5"/>
    <dgm:cxn modelId="{045B4AC4-F692-BB4B-8D52-51E3A760B95D}" type="presOf" srcId="{48638175-3D89-47F5-B64F-F5AAED5FEDE3}" destId="{AEB971DD-8106-4B6C-A476-F160C9881260}" srcOrd="1" destOrd="0" presId="urn:microsoft.com/office/officeart/2005/8/layout/radial5"/>
    <dgm:cxn modelId="{573C1EF2-6060-9244-81CC-9F57C3A20EA0}" type="presOf" srcId="{FAB0DBC5-652B-452F-B487-24E3BC3D3762}" destId="{357DF53E-F4C0-4091-A0B1-4DED3F509DF2}" srcOrd="0" destOrd="0" presId="urn:microsoft.com/office/officeart/2005/8/layout/radial5"/>
    <dgm:cxn modelId="{1A1D086E-59F9-C644-9130-622865FAEAC4}" type="presOf" srcId="{5BB323BB-B574-4AC4-8497-53BA78BCCFA5}" destId="{2493F5D8-E94F-4722-A017-A68BCDA5B471}" srcOrd="0" destOrd="0" presId="urn:microsoft.com/office/officeart/2005/8/layout/radial5"/>
    <dgm:cxn modelId="{C060CBA6-4DFC-A042-BBD1-C037C38CD431}" type="presOf" srcId="{48638175-3D89-47F5-B64F-F5AAED5FEDE3}" destId="{570856AF-0146-40E4-97D7-4EE21BBBD7BD}" srcOrd="0" destOrd="0" presId="urn:microsoft.com/office/officeart/2005/8/layout/radial5"/>
    <dgm:cxn modelId="{09EF169F-FDDB-FE4B-96B8-1DDDC99B8606}" type="presOf" srcId="{ADD9D700-09C8-45A1-B1ED-8A23973317F9}" destId="{6ECDF635-D397-4C32-8695-80262E3DD99A}" srcOrd="0" destOrd="0" presId="urn:microsoft.com/office/officeart/2005/8/layout/radial5"/>
    <dgm:cxn modelId="{6A05C061-965C-BA44-82A4-03C6A6A75256}" type="presOf" srcId="{193FE66F-BE13-49D4-A76F-65F77BD375E2}" destId="{63DAE6A5-A9BA-4D03-8617-4B0341FD9182}" srcOrd="0" destOrd="0" presId="urn:microsoft.com/office/officeart/2005/8/layout/radial5"/>
    <dgm:cxn modelId="{9F2AAF96-805D-F245-91A9-65738720665A}" type="presOf" srcId="{7E65AB8B-F70B-4613-9B66-F30A57F8DDCC}" destId="{A3176027-5952-4756-9E2C-7D86442932A2}" srcOrd="0" destOrd="0" presId="urn:microsoft.com/office/officeart/2005/8/layout/radial5"/>
    <dgm:cxn modelId="{4E0E4E09-3BEB-49DA-AD64-E49DD093913E}" srcId="{ADD9D700-09C8-45A1-B1ED-8A23973317F9}" destId="{8C141419-FFDE-48B2-939A-80913F90C74B}" srcOrd="1" destOrd="0" parTransId="{5BB323BB-B574-4AC4-8497-53BA78BCCFA5}" sibTransId="{8286AF16-D137-41C3-A09C-98FECAA364B7}"/>
    <dgm:cxn modelId="{BE40D27D-C20F-1B48-BB79-D315765DFC7B}" type="presParOf" srcId="{7804762D-D832-4E7A-99D1-05E3D8064C6C}" destId="{6ECDF635-D397-4C32-8695-80262E3DD99A}" srcOrd="0" destOrd="0" presId="urn:microsoft.com/office/officeart/2005/8/layout/radial5"/>
    <dgm:cxn modelId="{3D456B7C-0247-664D-AA7E-E2E84A6365B7}" type="presParOf" srcId="{7804762D-D832-4E7A-99D1-05E3D8064C6C}" destId="{A3176027-5952-4756-9E2C-7D86442932A2}" srcOrd="1" destOrd="0" presId="urn:microsoft.com/office/officeart/2005/8/layout/radial5"/>
    <dgm:cxn modelId="{AFD8CBC0-6FD4-634E-AEB1-432D7F9F553E}" type="presParOf" srcId="{A3176027-5952-4756-9E2C-7D86442932A2}" destId="{2EFFAD68-0D4D-4FAD-9B83-84B04EB29001}" srcOrd="0" destOrd="0" presId="urn:microsoft.com/office/officeart/2005/8/layout/radial5"/>
    <dgm:cxn modelId="{851F15C2-EF95-CF44-94CA-35623B67CCB9}" type="presParOf" srcId="{7804762D-D832-4E7A-99D1-05E3D8064C6C}" destId="{357DF53E-F4C0-4091-A0B1-4DED3F509DF2}" srcOrd="2" destOrd="0" presId="urn:microsoft.com/office/officeart/2005/8/layout/radial5"/>
    <dgm:cxn modelId="{3C39A60E-CF2E-044D-91FF-BAEF78C04AE9}" type="presParOf" srcId="{7804762D-D832-4E7A-99D1-05E3D8064C6C}" destId="{2493F5D8-E94F-4722-A017-A68BCDA5B471}" srcOrd="3" destOrd="0" presId="urn:microsoft.com/office/officeart/2005/8/layout/radial5"/>
    <dgm:cxn modelId="{897A5EC8-A999-E849-A9D4-4620CF10E0E9}" type="presParOf" srcId="{2493F5D8-E94F-4722-A017-A68BCDA5B471}" destId="{EE8C4F0D-378E-4E13-B5C8-6940EDA06B44}" srcOrd="0" destOrd="0" presId="urn:microsoft.com/office/officeart/2005/8/layout/radial5"/>
    <dgm:cxn modelId="{80D2B87D-903D-BF41-A01B-739945FBCE9A}" type="presParOf" srcId="{7804762D-D832-4E7A-99D1-05E3D8064C6C}" destId="{2AE588C0-D262-43D8-9BCD-7DBDA786CD0A}" srcOrd="4" destOrd="0" presId="urn:microsoft.com/office/officeart/2005/8/layout/radial5"/>
    <dgm:cxn modelId="{1810A0D4-8C9F-484D-A3BA-D7EFADB8E950}" type="presParOf" srcId="{7804762D-D832-4E7A-99D1-05E3D8064C6C}" destId="{2C875E90-E321-455E-9536-790EE5A839D0}" srcOrd="5" destOrd="0" presId="urn:microsoft.com/office/officeart/2005/8/layout/radial5"/>
    <dgm:cxn modelId="{CF04B366-222E-F141-9BD1-3E4F331AF0D2}" type="presParOf" srcId="{2C875E90-E321-455E-9536-790EE5A839D0}" destId="{AF9309A3-541F-41BB-AE03-B391B19A1E3C}" srcOrd="0" destOrd="0" presId="urn:microsoft.com/office/officeart/2005/8/layout/radial5"/>
    <dgm:cxn modelId="{A0FA358D-8D4A-D44A-986B-0F75E2D8C300}" type="presParOf" srcId="{7804762D-D832-4E7A-99D1-05E3D8064C6C}" destId="{CEEE06A4-94B6-4C01-8FA3-89AFDD27BC1C}" srcOrd="6" destOrd="0" presId="urn:microsoft.com/office/officeart/2005/8/layout/radial5"/>
    <dgm:cxn modelId="{0F57ACBE-6F7D-974E-BC11-42C787A26168}" type="presParOf" srcId="{7804762D-D832-4E7A-99D1-05E3D8064C6C}" destId="{570856AF-0146-40E4-97D7-4EE21BBBD7BD}" srcOrd="7" destOrd="0" presId="urn:microsoft.com/office/officeart/2005/8/layout/radial5"/>
    <dgm:cxn modelId="{C6770AC6-0AB3-6E47-8711-B13C6F8298F6}" type="presParOf" srcId="{570856AF-0146-40E4-97D7-4EE21BBBD7BD}" destId="{AEB971DD-8106-4B6C-A476-F160C9881260}" srcOrd="0" destOrd="0" presId="urn:microsoft.com/office/officeart/2005/8/layout/radial5"/>
    <dgm:cxn modelId="{E9FA5DE5-D657-1A4E-B984-44540BF4158A}" type="presParOf" srcId="{7804762D-D832-4E7A-99D1-05E3D8064C6C}" destId="{63DAE6A5-A9BA-4D03-8617-4B0341FD918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5D0920-7079-4C1E-946B-0F7C8E414124}" type="doc">
      <dgm:prSet loTypeId="urn:microsoft.com/office/officeart/2005/8/layout/equation2" loCatId="relationship" qsTypeId="urn:microsoft.com/office/officeart/2005/8/quickstyle/3d2" qsCatId="3D" csTypeId="urn:microsoft.com/office/officeart/2005/8/colors/colorful3" csCatId="colorful" phldr="1"/>
      <dgm:spPr/>
    </dgm:pt>
    <dgm:pt modelId="{EF4B60DE-A434-457B-A76B-5527012AD80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U</a:t>
          </a:r>
          <a:endParaRPr lang="en-US" dirty="0">
            <a:solidFill>
              <a:schemeClr val="tx1"/>
            </a:solidFill>
          </a:endParaRPr>
        </a:p>
      </dgm:t>
    </dgm:pt>
    <dgm:pt modelId="{99EF6D2A-1A64-4F74-9646-026817F49363}" type="parTrans" cxnId="{22718975-437D-4D97-8BF6-95A5CE1065C6}">
      <dgm:prSet/>
      <dgm:spPr/>
      <dgm:t>
        <a:bodyPr/>
        <a:lstStyle/>
        <a:p>
          <a:endParaRPr lang="en-US"/>
        </a:p>
      </dgm:t>
    </dgm:pt>
    <dgm:pt modelId="{ECCCD943-B850-4C20-9A6D-16F7BED52358}" type="sibTrans" cxnId="{22718975-437D-4D97-8BF6-95A5CE1065C6}">
      <dgm:prSet/>
      <dgm:spPr/>
      <dgm:t>
        <a:bodyPr/>
        <a:lstStyle/>
        <a:p>
          <a:endParaRPr lang="en-US"/>
        </a:p>
      </dgm:t>
    </dgm:pt>
    <dgm:pt modelId="{E3014321-B270-4A49-B723-87BF488915A0}" type="pres">
      <dgm:prSet presAssocID="{A75D0920-7079-4C1E-946B-0F7C8E414124}" presName="Name0" presStyleCnt="0">
        <dgm:presLayoutVars>
          <dgm:dir/>
          <dgm:resizeHandles val="exact"/>
        </dgm:presLayoutVars>
      </dgm:prSet>
      <dgm:spPr/>
    </dgm:pt>
    <dgm:pt modelId="{B223068E-125A-47BB-A0D6-367EDF302B23}" type="pres">
      <dgm:prSet presAssocID="{A75D0920-7079-4C1E-946B-0F7C8E414124}" presName="vNodes" presStyleCnt="0"/>
      <dgm:spPr/>
    </dgm:pt>
    <dgm:pt modelId="{DCC7A661-6407-40D5-9A3E-CD1479BB7198}" type="pres">
      <dgm:prSet presAssocID="{A75D0920-7079-4C1E-946B-0F7C8E414124}" presName="lastNode" presStyleLbl="node1" presStyleIdx="0" presStyleCnt="1" custLinFactX="108333" custLinFactNeighborX="200000" custLinFactNeighborY="-83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718975-437D-4D97-8BF6-95A5CE1065C6}" srcId="{A75D0920-7079-4C1E-946B-0F7C8E414124}" destId="{EF4B60DE-A434-457B-A76B-5527012AD802}" srcOrd="0" destOrd="0" parTransId="{99EF6D2A-1A64-4F74-9646-026817F49363}" sibTransId="{ECCCD943-B850-4C20-9A6D-16F7BED52358}"/>
    <dgm:cxn modelId="{1F821ED0-0020-BE46-B8E8-732FE791BB79}" type="presOf" srcId="{EF4B60DE-A434-457B-A76B-5527012AD802}" destId="{DCC7A661-6407-40D5-9A3E-CD1479BB7198}" srcOrd="0" destOrd="0" presId="urn:microsoft.com/office/officeart/2005/8/layout/equation2"/>
    <dgm:cxn modelId="{1E16B4D9-864C-0349-A52D-42DFB57CA016}" type="presOf" srcId="{A75D0920-7079-4C1E-946B-0F7C8E414124}" destId="{E3014321-B270-4A49-B723-87BF488915A0}" srcOrd="0" destOrd="0" presId="urn:microsoft.com/office/officeart/2005/8/layout/equation2"/>
    <dgm:cxn modelId="{BEFF6EA4-1A19-FD46-A2E2-BA1C554EDB1D}" type="presParOf" srcId="{E3014321-B270-4A49-B723-87BF488915A0}" destId="{B223068E-125A-47BB-A0D6-367EDF302B23}" srcOrd="0" destOrd="0" presId="urn:microsoft.com/office/officeart/2005/8/layout/equation2"/>
    <dgm:cxn modelId="{8E84ECBE-3605-314C-B8E7-B916F3AA8960}" type="presParOf" srcId="{E3014321-B270-4A49-B723-87BF488915A0}" destId="{DCC7A661-6407-40D5-9A3E-CD1479BB7198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CDF635-D397-4C32-8695-80262E3DD99A}">
      <dsp:nvSpPr>
        <dsp:cNvPr id="0" name=""/>
        <dsp:cNvSpPr/>
      </dsp:nvSpPr>
      <dsp:spPr>
        <a:xfrm>
          <a:off x="655941" y="617841"/>
          <a:ext cx="440717" cy="44071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U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55941" y="617841"/>
        <a:ext cx="440717" cy="440717"/>
      </dsp:txXfrm>
    </dsp:sp>
    <dsp:sp modelId="{A3176027-5952-4756-9E2C-7D86442932A2}">
      <dsp:nvSpPr>
        <dsp:cNvPr id="0" name=""/>
        <dsp:cNvSpPr/>
      </dsp:nvSpPr>
      <dsp:spPr>
        <a:xfrm rot="16200000">
          <a:off x="829580" y="457414"/>
          <a:ext cx="93438" cy="149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6200000">
        <a:off x="829580" y="457414"/>
        <a:ext cx="93438" cy="149843"/>
      </dsp:txXfrm>
    </dsp:sp>
    <dsp:sp modelId="{357DF53E-F4C0-4091-A0B1-4DED3F509DF2}">
      <dsp:nvSpPr>
        <dsp:cNvPr id="0" name=""/>
        <dsp:cNvSpPr/>
      </dsp:nvSpPr>
      <dsp:spPr>
        <a:xfrm>
          <a:off x="655941" y="825"/>
          <a:ext cx="440717" cy="4407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endParaRPr lang="en-US" sz="1800" kern="1200" dirty="0"/>
        </a:p>
      </dsp:txBody>
      <dsp:txXfrm>
        <a:off x="655941" y="825"/>
        <a:ext cx="440717" cy="440717"/>
      </dsp:txXfrm>
    </dsp:sp>
    <dsp:sp modelId="{2493F5D8-E94F-4722-A017-A68BCDA5B471}">
      <dsp:nvSpPr>
        <dsp:cNvPr id="0" name=""/>
        <dsp:cNvSpPr/>
      </dsp:nvSpPr>
      <dsp:spPr>
        <a:xfrm>
          <a:off x="1135444" y="763278"/>
          <a:ext cx="93438" cy="149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135444" y="763278"/>
        <a:ext cx="93438" cy="149843"/>
      </dsp:txXfrm>
    </dsp:sp>
    <dsp:sp modelId="{2AE588C0-D262-43D8-9BCD-7DBDA786CD0A}">
      <dsp:nvSpPr>
        <dsp:cNvPr id="0" name=""/>
        <dsp:cNvSpPr/>
      </dsp:nvSpPr>
      <dsp:spPr>
        <a:xfrm>
          <a:off x="1272957" y="617841"/>
          <a:ext cx="440717" cy="440717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endParaRPr lang="en-US" sz="1800" kern="1200" dirty="0"/>
        </a:p>
      </dsp:txBody>
      <dsp:txXfrm>
        <a:off x="1272957" y="617841"/>
        <a:ext cx="440717" cy="440717"/>
      </dsp:txXfrm>
    </dsp:sp>
    <dsp:sp modelId="{2C875E90-E321-455E-9536-790EE5A839D0}">
      <dsp:nvSpPr>
        <dsp:cNvPr id="0" name=""/>
        <dsp:cNvSpPr/>
      </dsp:nvSpPr>
      <dsp:spPr>
        <a:xfrm rot="5400000">
          <a:off x="829580" y="1069141"/>
          <a:ext cx="93438" cy="149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5400000">
        <a:off x="829580" y="1069141"/>
        <a:ext cx="93438" cy="149843"/>
      </dsp:txXfrm>
    </dsp:sp>
    <dsp:sp modelId="{CEEE06A4-94B6-4C01-8FA3-89AFDD27BC1C}">
      <dsp:nvSpPr>
        <dsp:cNvPr id="0" name=""/>
        <dsp:cNvSpPr/>
      </dsp:nvSpPr>
      <dsp:spPr>
        <a:xfrm>
          <a:off x="655941" y="1234857"/>
          <a:ext cx="440717" cy="440717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endParaRPr lang="en-US" sz="1800" kern="1200" dirty="0"/>
        </a:p>
      </dsp:txBody>
      <dsp:txXfrm>
        <a:off x="655941" y="1234857"/>
        <a:ext cx="440717" cy="440717"/>
      </dsp:txXfrm>
    </dsp:sp>
    <dsp:sp modelId="{570856AF-0146-40E4-97D7-4EE21BBBD7BD}">
      <dsp:nvSpPr>
        <dsp:cNvPr id="0" name=""/>
        <dsp:cNvSpPr/>
      </dsp:nvSpPr>
      <dsp:spPr>
        <a:xfrm rot="10800000">
          <a:off x="523717" y="763278"/>
          <a:ext cx="93438" cy="149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523717" y="763278"/>
        <a:ext cx="93438" cy="149843"/>
      </dsp:txXfrm>
    </dsp:sp>
    <dsp:sp modelId="{63DAE6A5-A9BA-4D03-8617-4B0341FD9182}">
      <dsp:nvSpPr>
        <dsp:cNvPr id="0" name=""/>
        <dsp:cNvSpPr/>
      </dsp:nvSpPr>
      <dsp:spPr>
        <a:xfrm>
          <a:off x="38925" y="617841"/>
          <a:ext cx="440717" cy="44071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endParaRPr lang="en-US" sz="1800" kern="1200" dirty="0"/>
        </a:p>
      </dsp:txBody>
      <dsp:txXfrm>
        <a:off x="38925" y="617841"/>
        <a:ext cx="440717" cy="4407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C7A661-6407-40D5-9A3E-CD1479BB7198}">
      <dsp:nvSpPr>
        <dsp:cNvPr id="0" name=""/>
        <dsp:cNvSpPr/>
      </dsp:nvSpPr>
      <dsp:spPr>
        <a:xfrm>
          <a:off x="0" y="3"/>
          <a:ext cx="914400" cy="9144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tx1"/>
              </a:solidFill>
            </a:rPr>
            <a:t>U</a:t>
          </a:r>
          <a:endParaRPr lang="en-US" sz="3900" kern="1200" dirty="0">
            <a:solidFill>
              <a:schemeClr val="tx1"/>
            </a:solidFill>
          </a:endParaRPr>
        </a:p>
      </dsp:txBody>
      <dsp:txXfrm>
        <a:off x="0" y="3"/>
        <a:ext cx="914400" cy="91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67863-2FF0-7E4F-9EE8-4BB6DCEE27FE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0D703-0441-2A49-B712-2FC7FA896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55C40-C89C-3F4B-B760-DD4644EB7933}" type="slidenum">
              <a:rPr lang="en-US"/>
              <a:pPr/>
              <a:t>10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CCD21D-E959-9748-9082-3895428723CA}" type="slidenum">
              <a:rPr lang="zh-CN" altLang="en-US">
                <a:ea typeface="宋体" charset="-122"/>
                <a:cs typeface="宋体" charset="-122"/>
              </a:rPr>
              <a:pPr/>
              <a:t>52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/>
              <a:t>There are two very different answers from the computational perspective: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AE37B3-B3C1-2D41-B297-0212A90FA2FE}" type="slidenum">
              <a:rPr lang="zh-CN" altLang="en-US">
                <a:ea typeface="宋体" charset="-122"/>
                <a:cs typeface="宋体" charset="-122"/>
              </a:rPr>
              <a:pPr/>
              <a:t>53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881EBA-C563-E046-8EDE-0DEAD2BB9E92}" type="slidenum">
              <a:rPr lang="zh-CN" altLang="en-US">
                <a:ea typeface="宋体" charset="-122"/>
                <a:cs typeface="宋体" charset="-122"/>
              </a:rPr>
              <a:pPr/>
              <a:t>54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5144D1-1515-4147-A91B-327CEFAF0634}" type="slidenum">
              <a:rPr lang="zh-CN" altLang="en-US">
                <a:ea typeface="宋体" charset="-122"/>
                <a:cs typeface="宋体" charset="-122"/>
              </a:rPr>
              <a:pPr/>
              <a:t>55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6D56A5-7E48-4D46-A539-F6A7E0C0628D}" type="slidenum">
              <a:rPr lang="zh-CN" altLang="en-US">
                <a:ea typeface="宋体" charset="-122"/>
                <a:cs typeface="宋体" charset="-122"/>
              </a:rPr>
              <a:pPr/>
              <a:t>56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CDAD9-8098-1846-984B-EEE1312E2CB0}" type="slidenum">
              <a:rPr lang="zh-CN" altLang="en-US">
                <a:ea typeface="宋体" charset="-122"/>
                <a:cs typeface="宋体" charset="-122"/>
              </a:rPr>
              <a:pPr/>
              <a:t>58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512AA5-82D4-6342-9E71-4CE16C30209F}" type="slidenum">
              <a:rPr lang="zh-CN" altLang="en-US">
                <a:ea typeface="宋体" charset="-122"/>
                <a:cs typeface="宋体" charset="-122"/>
              </a:rPr>
              <a:pPr/>
              <a:t>59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254371-C1E9-C649-898F-D694A3FE665C}" type="slidenum">
              <a:rPr lang="zh-CN" altLang="en-US">
                <a:ea typeface="宋体" charset="-122"/>
                <a:cs typeface="宋体" charset="-122"/>
              </a:rPr>
              <a:pPr/>
              <a:t>61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28D079-4456-C042-AE0D-4339A5E1CC44}" type="slidenum">
              <a:rPr lang="zh-CN" altLang="en-US">
                <a:ea typeface="宋体" charset="-122"/>
                <a:cs typeface="宋体" charset="-122"/>
              </a:rPr>
              <a:pPr/>
              <a:t>62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BF24E0-54A9-F549-8A3F-36FBE7673BB9}" type="slidenum">
              <a:rPr lang="zh-CN" altLang="en-US">
                <a:ea typeface="宋体" charset="-122"/>
                <a:cs typeface="宋体" charset="-122"/>
              </a:rPr>
              <a:pPr/>
              <a:t>63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FB4F7-C8DA-8349-A8AC-69195068FE08}" type="slidenum">
              <a:rPr lang="en-US"/>
              <a:pPr/>
              <a:t>12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5B54C3-D8FA-8C4E-AC06-A66CF22F88AF}" type="slidenum">
              <a:rPr lang="zh-CN" altLang="en-US">
                <a:ea typeface="宋体" charset="-122"/>
                <a:cs typeface="宋体" charset="-122"/>
              </a:rPr>
              <a:pPr/>
              <a:t>64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52A35A-FD93-5340-9473-4D1A6FD68CC3}" type="slidenum">
              <a:rPr lang="zh-CN" altLang="en-US">
                <a:ea typeface="宋体" charset="-122"/>
                <a:cs typeface="宋体" charset="-122"/>
              </a:rPr>
              <a:pPr/>
              <a:t>67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5A5A4-7265-4E0D-9B23-F3C2245C1A9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5A5A4-7265-4E0D-9B23-F3C2245C1A94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70EFE5-5519-4646-BB75-E971C5A87C3E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C151EA-8A18-BD4A-9322-EC7FC1CA8C0A}" type="slidenum">
              <a:rPr lang="zh-CN" altLang="en-US">
                <a:ea typeface="宋体" charset="-122"/>
                <a:cs typeface="宋体" charset="-122"/>
              </a:rPr>
              <a:pPr/>
              <a:t>46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F78C15-6149-734C-9536-D82F5D4D4369}" type="slidenum">
              <a:rPr lang="zh-CN" altLang="en-US">
                <a:ea typeface="宋体" charset="-122"/>
                <a:cs typeface="宋体" charset="-122"/>
              </a:rPr>
              <a:pPr/>
              <a:t>47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7E98B0-470E-0345-B5D3-AFD3D06E4CFA}" type="slidenum">
              <a:rPr lang="zh-CN" altLang="en-US">
                <a:ea typeface="宋体" charset="-122"/>
                <a:cs typeface="宋体" charset="-122"/>
              </a:rPr>
              <a:pPr/>
              <a:t>48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FE8D7D-32C5-1746-A6F1-A49AA24F275D}" type="slidenum">
              <a:rPr lang="zh-CN" altLang="en-US">
                <a:ea typeface="宋体" charset="-122"/>
                <a:cs typeface="宋体" charset="-122"/>
              </a:rPr>
              <a:pPr/>
              <a:t>49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C274DC-AB0C-3F4B-94AB-2072592B0C3B}" type="slidenum">
              <a:rPr lang="zh-CN" altLang="en-US">
                <a:ea typeface="宋体" charset="-122"/>
                <a:cs typeface="宋体" charset="-122"/>
              </a:rPr>
              <a:pPr/>
              <a:t>50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DB4B05-6C10-CD4E-8711-2002C74AFF24}" type="slidenum">
              <a:rPr lang="zh-CN" altLang="en-US">
                <a:ea typeface="宋体" charset="-122"/>
                <a:cs typeface="宋体" charset="-122"/>
              </a:rPr>
              <a:pPr/>
              <a:t>51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r>
              <a:rPr lang="en-US" altLang="zh-CN" smtClean="0"/>
              <a:t>Dec 2, 2009</a:t>
            </a: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r>
              <a:rPr lang="en-US" altLang="zh-CN" smtClean="0"/>
              <a:t>EMNLP-2004 &amp; Senseval-2004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fld id="{D87B1EE8-4784-9E41-B542-82BA0FB58A7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r>
              <a:rPr lang="en-US" altLang="zh-CN" smtClean="0"/>
              <a:t>Dec 2, 2009</a:t>
            </a:r>
            <a:endParaRPr lang="en-US" altLang="zh-C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r>
              <a:rPr lang="en-US" altLang="zh-CN" smtClean="0"/>
              <a:t>EMNLP-2004 &amp; Senseval-2004</a:t>
            </a:r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fld id="{08ECC353-A08B-BA4C-8125-7CF2971859B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4D46DAB1-35E4-1645-817C-7F3A720337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labs1.google.com/sets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is.shef.ac.uk/mark/cv/publications/papers/my_papers/SIGIR94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is.shef.ac.uk/mark/cv/publications/papers/my_papers/SIGIR94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Latent_semantic_analysis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7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wmf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uccessor.aspx/?x=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lendar.duke.edu/" TargetMode="External"/><Relationship Id="rId5" Type="http://schemas.openxmlformats.org/officeDocument/2006/relationships/hyperlink" Target="http://successor.aspx/?x=2" TargetMode="External"/><Relationship Id="rId4" Type="http://schemas.openxmlformats.org/officeDocument/2006/relationships/hyperlink" Target="http://successor.aspx/?x=1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hurch02/successor.aspx?x=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3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Microsoft_Office_Excel_97-2003_Worksheet2.xls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Microsoft_Office_Excel_97-2003_Worksheet4.xls"/><Relationship Id="rId4" Type="http://schemas.openxmlformats.org/officeDocument/2006/relationships/oleObject" Target="../embeddings/Microsoft_Office_Excel_97-2003_Worksheet3.xls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Microsoft_Office_Excel_97-2003_Worksheet5.xls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n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en.wikipedia.org/wiki/PageRan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nn.com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 (1 of 2):</a:t>
            </a:r>
            <a:br>
              <a:rPr lang="en-US" dirty="0" smtClean="0"/>
            </a:br>
            <a:r>
              <a:rPr lang="en-US" dirty="0" smtClean="0"/>
              <a:t>Information Retrieval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Kenneth Church</a:t>
            </a:r>
          </a:p>
          <a:p>
            <a:r>
              <a:rPr lang="en-US" dirty="0" err="1" smtClean="0"/>
              <a:t>Kenneth.Church@jhu.edu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63A9-B8B2-A64B-B615-9B7B45CA8A64}" type="slidenum">
              <a:rPr lang="en-US"/>
              <a:pPr/>
              <a:t>10</a:t>
            </a:fld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800"/>
              <a:t>The rising tide of data will lift all boats!</a:t>
            </a:r>
            <a:r>
              <a:rPr lang="en-US" sz="2400"/>
              <a:t/>
            </a:r>
            <a:br>
              <a:rPr lang="en-US" sz="2400"/>
            </a:br>
            <a:r>
              <a:rPr lang="en-US" sz="2800"/>
              <a:t>TREC Question Answering &amp; Google:</a:t>
            </a:r>
            <a:br>
              <a:rPr lang="en-US" sz="2800"/>
            </a:br>
            <a:r>
              <a:rPr lang="en-US" sz="2400" i="1"/>
              <a:t>What is the highest point on Earth?</a:t>
            </a:r>
          </a:p>
        </p:txBody>
      </p:sp>
      <p:pic>
        <p:nvPicPr>
          <p:cNvPr id="143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0567" r="47716" b="38715"/>
          <a:stretch>
            <a:fillRect/>
          </a:stretch>
        </p:blipFill>
        <p:spPr>
          <a:xfrm>
            <a:off x="0" y="1371600"/>
            <a:ext cx="9144000" cy="66500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06CE-AFAC-2049-9C29-51FCAEB24DE4}" type="slidenum">
              <a:rPr lang="en-US"/>
              <a:pPr/>
              <a:t>11</a:t>
            </a:fld>
            <a:endParaRPr 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rising tide of data will lift all boats!</a:t>
            </a:r>
            <a:br>
              <a:rPr lang="en-US" sz="2800" dirty="0"/>
            </a:br>
            <a:r>
              <a:rPr lang="en-US" sz="2800" dirty="0"/>
              <a:t>Acquiring Lexical Resources from Data:</a:t>
            </a:r>
            <a:br>
              <a:rPr lang="en-US" sz="2800" dirty="0"/>
            </a:br>
            <a:r>
              <a:rPr lang="en-US" sz="1800" dirty="0"/>
              <a:t>Dictionaries, </a:t>
            </a:r>
            <a:r>
              <a:rPr lang="en-US" sz="1800" dirty="0" err="1"/>
              <a:t>Ontologies</a:t>
            </a:r>
            <a:r>
              <a:rPr lang="en-US" sz="1800" dirty="0"/>
              <a:t>, </a:t>
            </a:r>
            <a:r>
              <a:rPr lang="en-US" sz="1800" dirty="0" err="1"/>
              <a:t>WordNets</a:t>
            </a:r>
            <a:r>
              <a:rPr lang="en-US" sz="1800" dirty="0"/>
              <a:t>, Language Models, etc.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800" dirty="0">
                <a:hlinkClick r:id="rId2"/>
              </a:rPr>
              <a:t>http://labs1.google.com/sets</a:t>
            </a:r>
            <a:endParaRPr lang="en-US" sz="1800" dirty="0"/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8229600" cy="5029200"/>
        </p:xfrm>
        <a:graphic>
          <a:graphicData uri="http://schemas.openxmlformats.org/drawingml/2006/table">
            <a:tbl>
              <a:tblPr/>
              <a:tblGrid>
                <a:gridCol w="2038350"/>
                <a:gridCol w="2036763"/>
                <a:gridCol w="2038350"/>
                <a:gridCol w="2116137"/>
              </a:tblGrid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France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China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Dog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more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Horse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ls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Indonesia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Fish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Ireland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Malaysia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Bird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mv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Spain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Korea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Rabbit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Scotland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Taiwan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Cattle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Belgium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Thailand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mkdir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Livestock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Australia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Mouse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tail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Australia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Bangladesh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5466" name="Rectangle 58"/>
          <p:cNvSpPr>
            <a:spLocks noChangeArrowheads="1"/>
          </p:cNvSpPr>
          <p:nvPr/>
        </p:nvSpPr>
        <p:spPr bwMode="auto">
          <a:xfrm>
            <a:off x="2590800" y="2590800"/>
            <a:ext cx="1905000" cy="403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67" name="Rectangle 59"/>
          <p:cNvSpPr>
            <a:spLocks noChangeArrowheads="1"/>
          </p:cNvSpPr>
          <p:nvPr/>
        </p:nvSpPr>
        <p:spPr bwMode="auto">
          <a:xfrm>
            <a:off x="4572000" y="2590800"/>
            <a:ext cx="1905000" cy="396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68" name="Rectangle 60"/>
          <p:cNvSpPr>
            <a:spLocks noChangeArrowheads="1"/>
          </p:cNvSpPr>
          <p:nvPr/>
        </p:nvSpPr>
        <p:spPr bwMode="auto">
          <a:xfrm>
            <a:off x="6477000" y="2590800"/>
            <a:ext cx="1905000" cy="396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69" name="Rectangle 61"/>
          <p:cNvSpPr>
            <a:spLocks noChangeArrowheads="1"/>
          </p:cNvSpPr>
          <p:nvPr/>
        </p:nvSpPr>
        <p:spPr bwMode="auto">
          <a:xfrm>
            <a:off x="6477000" y="16002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70" name="Rectangle 62"/>
          <p:cNvSpPr>
            <a:spLocks noChangeArrowheads="1"/>
          </p:cNvSpPr>
          <p:nvPr/>
        </p:nvSpPr>
        <p:spPr bwMode="auto">
          <a:xfrm>
            <a:off x="4648200" y="16002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71" name="Rectangle 63"/>
          <p:cNvSpPr>
            <a:spLocks noChangeArrowheads="1"/>
          </p:cNvSpPr>
          <p:nvPr/>
        </p:nvSpPr>
        <p:spPr bwMode="auto">
          <a:xfrm>
            <a:off x="2438400" y="16002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72" name="Rectangle 64"/>
          <p:cNvSpPr>
            <a:spLocks noChangeArrowheads="1"/>
          </p:cNvSpPr>
          <p:nvPr/>
        </p:nvSpPr>
        <p:spPr bwMode="auto">
          <a:xfrm>
            <a:off x="609600" y="2590800"/>
            <a:ext cx="1828800" cy="411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5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5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5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5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66" grpId="0" animBg="1"/>
      <p:bldP spid="145467" grpId="0" animBg="1"/>
      <p:bldP spid="145468" grpId="0" animBg="1"/>
      <p:bldP spid="145469" grpId="0" animBg="1"/>
      <p:bldP spid="145470" grpId="0" animBg="1"/>
      <p:bldP spid="145471" grpId="0" animBg="1"/>
      <p:bldP spid="1454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E99D-FE87-0342-8D80-EBAAA7BE6643}" type="slidenum">
              <a:rPr lang="en-US"/>
              <a:pPr/>
              <a:t>12</a:t>
            </a:fld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181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More data </a:t>
            </a:r>
            <a:r>
              <a:rPr lang="en-US" sz="2800">
                <a:sym typeface="Wingdings" charset="2"/>
              </a:rPr>
              <a:t> better results</a:t>
            </a:r>
            <a:r>
              <a:rPr lang="en-US" sz="280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TREC Question Answering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Remarkable performance: Google and not much else</a:t>
            </a:r>
          </a:p>
          <a:p>
            <a:pPr lvl="3">
              <a:lnSpc>
                <a:spcPct val="80000"/>
              </a:lnSpc>
            </a:pPr>
            <a:r>
              <a:rPr lang="en-US" sz="1800"/>
              <a:t>Norvig (ACL-02)</a:t>
            </a:r>
          </a:p>
          <a:p>
            <a:pPr lvl="3">
              <a:lnSpc>
                <a:spcPct val="80000"/>
              </a:lnSpc>
            </a:pPr>
            <a:r>
              <a:rPr lang="en-US" sz="1800"/>
              <a:t>AskMSR (SIGIR-02)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Lexical Acquisition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Google Sets</a:t>
            </a:r>
          </a:p>
          <a:p>
            <a:pPr lvl="3">
              <a:lnSpc>
                <a:spcPct val="80000"/>
              </a:lnSpc>
            </a:pPr>
            <a:r>
              <a:rPr lang="en-GB" sz="1800"/>
              <a:t>We tried similar things</a:t>
            </a:r>
          </a:p>
          <a:p>
            <a:pPr lvl="4">
              <a:lnSpc>
                <a:spcPct val="80000"/>
              </a:lnSpc>
            </a:pPr>
            <a:r>
              <a:rPr lang="en-GB" sz="1800"/>
              <a:t>but with </a:t>
            </a:r>
            <a:r>
              <a:rPr lang="en-GB" sz="1800" i="1" u="sng"/>
              <a:t>tiny</a:t>
            </a:r>
            <a:r>
              <a:rPr lang="en-GB" sz="1800"/>
              <a:t> corpora</a:t>
            </a:r>
          </a:p>
          <a:p>
            <a:pPr lvl="4">
              <a:lnSpc>
                <a:spcPct val="80000"/>
              </a:lnSpc>
            </a:pPr>
            <a:r>
              <a:rPr lang="en-GB" sz="1800"/>
              <a:t>which we called </a:t>
            </a:r>
            <a:r>
              <a:rPr lang="en-GB" sz="1800" i="1" u="sng"/>
              <a:t>large</a:t>
            </a:r>
            <a:endParaRPr lang="en-US" sz="1800"/>
          </a:p>
        </p:txBody>
      </p:sp>
      <p:pic>
        <p:nvPicPr>
          <p:cNvPr id="14643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19800" y="1371600"/>
            <a:ext cx="2916238" cy="2185988"/>
          </a:xfrm>
          <a:noFill/>
          <a:ln/>
        </p:spPr>
      </p:pic>
      <p:pic>
        <p:nvPicPr>
          <p:cNvPr id="14643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0" y="3810000"/>
            <a:ext cx="4038600" cy="2187575"/>
          </a:xfrm>
        </p:spPr>
      </p:pic>
      <p:sp>
        <p:nvSpPr>
          <p:cNvPr id="146438" name="Line 6"/>
          <p:cNvSpPr>
            <a:spLocks noChangeShapeType="1"/>
          </p:cNvSpPr>
          <p:nvPr/>
        </p:nvSpPr>
        <p:spPr bwMode="auto">
          <a:xfrm>
            <a:off x="4724400" y="22098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>
            <a:off x="2971800" y="3962400"/>
            <a:ext cx="2514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6440" name="Picture 8" descr="Figur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67288"/>
            <a:ext cx="23622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57400" y="5105400"/>
            <a:ext cx="1912938" cy="2163763"/>
            <a:chOff x="534" y="183"/>
            <a:chExt cx="5019" cy="3843"/>
          </a:xfrm>
        </p:grpSpPr>
        <p:pic>
          <p:nvPicPr>
            <p:cNvPr id="146442" name="Picture 10" descr="unsu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5" y="183"/>
              <a:ext cx="4878" cy="306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46443" name="Text Box 11"/>
            <p:cNvSpPr txBox="1">
              <a:spLocks noChangeArrowheads="1"/>
            </p:cNvSpPr>
            <p:nvPr/>
          </p:nvSpPr>
          <p:spPr bwMode="auto">
            <a:xfrm>
              <a:off x="1525" y="3214"/>
              <a:ext cx="483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b="1">
                <a:ea typeface="Arial" charset="0"/>
                <a:cs typeface="Arial" charset="0"/>
              </a:endParaRPr>
            </a:p>
          </p:txBody>
        </p:sp>
        <p:sp>
          <p:nvSpPr>
            <p:cNvPr id="146444" name="Text Box 12"/>
            <p:cNvSpPr txBox="1">
              <a:spLocks noChangeArrowheads="1"/>
            </p:cNvSpPr>
            <p:nvPr/>
          </p:nvSpPr>
          <p:spPr bwMode="auto">
            <a:xfrm rot="16200000">
              <a:off x="167" y="2405"/>
              <a:ext cx="97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endParaRPr lang="en-US" sz="2400" b="1">
                <a:ea typeface="Arial" charset="0"/>
                <a:cs typeface="Arial" charset="0"/>
              </a:endParaRPr>
            </a:p>
          </p:txBody>
        </p:sp>
      </p:grpSp>
      <p:sp>
        <p:nvSpPr>
          <p:cNvPr id="146446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Rising Tide of Data Lifts All Boats</a:t>
            </a:r>
            <a:br>
              <a:rPr lang="en-US" sz="4000"/>
            </a:br>
            <a:r>
              <a:rPr lang="en-US" sz="2000"/>
              <a:t>If you have a lot of data, then you don’t need a lot of 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3E2DE-DB3D-724E-9629-A0412A696B6B}" type="slidenum">
              <a:rPr lang="en-US"/>
              <a:pPr/>
              <a:t>13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sz="2400" dirty="0"/>
              <a:t>What good is word sense disambiguation (WSD)?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 dirty="0"/>
              <a:t>Information Retrieval (IR)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 dirty="0"/>
              <a:t>Salton: Tried hard to find ways to use NLP to help IR</a:t>
            </a:r>
          </a:p>
          <a:p>
            <a:pPr marL="1752600" lvl="3" indent="-381000">
              <a:lnSpc>
                <a:spcPct val="80000"/>
              </a:lnSpc>
            </a:pPr>
            <a:r>
              <a:rPr lang="en-US" sz="1600" dirty="0"/>
              <a:t>but failed to find much (if anything)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 dirty="0"/>
              <a:t>Croft: WSD doesn’t help because IR is already using those methods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 dirty="0"/>
              <a:t>Sanderson (next two slides)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 dirty="0"/>
              <a:t>Machine Translation (MT)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 dirty="0"/>
              <a:t>Original motivation for much of the work on WSD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 dirty="0"/>
              <a:t>But IR arguments may apply just as well to MT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What good is POS tagging?  Parsing? NLP?  Speech?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i="1" dirty="0"/>
              <a:t>Commercial Applications of Natural Language Processing</a:t>
            </a:r>
            <a:r>
              <a:rPr lang="en-US" sz="2400" dirty="0"/>
              <a:t>, CACM 1995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 dirty="0"/>
              <a:t>$100M opportunity (worthy of government/industry’s attention)</a:t>
            </a:r>
          </a:p>
          <a:p>
            <a:pPr marL="1371600" lvl="2" indent="-457200">
              <a:lnSpc>
                <a:spcPct val="80000"/>
              </a:lnSpc>
              <a:buFontTx/>
              <a:buAutoNum type="arabicPeriod"/>
            </a:pPr>
            <a:r>
              <a:rPr lang="en-US" sz="1800" dirty="0"/>
              <a:t>Search (Lexis-Nexis)</a:t>
            </a:r>
          </a:p>
          <a:p>
            <a:pPr marL="1371600" lvl="2" indent="-457200">
              <a:lnSpc>
                <a:spcPct val="80000"/>
              </a:lnSpc>
              <a:buFontTx/>
              <a:buAutoNum type="arabicPeriod"/>
            </a:pPr>
            <a:r>
              <a:rPr lang="en-US" sz="1800" dirty="0"/>
              <a:t>Word Processing (Microsoft)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Warning: premature commercialization is risky</a:t>
            </a:r>
          </a:p>
        </p:txBody>
      </p:sp>
      <p:sp>
        <p:nvSpPr>
          <p:cNvPr id="148484" name="AutoShape 4"/>
          <p:cNvSpPr>
            <a:spLocks noChangeArrowheads="1"/>
          </p:cNvSpPr>
          <p:nvPr/>
        </p:nvSpPr>
        <p:spPr bwMode="auto">
          <a:xfrm>
            <a:off x="6781800" y="304800"/>
            <a:ext cx="1981200" cy="831850"/>
          </a:xfrm>
          <a:prstGeom prst="wedgeRectCallout">
            <a:avLst>
              <a:gd name="adj1" fmla="val -83171"/>
              <a:gd name="adj2" fmla="val 1144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Don’t worry;</a:t>
            </a:r>
          </a:p>
          <a:p>
            <a:pPr algn="ctr"/>
            <a:r>
              <a:rPr lang="en-US" sz="2400"/>
              <a:t>Be happy</a:t>
            </a:r>
          </a:p>
        </p:txBody>
      </p:sp>
      <p:sp>
        <p:nvSpPr>
          <p:cNvPr id="148485" name="AutoShape 5"/>
          <p:cNvSpPr>
            <a:spLocks noChangeArrowheads="1"/>
          </p:cNvSpPr>
          <p:nvPr/>
        </p:nvSpPr>
        <p:spPr bwMode="auto">
          <a:xfrm>
            <a:off x="7315200" y="5181600"/>
            <a:ext cx="1447800" cy="466725"/>
          </a:xfrm>
          <a:prstGeom prst="wedgeRectCallout">
            <a:avLst>
              <a:gd name="adj1" fmla="val -195944"/>
              <a:gd name="adj2" fmla="val 180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ALPAC</a:t>
            </a:r>
          </a:p>
        </p:txBody>
      </p:sp>
      <p:sp>
        <p:nvSpPr>
          <p:cNvPr id="148486" name="AutoShape 6"/>
          <p:cNvSpPr>
            <a:spLocks noChangeArrowheads="1"/>
          </p:cNvSpPr>
          <p:nvPr/>
        </p:nvSpPr>
        <p:spPr bwMode="auto">
          <a:xfrm rot="16200000">
            <a:off x="-795337" y="2547937"/>
            <a:ext cx="2667000" cy="466725"/>
          </a:xfrm>
          <a:prstGeom prst="wedgeRectCallout">
            <a:avLst>
              <a:gd name="adj1" fmla="val 28806"/>
              <a:gd name="adj2" fmla="val 14625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5 Ian Andersons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7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 animBg="1"/>
      <p:bldP spid="148485" grpId="0" animBg="1"/>
      <p:bldP spid="1484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CD5D5-A780-BA43-B42D-DBEC91F13EA5}" type="slidenum">
              <a:rPr lang="en-US"/>
              <a:pPr/>
              <a:t>14</a:t>
            </a:fld>
            <a:endParaRPr lang="en-US"/>
          </a:p>
        </p:txBody>
      </p:sp>
      <p:pic>
        <p:nvPicPr>
          <p:cNvPr id="175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661" t="13943" r="11320" b="5882"/>
          <a:stretch>
            <a:fillRect/>
          </a:stretch>
        </p:blipFill>
        <p:spPr>
          <a:xfrm>
            <a:off x="914400" y="1219200"/>
            <a:ext cx="7391400" cy="5540375"/>
          </a:xfrm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Sanderson (SIGIR-94)</a:t>
            </a:r>
            <a:br>
              <a:rPr lang="en-US" sz="4000"/>
            </a:br>
            <a:r>
              <a:rPr lang="en-US" sz="1800">
                <a:hlinkClick r:id="rId3"/>
              </a:rPr>
              <a:t>http://dis.shef.ac.uk/mark/cv/publications/papers/my_papers/SIGIR94.pdf</a:t>
            </a:r>
            <a:r>
              <a:rPr lang="en-US" sz="1800"/>
              <a:t> </a:t>
            </a:r>
          </a:p>
        </p:txBody>
      </p:sp>
      <p:sp>
        <p:nvSpPr>
          <p:cNvPr id="175110" name="AutoShape 6"/>
          <p:cNvSpPr>
            <a:spLocks noChangeArrowheads="1"/>
          </p:cNvSpPr>
          <p:nvPr/>
        </p:nvSpPr>
        <p:spPr bwMode="auto">
          <a:xfrm>
            <a:off x="6934200" y="1447800"/>
            <a:ext cx="1752600" cy="466725"/>
          </a:xfrm>
          <a:prstGeom prst="wedgeRectCallout">
            <a:avLst>
              <a:gd name="adj1" fmla="val -125634"/>
              <a:gd name="adj2" fmla="val 7653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Not much?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2667000"/>
            <a:ext cx="3962400" cy="20574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Could WSD help IR?</a:t>
            </a:r>
          </a:p>
          <a:p>
            <a:pPr>
              <a:lnSpc>
                <a:spcPct val="90000"/>
              </a:lnSpc>
            </a:pPr>
            <a:r>
              <a:rPr lang="en-US" sz="2800"/>
              <a:t>Answer: no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Introducing ambiguity by pseudo-words doesn’t hurt (much)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175112" name="AutoShape 8"/>
          <p:cNvSpPr>
            <a:spLocks noChangeArrowheads="1"/>
          </p:cNvSpPr>
          <p:nvPr/>
        </p:nvSpPr>
        <p:spPr bwMode="auto">
          <a:xfrm>
            <a:off x="1981200" y="6391275"/>
            <a:ext cx="6629400" cy="466725"/>
          </a:xfrm>
          <a:prstGeom prst="wedgeRectCallout">
            <a:avLst>
              <a:gd name="adj1" fmla="val -53833"/>
              <a:gd name="adj2" fmla="val -70169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Short queries matter most, but hardest for WSD</a:t>
            </a:r>
            <a:endParaRPr lang="en-US" sz="3200"/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441325" y="30845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175114" name="Text Box 10"/>
          <p:cNvSpPr txBox="1">
            <a:spLocks noChangeArrowheads="1"/>
          </p:cNvSpPr>
          <p:nvPr/>
        </p:nvSpPr>
        <p:spPr bwMode="auto">
          <a:xfrm>
            <a:off x="5867400" y="58674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Query Length (Words)</a:t>
            </a:r>
          </a:p>
        </p:txBody>
      </p:sp>
      <p:sp>
        <p:nvSpPr>
          <p:cNvPr id="175115" name="AutoShape 11"/>
          <p:cNvSpPr>
            <a:spLocks noChangeArrowheads="1"/>
          </p:cNvSpPr>
          <p:nvPr/>
        </p:nvSpPr>
        <p:spPr bwMode="auto">
          <a:xfrm rot="16200000">
            <a:off x="7358063" y="3995737"/>
            <a:ext cx="2667000" cy="466725"/>
          </a:xfrm>
          <a:prstGeom prst="wedgeRectCallout">
            <a:avLst>
              <a:gd name="adj1" fmla="val -76551"/>
              <a:gd name="adj2" fmla="val -5170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5 Ian Andersons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 animBg="1"/>
      <p:bldP spid="175112" grpId="0" animBg="1"/>
      <p:bldP spid="175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D714-FC6E-DF46-AE03-3CE1EBCA9669}" type="slidenum">
              <a:rPr lang="en-US"/>
              <a:pPr/>
              <a:t>15</a:t>
            </a:fld>
            <a:endParaRPr lang="en-US"/>
          </a:p>
        </p:txBody>
      </p:sp>
      <p:pic>
        <p:nvPicPr>
          <p:cNvPr id="17613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661" t="11539" r="9435" b="8345"/>
          <a:stretch>
            <a:fillRect/>
          </a:stretch>
        </p:blipFill>
        <p:spPr>
          <a:xfrm>
            <a:off x="685800" y="1317625"/>
            <a:ext cx="7391400" cy="5540375"/>
          </a:xfrm>
        </p:spPr>
      </p:pic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Sanderson (SIGIR-94)</a:t>
            </a:r>
            <a:br>
              <a:rPr lang="en-US" sz="4000"/>
            </a:br>
            <a:r>
              <a:rPr lang="en-US" sz="1800">
                <a:hlinkClick r:id="rId3"/>
              </a:rPr>
              <a:t>http://dis.shef.ac.uk/mark/cv/publications/papers/my_papers/SIGIR94.pdf</a:t>
            </a:r>
            <a:r>
              <a:rPr lang="en-US" sz="1800"/>
              <a:t> 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3200400"/>
            <a:ext cx="37338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Resolving ambiguity badly is worse than not resolving at all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75% accurate WSD degrades performance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90% accurate WSD: breakeven point</a:t>
            </a:r>
          </a:p>
        </p:txBody>
      </p:sp>
      <p:sp>
        <p:nvSpPr>
          <p:cNvPr id="176136" name="AutoShape 8"/>
          <p:cNvSpPr>
            <a:spLocks noChangeArrowheads="1"/>
          </p:cNvSpPr>
          <p:nvPr/>
        </p:nvSpPr>
        <p:spPr bwMode="auto">
          <a:xfrm>
            <a:off x="5791200" y="1600200"/>
            <a:ext cx="1752600" cy="466725"/>
          </a:xfrm>
          <a:prstGeom prst="wedgeRectCallout">
            <a:avLst>
              <a:gd name="adj1" fmla="val -63315"/>
              <a:gd name="adj2" fmla="val 1064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Soft WSD?</a:t>
            </a:r>
          </a:p>
        </p:txBody>
      </p:sp>
      <p:sp>
        <p:nvSpPr>
          <p:cNvPr id="176137" name="Text Box 9"/>
          <p:cNvSpPr txBox="1">
            <a:spLocks noChangeArrowheads="1"/>
          </p:cNvSpPr>
          <p:nvPr/>
        </p:nvSpPr>
        <p:spPr bwMode="auto">
          <a:xfrm>
            <a:off x="5867400" y="58674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Query Length (Words)</a:t>
            </a:r>
          </a:p>
        </p:txBody>
      </p:sp>
      <p:sp>
        <p:nvSpPr>
          <p:cNvPr id="176138" name="Text Box 10"/>
          <p:cNvSpPr txBox="1">
            <a:spLocks noChangeArrowheads="1"/>
          </p:cNvSpPr>
          <p:nvPr/>
        </p:nvSpPr>
        <p:spPr bwMode="auto">
          <a:xfrm>
            <a:off x="441325" y="30845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Keywords </a:t>
            </a:r>
            <a:r>
              <a:rPr lang="en-US" dirty="0"/>
              <a:t>(and</a:t>
            </a:r>
            <a:r>
              <a:rPr lang="en-US" dirty="0" smtClean="0"/>
              <a:t> Boolean </a:t>
            </a:r>
            <a:r>
              <a:rPr lang="en-US" dirty="0"/>
              <a:t>combinations thereof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Vector</a:t>
            </a:r>
            <a:r>
              <a:rPr lang="en-US" dirty="0"/>
              <a:t>-Space ‘‘Model’’ (Salton, chap 10.1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Represent </a:t>
            </a:r>
            <a:r>
              <a:rPr lang="en-US" dirty="0"/>
              <a:t>the query and the documents as V- dimensional </a:t>
            </a:r>
            <a:r>
              <a:rPr lang="en-US" dirty="0" smtClean="0"/>
              <a:t>vectors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ort </a:t>
            </a:r>
            <a:r>
              <a:rPr lang="en-US" dirty="0"/>
              <a:t>vectors</a:t>
            </a:r>
            <a:r>
              <a:rPr lang="en-US" dirty="0" smtClean="0"/>
              <a:t> by</a:t>
            </a:r>
          </a:p>
          <a:p>
            <a:r>
              <a:rPr lang="en-US" dirty="0" smtClean="0"/>
              <a:t>Probabilistic </a:t>
            </a:r>
            <a:r>
              <a:rPr lang="en-US" dirty="0"/>
              <a:t>Retrieval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Salton, chap 10.3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Sort documents by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14800" y="3294380"/>
          <a:ext cx="4191000" cy="1201420"/>
        </p:xfrm>
        <a:graphic>
          <a:graphicData uri="http://schemas.openxmlformats.org/presentationml/2006/ole">
            <p:oleObj spid="_x0000_s174082" name="Equation" r:id="rId3" imgW="1905000" imgH="5461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19600" y="5105400"/>
          <a:ext cx="3962400" cy="1039318"/>
        </p:xfrm>
        <a:graphic>
          <a:graphicData uri="http://schemas.openxmlformats.org/presentationml/2006/ole">
            <p:oleObj spid="_x0000_s174083" name="Equation" r:id="rId4" imgW="1549400" imgH="406400" progId="Equation.3">
              <p:embed/>
            </p:oleObj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3200400"/>
            <a:ext cx="7162800" cy="8763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Information Retrieval </a:t>
            </a:r>
            <a:b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and Web Search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267200"/>
            <a:ext cx="6616700" cy="990600"/>
          </a:xfrm>
        </p:spPr>
        <p:txBody>
          <a:bodyPr>
            <a:normAutofit fontScale="55000" lnSpcReduction="20000"/>
          </a:bodyPr>
          <a:lstStyle/>
          <a:p>
            <a:r>
              <a:rPr lang="en-US" sz="2800" dirty="0"/>
              <a:t>Alternative IR models</a:t>
            </a:r>
          </a:p>
          <a:p>
            <a:endParaRPr lang="en-US" sz="1400" dirty="0"/>
          </a:p>
          <a:p>
            <a:endParaRPr lang="en-US" sz="1600" dirty="0"/>
          </a:p>
          <a:p>
            <a:r>
              <a:rPr lang="en-US" sz="1800" dirty="0"/>
              <a:t>Instructor: </a:t>
            </a:r>
            <a:r>
              <a:rPr lang="en-US" sz="1800" dirty="0" err="1"/>
              <a:t>Rada</a:t>
            </a:r>
            <a:r>
              <a:rPr lang="en-US" sz="1800" dirty="0"/>
              <a:t> </a:t>
            </a:r>
            <a:r>
              <a:rPr lang="en-US" sz="1800" dirty="0" err="1"/>
              <a:t>Mihalcea</a:t>
            </a:r>
            <a:endParaRPr lang="en-US" sz="1800" dirty="0"/>
          </a:p>
          <a:p>
            <a:endParaRPr lang="en-US" sz="1800" dirty="0"/>
          </a:p>
          <a:p>
            <a:r>
              <a:rPr lang="en-US" sz="1400" dirty="0"/>
              <a:t>Some of the slides were adopted from a course </a:t>
            </a:r>
            <a:r>
              <a:rPr lang="en-US" sz="1400" dirty="0" err="1"/>
              <a:t>tought</a:t>
            </a:r>
            <a:r>
              <a:rPr lang="en-US" sz="1400" dirty="0"/>
              <a:t> at Cornell University by William Y. Arms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Latent Semantic Indexing</a:t>
            </a:r>
          </a:p>
        </p:txBody>
      </p:sp>
      <p:sp>
        <p:nvSpPr>
          <p:cNvPr id="964611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74676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Times New Roman" charset="0"/>
              </a:rPr>
              <a:t>Objective</a:t>
            </a:r>
          </a:p>
          <a:p>
            <a:pPr marL="282575" indent="-282575">
              <a:spcBef>
                <a:spcPct val="50000"/>
              </a:spcBef>
            </a:pPr>
            <a:r>
              <a:rPr lang="en-US">
                <a:latin typeface="Times New Roman" charset="0"/>
              </a:rPr>
              <a:t>	Replace indexes that use </a:t>
            </a:r>
            <a:r>
              <a:rPr lang="en-US" b="1">
                <a:solidFill>
                  <a:srgbClr val="0000CC"/>
                </a:solidFill>
                <a:latin typeface="Times New Roman" charset="0"/>
              </a:rPr>
              <a:t>sets of index terms</a:t>
            </a:r>
            <a:r>
              <a:rPr lang="en-US">
                <a:latin typeface="Times New Roman" charset="0"/>
              </a:rPr>
              <a:t> by indexes that use </a:t>
            </a:r>
            <a:r>
              <a:rPr lang="en-US" b="1">
                <a:solidFill>
                  <a:srgbClr val="0000CC"/>
                </a:solidFill>
                <a:latin typeface="Times New Roman" charset="0"/>
              </a:rPr>
              <a:t>concepts</a:t>
            </a:r>
            <a:r>
              <a:rPr lang="en-US">
                <a:latin typeface="Times New Roman" charset="0"/>
              </a:rPr>
              <a:t>.</a:t>
            </a:r>
          </a:p>
          <a:p>
            <a:pPr marL="282575" indent="-282575"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Times New Roman" charset="0"/>
              </a:rPr>
              <a:t>Approach</a:t>
            </a:r>
          </a:p>
          <a:p>
            <a:pPr marL="282575" indent="-282575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  <a:latin typeface="Times New Roman" charset="0"/>
              </a:rPr>
              <a:t>	Map the term vector space into a lower dimensional space, using singular value decomposition.</a:t>
            </a:r>
          </a:p>
          <a:p>
            <a:pPr marL="282575" indent="-282575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  <a:latin typeface="Times New Roman" charset="0"/>
              </a:rPr>
              <a:t>	Each dimension in the new space corresponds to a latent concept in the original data.</a:t>
            </a:r>
          </a:p>
          <a:p>
            <a:pPr marL="282575" indent="-282575">
              <a:spcBef>
                <a:spcPct val="5000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153400" cy="876300"/>
          </a:xfrm>
        </p:spPr>
        <p:txBody>
          <a:bodyPr>
            <a:normAutofit fontScale="90000"/>
          </a:bodyPr>
          <a:lstStyle/>
          <a:p>
            <a:r>
              <a:rPr lang="en-US"/>
              <a:t>Deficiencies with Conventional Automatic Indexing</a:t>
            </a:r>
          </a:p>
        </p:txBody>
      </p:sp>
      <p:sp>
        <p:nvSpPr>
          <p:cNvPr id="965635" name="Text Box 3"/>
          <p:cNvSpPr txBox="1">
            <a:spLocks noChangeArrowheads="1"/>
          </p:cNvSpPr>
          <p:nvPr/>
        </p:nvSpPr>
        <p:spPr bwMode="auto">
          <a:xfrm>
            <a:off x="533400" y="1828800"/>
            <a:ext cx="82296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Times New Roman" charset="0"/>
              </a:rPr>
              <a:t>Synonymy: </a:t>
            </a:r>
            <a:r>
              <a:rPr lang="en-US">
                <a:latin typeface="Times New Roman" charset="0"/>
              </a:rPr>
              <a:t> Various words and phrases refer to the same concept (lowers recall). </a:t>
            </a:r>
          </a:p>
          <a:p>
            <a:pPr marL="457200" indent="-457200"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Times New Roman" charset="0"/>
              </a:rPr>
              <a:t>Polysemy:</a:t>
            </a:r>
            <a:r>
              <a:rPr lang="en-US">
                <a:latin typeface="Times New Roman" charset="0"/>
              </a:rPr>
              <a:t> Individual words have more than one meaning (lowers precision)</a:t>
            </a:r>
          </a:p>
          <a:p>
            <a:pPr marL="457200" indent="-457200"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Times New Roman" charset="0"/>
              </a:rPr>
              <a:t>Independence:</a:t>
            </a:r>
            <a:r>
              <a:rPr lang="en-US">
                <a:latin typeface="Times New Roman" charset="0"/>
              </a:rPr>
              <a:t>  No significance is given to two terms that frequently appear together</a:t>
            </a:r>
          </a:p>
          <a:p>
            <a:pPr marL="457200" indent="-457200">
              <a:spcBef>
                <a:spcPct val="50000"/>
              </a:spcBef>
            </a:pPr>
            <a:r>
              <a:rPr lang="en-US">
                <a:latin typeface="Times New Roman" charset="0"/>
              </a:rPr>
              <a:t>Latent semantic indexing addresses the first of these (synonymy), </a:t>
            </a:r>
          </a:p>
          <a:p>
            <a:pPr marL="457200" indent="-457200"/>
            <a:r>
              <a:rPr lang="en-US">
                <a:latin typeface="Times New Roman" charset="0"/>
              </a:rPr>
              <a:t>and the third (dependence)</a:t>
            </a:r>
          </a:p>
          <a:p>
            <a:pPr marL="457200" indent="-457200">
              <a:spcBef>
                <a:spcPct val="5000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Pattern Recognition Problems</a:t>
            </a:r>
            <a:br>
              <a:rPr lang="en-US" dirty="0" smtClean="0"/>
            </a:br>
            <a:r>
              <a:rPr lang="en-US" dirty="0" smtClean="0"/>
              <a:t>in Computational Linguistics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Information Retrieval:</a:t>
            </a:r>
          </a:p>
          <a:p>
            <a:pPr lvl="1"/>
            <a:r>
              <a:rPr lang="en-US" dirty="0" smtClean="0"/>
              <a:t>Is this doc more like relevant docs or irrelevant docs?</a:t>
            </a:r>
          </a:p>
          <a:p>
            <a:r>
              <a:rPr lang="en-US" dirty="0" smtClean="0"/>
              <a:t> Author Identification: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this doc more like author A’s docs or author B’s docs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Word Sense Disambiguation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the context of this use of </a:t>
            </a:r>
            <a:r>
              <a:rPr lang="en-US" i="1" dirty="0" smtClean="0"/>
              <a:t>bank</a:t>
            </a:r>
          </a:p>
          <a:p>
            <a:pPr lvl="2"/>
            <a:r>
              <a:rPr lang="en-US" dirty="0" smtClean="0"/>
              <a:t>more </a:t>
            </a:r>
            <a:r>
              <a:rPr lang="en-US" dirty="0"/>
              <a:t>like sense 1’s </a:t>
            </a:r>
            <a:r>
              <a:rPr lang="en-US" dirty="0" smtClean="0"/>
              <a:t>contexts</a:t>
            </a:r>
          </a:p>
          <a:p>
            <a:pPr lvl="2"/>
            <a:r>
              <a:rPr lang="en-US" dirty="0" smtClean="0"/>
              <a:t>or </a:t>
            </a:r>
            <a:r>
              <a:rPr lang="en-US" dirty="0"/>
              <a:t>like sense 2’s contexts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Machine Translation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the context of this use of </a:t>
            </a:r>
            <a:r>
              <a:rPr lang="en-US" i="1" dirty="0" smtClean="0"/>
              <a:t>drug </a:t>
            </a:r>
            <a:r>
              <a:rPr lang="en-US" dirty="0" smtClean="0"/>
              <a:t>more </a:t>
            </a:r>
            <a:r>
              <a:rPr lang="en-US" dirty="0"/>
              <a:t>like those that were translated as </a:t>
            </a:r>
            <a:r>
              <a:rPr lang="en-US" i="1" dirty="0" smtClean="0"/>
              <a:t>drogue</a:t>
            </a:r>
          </a:p>
          <a:p>
            <a:pPr lvl="1"/>
            <a:r>
              <a:rPr lang="en-US" dirty="0" smtClean="0"/>
              <a:t>or </a:t>
            </a:r>
            <a:r>
              <a:rPr lang="en-US" dirty="0"/>
              <a:t>those that were translated </a:t>
            </a:r>
            <a:r>
              <a:rPr lang="en-US" dirty="0" smtClean="0"/>
              <a:t>as </a:t>
            </a:r>
            <a:r>
              <a:rPr lang="en-US" i="1" dirty="0" smtClean="0"/>
              <a:t>medicament</a:t>
            </a:r>
            <a:r>
              <a:rPr lang="en-US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33" dirty="0" err="1" smtClean="0">
                <a:ea typeface="Times New Roman" charset="0"/>
                <a:cs typeface="Times New Roman" charset="0"/>
              </a:rPr>
              <a:t>Bellcore’s</a:t>
            </a:r>
            <a:r>
              <a:rPr lang="en-US" sz="5333" dirty="0" smtClean="0">
                <a:ea typeface="Times New Roman" charset="0"/>
                <a:cs typeface="Times New Roman" charset="0"/>
              </a:rPr>
              <a:t> Example</a:t>
            </a:r>
            <a:r>
              <a:rPr lang="en-US" dirty="0" smtClean="0">
                <a:ea typeface="Times New Roman" charset="0"/>
                <a:cs typeface="Times New Roman" charset="0"/>
              </a:rPr>
              <a:t/>
            </a:r>
            <a:br>
              <a:rPr lang="en-US" dirty="0" smtClean="0">
                <a:ea typeface="Times New Roman" charset="0"/>
                <a:cs typeface="Times New Roman" charset="0"/>
              </a:rPr>
            </a:br>
            <a:r>
              <a:rPr lang="en-US" sz="3111" dirty="0" smtClean="0">
                <a:ea typeface="Times New Roman" charset="0"/>
                <a:cs typeface="Times New Roman" charset="0"/>
                <a:hlinkClick r:id="rId2"/>
              </a:rPr>
              <a:t>http://en.wikipedia.org/wiki/Latent_semantic_analysis</a:t>
            </a:r>
            <a:r>
              <a:rPr lang="en-US" sz="3111" dirty="0" smtClean="0">
                <a:ea typeface="Times New Roman" charset="0"/>
                <a:cs typeface="Times New Roman" charset="0"/>
              </a:rPr>
              <a:t> </a:t>
            </a:r>
            <a:endParaRPr lang="en-US" dirty="0"/>
          </a:p>
        </p:txBody>
      </p:sp>
      <p:sp>
        <p:nvSpPr>
          <p:cNvPr id="967683" name="Text Box 3"/>
          <p:cNvSpPr txBox="1">
            <a:spLocks noChangeArrowheads="1"/>
          </p:cNvSpPr>
          <p:nvPr/>
        </p:nvSpPr>
        <p:spPr bwMode="auto">
          <a:xfrm>
            <a:off x="152400" y="1524000"/>
            <a:ext cx="89154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688975" indent="-688975">
              <a:spcBef>
                <a:spcPct val="50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 c1	Human machine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interface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for Lab ABC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computer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applications</a:t>
            </a: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 c2	A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survey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 user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opinion of computer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system response time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 c3	The EPS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user interface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management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system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 c4	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System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human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system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engineering testing of EPS</a:t>
            </a: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 c5	Relation of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user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-perceived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response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time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to error measurement</a:t>
            </a: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m1	The generation of random, binary, unordered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trees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m2	The intersection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graph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of paths in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trees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8975" indent="-688975">
              <a:spcBef>
                <a:spcPct val="25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m3	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Graph minors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IV: Widths of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trees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and well-quasi-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ordering</a:t>
            </a:r>
          </a:p>
          <a:p>
            <a:pPr marL="688975" indent="-688975">
              <a:spcBef>
                <a:spcPct val="25000"/>
              </a:spcBef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m4	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Graph minors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A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survey</a:t>
            </a:r>
            <a:endParaRPr lang="en-US" sz="2400" dirty="0">
              <a:latin typeface="Times New Roman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" y="3886200"/>
            <a:ext cx="8458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16.png"/>
          <p:cNvPicPr>
            <a:picLocks noChangeAspect="1"/>
          </p:cNvPicPr>
          <p:nvPr/>
        </p:nvPicPr>
        <p:blipFill>
          <a:blip r:embed="rId2"/>
          <a:srcRect l="25833" t="18000" r="28333" b="18000"/>
          <a:stretch>
            <a:fillRect/>
          </a:stretch>
        </p:blipFill>
        <p:spPr>
          <a:xfrm>
            <a:off x="1143000" y="838200"/>
            <a:ext cx="6858000" cy="5985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Term by Document Matrix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953000"/>
            <a:ext cx="94488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 flipV="1">
            <a:off x="1184767" y="3998421"/>
            <a:ext cx="5710844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5334000"/>
            <a:ext cx="9448800" cy="1588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Expansion</a:t>
            </a:r>
            <a:endParaRPr lang="en-US" dirty="0"/>
          </a:p>
        </p:txBody>
      </p:sp>
      <p:sp>
        <p:nvSpPr>
          <p:cNvPr id="969731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7696200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39725" indent="-339725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charset="0"/>
              </a:rPr>
              <a:t>Query:</a:t>
            </a:r>
            <a:r>
              <a:rPr lang="en-US" sz="2400" dirty="0">
                <a:latin typeface="Times New Roman" charset="0"/>
              </a:rPr>
              <a:t>  </a:t>
            </a:r>
          </a:p>
          <a:p>
            <a:pPr marL="339725" indent="-339725">
              <a:spcBef>
                <a:spcPct val="50000"/>
              </a:spcBef>
            </a:pPr>
            <a:r>
              <a:rPr lang="en-US" sz="2400" dirty="0">
                <a:latin typeface="Times New Roman" charset="0"/>
              </a:rPr>
              <a:t>	Find documents relevant to</a:t>
            </a:r>
            <a:r>
              <a:rPr lang="en-US" sz="2400" dirty="0" smtClean="0">
                <a:latin typeface="Times New Roman" charset="0"/>
              </a:rPr>
              <a:t> </a:t>
            </a:r>
            <a:r>
              <a:rPr lang="en-US" sz="2400" i="1" dirty="0" smtClean="0">
                <a:latin typeface="Times New Roman" charset="0"/>
              </a:rPr>
              <a:t>human </a:t>
            </a:r>
            <a:r>
              <a:rPr lang="en-US" sz="2400" i="1" dirty="0">
                <a:latin typeface="Times New Roman" charset="0"/>
              </a:rPr>
              <a:t>computer </a:t>
            </a:r>
            <a:r>
              <a:rPr lang="en-US" sz="2400" i="1" dirty="0" smtClean="0">
                <a:latin typeface="Times New Roman" charset="0"/>
              </a:rPr>
              <a:t>interaction</a:t>
            </a:r>
            <a:endParaRPr lang="en-US" sz="2400" dirty="0" smtClean="0">
              <a:latin typeface="Times New Roman" charset="0"/>
            </a:endParaRPr>
          </a:p>
          <a:p>
            <a:pPr marL="339725" indent="-339725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charset="0"/>
              </a:rPr>
              <a:t>Simple Term Matching:</a:t>
            </a:r>
            <a:r>
              <a:rPr lang="en-US" sz="2400" b="1" dirty="0">
                <a:latin typeface="Times New Roman" charset="0"/>
              </a:rPr>
              <a:t>  </a:t>
            </a:r>
          </a:p>
          <a:p>
            <a:pPr marL="339725" indent="-339725">
              <a:spcBef>
                <a:spcPct val="50000"/>
              </a:spcBef>
            </a:pPr>
            <a:r>
              <a:rPr lang="en-US" sz="2400" b="1" dirty="0">
                <a:latin typeface="Times New Roman" charset="0"/>
              </a:rPr>
              <a:t>	</a:t>
            </a:r>
            <a:r>
              <a:rPr lang="en-US" sz="2400" dirty="0">
                <a:latin typeface="Times New Roman" charset="0"/>
              </a:rPr>
              <a:t>Matches c1, c2, and c4</a:t>
            </a:r>
          </a:p>
          <a:p>
            <a:pPr marL="339725" indent="-339725">
              <a:spcBef>
                <a:spcPct val="10000"/>
              </a:spcBef>
            </a:pPr>
            <a:r>
              <a:rPr lang="en-US" sz="2400" dirty="0">
                <a:latin typeface="Times New Roman" charset="0"/>
              </a:rPr>
              <a:t>	Misses c3 and c5</a:t>
            </a:r>
          </a:p>
          <a:p>
            <a:pPr marL="339725" indent="-339725">
              <a:spcBef>
                <a:spcPct val="50000"/>
              </a:spcBef>
            </a:pPr>
            <a:endParaRPr lang="en-US" b="1" dirty="0">
              <a:latin typeface="Times New Roman" charset="0"/>
            </a:endParaRPr>
          </a:p>
        </p:txBody>
      </p:sp>
      <p:pic>
        <p:nvPicPr>
          <p:cNvPr id="4" name="Picture 3" descr="Picture 16.png"/>
          <p:cNvPicPr>
            <a:picLocks noChangeAspect="1"/>
          </p:cNvPicPr>
          <p:nvPr/>
        </p:nvPicPr>
        <p:blipFill>
          <a:blip r:embed="rId2"/>
          <a:srcRect l="25833" t="18000" r="28333" b="18000"/>
          <a:stretch>
            <a:fillRect/>
          </a:stretch>
        </p:blipFill>
        <p:spPr>
          <a:xfrm>
            <a:off x="4059238" y="2438399"/>
            <a:ext cx="5237162" cy="457061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0"/>
            <a:ext cx="24384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</a:t>
            </a:r>
            <a:br>
              <a:rPr lang="en-US" dirty="0" smtClean="0"/>
            </a:br>
            <a:r>
              <a:rPr lang="en-US" dirty="0" err="1" smtClean="0"/>
              <a:t>Correl-ations</a:t>
            </a:r>
            <a:endParaRPr lang="en-US" dirty="0"/>
          </a:p>
        </p:txBody>
      </p:sp>
      <p:pic>
        <p:nvPicPr>
          <p:cNvPr id="4" name="Picture 3" descr="Picture 22.png"/>
          <p:cNvPicPr>
            <a:picLocks noChangeAspect="1"/>
          </p:cNvPicPr>
          <p:nvPr/>
        </p:nvPicPr>
        <p:blipFill>
          <a:blip r:embed="rId2"/>
          <a:srcRect l="17500" t="7333" r="35000" b="19333"/>
          <a:stretch>
            <a:fillRect/>
          </a:stretch>
        </p:blipFill>
        <p:spPr>
          <a:xfrm>
            <a:off x="0" y="0"/>
            <a:ext cx="7107382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4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Correlations: Too Large to Ignore</a:t>
            </a:r>
            <a:endParaRPr lang="en-US" dirty="0"/>
          </a:p>
        </p:txBody>
      </p:sp>
      <p:pic>
        <p:nvPicPr>
          <p:cNvPr id="3" name="Picture 2" descr="Picture 23.png"/>
          <p:cNvPicPr>
            <a:picLocks noChangeAspect="1"/>
          </p:cNvPicPr>
          <p:nvPr/>
        </p:nvPicPr>
        <p:blipFill>
          <a:blip r:embed="rId2"/>
          <a:srcRect l="16667" t="6000" r="27500" b="36667"/>
          <a:stretch>
            <a:fillRect/>
          </a:stretch>
        </p:blipFill>
        <p:spPr>
          <a:xfrm>
            <a:off x="0" y="989463"/>
            <a:ext cx="9144000" cy="58685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3505200" cy="3154362"/>
          </a:xfrm>
        </p:spPr>
        <p:txBody>
          <a:bodyPr>
            <a:normAutofit/>
          </a:bodyPr>
          <a:lstStyle/>
          <a:p>
            <a:r>
              <a:rPr lang="en-US" dirty="0" smtClean="0"/>
              <a:t>Correcting </a:t>
            </a:r>
            <a:br>
              <a:rPr lang="en-US" dirty="0" smtClean="0"/>
            </a:b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Large Correlations</a:t>
            </a:r>
            <a:endParaRPr lang="en-US" dirty="0"/>
          </a:p>
        </p:txBody>
      </p:sp>
      <p:pic>
        <p:nvPicPr>
          <p:cNvPr id="3" name="Picture 2" descr="Picture 21.png"/>
          <p:cNvPicPr>
            <a:picLocks noChangeAspect="1"/>
          </p:cNvPicPr>
          <p:nvPr/>
        </p:nvPicPr>
        <p:blipFill>
          <a:blip r:embed="rId2"/>
          <a:srcRect l="25833" t="6000" r="36667" b="16667"/>
          <a:stretch>
            <a:fillRect/>
          </a:stretch>
        </p:blipFill>
        <p:spPr>
          <a:xfrm>
            <a:off x="-1" y="0"/>
            <a:ext cx="5202621" cy="6705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Thesaurus</a:t>
            </a:r>
            <a:endParaRPr lang="en-US" dirty="0"/>
          </a:p>
        </p:txBody>
      </p:sp>
      <p:pic>
        <p:nvPicPr>
          <p:cNvPr id="3" name="Picture 2" descr="Picture 24.png"/>
          <p:cNvPicPr>
            <a:picLocks noChangeAspect="1"/>
          </p:cNvPicPr>
          <p:nvPr/>
        </p:nvPicPr>
        <p:blipFill>
          <a:blip r:embed="rId2"/>
          <a:srcRect l="13333" t="8667" r="54167" b="46000"/>
          <a:stretch>
            <a:fillRect/>
          </a:stretch>
        </p:blipFill>
        <p:spPr>
          <a:xfrm>
            <a:off x="304800" y="1600200"/>
            <a:ext cx="5943600" cy="5181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600200"/>
            <a:ext cx="3962400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Term by Doc Matrix:</a:t>
            </a:r>
            <a:br>
              <a:rPr lang="en-US" dirty="0" smtClean="0"/>
            </a:br>
            <a:r>
              <a:rPr lang="en-US" dirty="0" smtClean="0"/>
              <a:t>Before &amp; After Thesaurus</a:t>
            </a:r>
            <a:endParaRPr lang="en-US" dirty="0"/>
          </a:p>
        </p:txBody>
      </p:sp>
      <p:pic>
        <p:nvPicPr>
          <p:cNvPr id="3" name="Picture 2" descr="Picture 25.png"/>
          <p:cNvPicPr>
            <a:picLocks noChangeAspect="1"/>
          </p:cNvPicPr>
          <p:nvPr/>
        </p:nvPicPr>
        <p:blipFill>
          <a:blip r:embed="rId2"/>
          <a:srcRect l="17500" t="8667" r="42500" b="10000"/>
          <a:stretch>
            <a:fillRect/>
          </a:stretch>
        </p:blipFill>
        <p:spPr>
          <a:xfrm>
            <a:off x="152399" y="152400"/>
            <a:ext cx="5036695" cy="640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Singular Value Decomposition (SVD)</a:t>
            </a:r>
            <a:br>
              <a:rPr lang="en-US" dirty="0" smtClean="0"/>
            </a:br>
            <a:r>
              <a:rPr lang="en-US" i="1" dirty="0" smtClean="0">
                <a:latin typeface="Times New Roman" charset="0"/>
              </a:rPr>
              <a:t>X = UDV</a:t>
            </a:r>
            <a:r>
              <a:rPr lang="en-US" i="1" baseline="30000" dirty="0" smtClean="0">
                <a:latin typeface="Times New Roman" charset="0"/>
              </a:rPr>
              <a:t>T</a:t>
            </a:r>
            <a:endParaRPr lang="en-US" i="1" baseline="30000" dirty="0"/>
          </a:p>
        </p:txBody>
      </p:sp>
      <p:sp>
        <p:nvSpPr>
          <p:cNvPr id="975875" name="Rectangle 3"/>
          <p:cNvSpPr>
            <a:spLocks noChangeArrowheads="1"/>
          </p:cNvSpPr>
          <p:nvPr/>
        </p:nvSpPr>
        <p:spPr bwMode="auto">
          <a:xfrm>
            <a:off x="1295400" y="2362200"/>
            <a:ext cx="12954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5876" name="Rectangle 4"/>
          <p:cNvSpPr>
            <a:spLocks noChangeArrowheads="1"/>
          </p:cNvSpPr>
          <p:nvPr/>
        </p:nvSpPr>
        <p:spPr bwMode="auto">
          <a:xfrm>
            <a:off x="3352800" y="2362200"/>
            <a:ext cx="11430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5877" name="Rectangle 5"/>
          <p:cNvSpPr>
            <a:spLocks noChangeArrowheads="1"/>
          </p:cNvSpPr>
          <p:nvPr/>
        </p:nvSpPr>
        <p:spPr bwMode="auto">
          <a:xfrm>
            <a:off x="4800600" y="2362200"/>
            <a:ext cx="1143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5878" name="Rectangle 6"/>
          <p:cNvSpPr>
            <a:spLocks noChangeArrowheads="1"/>
          </p:cNvSpPr>
          <p:nvPr/>
        </p:nvSpPr>
        <p:spPr bwMode="auto">
          <a:xfrm rot="-5400000">
            <a:off x="6324600" y="2286000"/>
            <a:ext cx="11430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5879" name="Text Box 7"/>
          <p:cNvSpPr txBox="1">
            <a:spLocks noChangeArrowheads="1"/>
          </p:cNvSpPr>
          <p:nvPr/>
        </p:nvSpPr>
        <p:spPr bwMode="auto">
          <a:xfrm>
            <a:off x="1752600" y="3200400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latin typeface="Times New Roman" charset="0"/>
              </a:rPr>
              <a:t>X</a:t>
            </a:r>
          </a:p>
        </p:txBody>
      </p:sp>
      <p:sp>
        <p:nvSpPr>
          <p:cNvPr id="975880" name="Text Box 8"/>
          <p:cNvSpPr txBox="1">
            <a:spLocks noChangeArrowheads="1"/>
          </p:cNvSpPr>
          <p:nvPr/>
        </p:nvSpPr>
        <p:spPr bwMode="auto">
          <a:xfrm>
            <a:off x="2667000" y="3200400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Times New Roman" charset="0"/>
              </a:rPr>
              <a:t>=</a:t>
            </a:r>
          </a:p>
        </p:txBody>
      </p:sp>
      <p:sp>
        <p:nvSpPr>
          <p:cNvPr id="975881" name="Text Box 9"/>
          <p:cNvSpPr txBox="1">
            <a:spLocks noChangeArrowheads="1"/>
          </p:cNvSpPr>
          <p:nvPr/>
        </p:nvSpPr>
        <p:spPr bwMode="auto">
          <a:xfrm>
            <a:off x="3657600" y="3230563"/>
            <a:ext cx="533400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latin typeface="Times New Roman" charset="0"/>
              </a:rPr>
              <a:t>U</a:t>
            </a:r>
            <a:endParaRPr lang="en-US" sz="4000" baseline="-25000" dirty="0">
              <a:latin typeface="Times New Roman" charset="0"/>
            </a:endParaRPr>
          </a:p>
        </p:txBody>
      </p:sp>
      <p:sp>
        <p:nvSpPr>
          <p:cNvPr id="975882" name="Text Box 10"/>
          <p:cNvSpPr txBox="1">
            <a:spLocks noChangeArrowheads="1"/>
          </p:cNvSpPr>
          <p:nvPr/>
        </p:nvSpPr>
        <p:spPr bwMode="auto">
          <a:xfrm>
            <a:off x="6553200" y="2514600"/>
            <a:ext cx="99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 smtClean="0">
                <a:latin typeface="Times New Roman" charset="0"/>
              </a:rPr>
              <a:t>V</a:t>
            </a:r>
            <a:r>
              <a:rPr lang="en-US" sz="4000" b="1" i="1" baseline="30000" dirty="0" smtClean="0">
                <a:latin typeface="Times New Roman" charset="0"/>
              </a:rPr>
              <a:t>T</a:t>
            </a:r>
            <a:endParaRPr lang="en-US" sz="4000" baseline="30000" dirty="0">
              <a:latin typeface="Times New Roman" charset="0"/>
            </a:endParaRPr>
          </a:p>
        </p:txBody>
      </p:sp>
      <p:sp>
        <p:nvSpPr>
          <p:cNvPr id="975883" name="Text Box 11"/>
          <p:cNvSpPr txBox="1">
            <a:spLocks noChangeArrowheads="1"/>
          </p:cNvSpPr>
          <p:nvPr/>
        </p:nvSpPr>
        <p:spPr bwMode="auto">
          <a:xfrm>
            <a:off x="5105400" y="2514600"/>
            <a:ext cx="533400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latin typeface="Times New Roman" charset="0"/>
              </a:rPr>
              <a:t>D</a:t>
            </a:r>
            <a:endParaRPr lang="en-US" sz="4000" baseline="-25000" dirty="0">
              <a:latin typeface="Times New Roman" charset="0"/>
            </a:endParaRPr>
          </a:p>
        </p:txBody>
      </p:sp>
      <p:sp>
        <p:nvSpPr>
          <p:cNvPr id="975884" name="Text Box 12"/>
          <p:cNvSpPr txBox="1">
            <a:spLocks noChangeArrowheads="1"/>
          </p:cNvSpPr>
          <p:nvPr/>
        </p:nvSpPr>
        <p:spPr bwMode="auto">
          <a:xfrm>
            <a:off x="1600200" y="1676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latin typeface="Times New Roman" charset="0"/>
              </a:rPr>
              <a:t>t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x</a:t>
            </a:r>
            <a:r>
              <a:rPr lang="en-US" dirty="0">
                <a:latin typeface="Times New Roman" charset="0"/>
              </a:rPr>
              <a:t> </a:t>
            </a:r>
            <a:r>
              <a:rPr lang="en-US" i="1" dirty="0" err="1">
                <a:latin typeface="Times New Roman" charset="0"/>
              </a:rPr>
              <a:t>d</a:t>
            </a:r>
            <a:endParaRPr lang="en-US" i="1" dirty="0">
              <a:latin typeface="Times New Roman" charset="0"/>
            </a:endParaRPr>
          </a:p>
        </p:txBody>
      </p:sp>
      <p:sp>
        <p:nvSpPr>
          <p:cNvPr id="975885" name="Text Box 13"/>
          <p:cNvSpPr txBox="1">
            <a:spLocks noChangeArrowheads="1"/>
          </p:cNvSpPr>
          <p:nvPr/>
        </p:nvSpPr>
        <p:spPr bwMode="auto">
          <a:xfrm>
            <a:off x="3505200" y="1676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t </a:t>
            </a:r>
            <a:r>
              <a:rPr lang="en-US">
                <a:latin typeface="Times New Roman" charset="0"/>
              </a:rPr>
              <a:t>x</a:t>
            </a:r>
            <a:r>
              <a:rPr lang="en-US" i="1">
                <a:latin typeface="Times New Roman" charset="0"/>
              </a:rPr>
              <a:t> m</a:t>
            </a:r>
          </a:p>
        </p:txBody>
      </p:sp>
      <p:sp>
        <p:nvSpPr>
          <p:cNvPr id="975886" name="Text Box 14"/>
          <p:cNvSpPr txBox="1">
            <a:spLocks noChangeArrowheads="1"/>
          </p:cNvSpPr>
          <p:nvPr/>
        </p:nvSpPr>
        <p:spPr bwMode="auto">
          <a:xfrm>
            <a:off x="6400800" y="1676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m </a:t>
            </a:r>
            <a:r>
              <a:rPr lang="en-US">
                <a:latin typeface="Times New Roman" charset="0"/>
              </a:rPr>
              <a:t>x</a:t>
            </a:r>
            <a:r>
              <a:rPr lang="en-US" i="1">
                <a:latin typeface="Times New Roman" charset="0"/>
              </a:rPr>
              <a:t> d</a:t>
            </a:r>
          </a:p>
        </p:txBody>
      </p:sp>
      <p:sp>
        <p:nvSpPr>
          <p:cNvPr id="975887" name="Text Box 15"/>
          <p:cNvSpPr txBox="1">
            <a:spLocks noChangeArrowheads="1"/>
          </p:cNvSpPr>
          <p:nvPr/>
        </p:nvSpPr>
        <p:spPr bwMode="auto">
          <a:xfrm>
            <a:off x="4876800" y="1676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m </a:t>
            </a:r>
            <a:r>
              <a:rPr lang="en-US">
                <a:latin typeface="Times New Roman" charset="0"/>
              </a:rPr>
              <a:t>x</a:t>
            </a:r>
            <a:r>
              <a:rPr lang="en-US" i="1">
                <a:latin typeface="Times New Roman" charset="0"/>
              </a:rPr>
              <a:t> m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495800" y="3861455"/>
            <a:ext cx="4876800" cy="3225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is the rank of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&lt;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min(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is diagonal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are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eigenvalues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(sorted in descending order)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U U</a:t>
            </a:r>
            <a:r>
              <a:rPr kumimoji="0" lang="en-US" sz="20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= I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V V</a:t>
            </a:r>
            <a:r>
              <a:rPr kumimoji="0" lang="en-US" sz="20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= 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Columns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are eigenvectors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X X</a:t>
            </a:r>
            <a:r>
              <a:rPr kumimoji="0" lang="en-US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Columns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V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are eigenvectors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kumimoji="0" lang="en-US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X </a:t>
            </a:r>
            <a:endParaRPr kumimoji="0" lang="en-US" b="0" i="1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Dimensionality  Reduction</a:t>
            </a:r>
          </a:p>
        </p:txBody>
      </p:sp>
      <p:sp>
        <p:nvSpPr>
          <p:cNvPr id="977923" name="Rectangle 3"/>
          <p:cNvSpPr>
            <a:spLocks noChangeArrowheads="1"/>
          </p:cNvSpPr>
          <p:nvPr/>
        </p:nvSpPr>
        <p:spPr bwMode="auto">
          <a:xfrm>
            <a:off x="1295400" y="2362200"/>
            <a:ext cx="12954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24" name="Rectangle 4"/>
          <p:cNvSpPr>
            <a:spLocks noChangeArrowheads="1"/>
          </p:cNvSpPr>
          <p:nvPr/>
        </p:nvSpPr>
        <p:spPr bwMode="auto">
          <a:xfrm>
            <a:off x="3352800" y="2362200"/>
            <a:ext cx="1143000" cy="2362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25" name="Rectangle 5"/>
          <p:cNvSpPr>
            <a:spLocks noChangeArrowheads="1"/>
          </p:cNvSpPr>
          <p:nvPr/>
        </p:nvSpPr>
        <p:spPr bwMode="auto">
          <a:xfrm>
            <a:off x="4800600" y="2362200"/>
            <a:ext cx="1143000" cy="1143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26" name="Rectangle 6"/>
          <p:cNvSpPr>
            <a:spLocks noChangeArrowheads="1"/>
          </p:cNvSpPr>
          <p:nvPr/>
        </p:nvSpPr>
        <p:spPr bwMode="auto">
          <a:xfrm rot="-5400000">
            <a:off x="6324600" y="2286000"/>
            <a:ext cx="1143000" cy="1295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27" name="Text Box 7"/>
          <p:cNvSpPr txBox="1">
            <a:spLocks noChangeArrowheads="1"/>
          </p:cNvSpPr>
          <p:nvPr/>
        </p:nvSpPr>
        <p:spPr bwMode="auto">
          <a:xfrm>
            <a:off x="1676400" y="3276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latin typeface="Times New Roman" charset="0"/>
              </a:rPr>
              <a:t>X</a:t>
            </a:r>
          </a:p>
        </p:txBody>
      </p:sp>
      <p:sp>
        <p:nvSpPr>
          <p:cNvPr id="977928" name="Text Box 8"/>
          <p:cNvSpPr txBox="1">
            <a:spLocks noChangeArrowheads="1"/>
          </p:cNvSpPr>
          <p:nvPr/>
        </p:nvSpPr>
        <p:spPr bwMode="auto">
          <a:xfrm>
            <a:off x="2667000" y="3200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=</a:t>
            </a:r>
          </a:p>
        </p:txBody>
      </p:sp>
      <p:sp>
        <p:nvSpPr>
          <p:cNvPr id="977929" name="Text Box 9"/>
          <p:cNvSpPr txBox="1">
            <a:spLocks noChangeArrowheads="1"/>
          </p:cNvSpPr>
          <p:nvPr/>
        </p:nvSpPr>
        <p:spPr bwMode="auto">
          <a:xfrm>
            <a:off x="1600200" y="1676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t</a:t>
            </a:r>
            <a:r>
              <a:rPr lang="en-US">
                <a:latin typeface="Times New Roman" charset="0"/>
              </a:rPr>
              <a:t> x </a:t>
            </a:r>
            <a:r>
              <a:rPr lang="en-US" i="1">
                <a:latin typeface="Times New Roman" charset="0"/>
              </a:rPr>
              <a:t>d</a:t>
            </a:r>
          </a:p>
        </p:txBody>
      </p:sp>
      <p:sp>
        <p:nvSpPr>
          <p:cNvPr id="977930" name="Text Box 10"/>
          <p:cNvSpPr txBox="1">
            <a:spLocks noChangeArrowheads="1"/>
          </p:cNvSpPr>
          <p:nvPr/>
        </p:nvSpPr>
        <p:spPr bwMode="auto">
          <a:xfrm>
            <a:off x="3505200" y="1676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t </a:t>
            </a:r>
            <a:r>
              <a:rPr lang="en-US">
                <a:latin typeface="Times New Roman" charset="0"/>
              </a:rPr>
              <a:t>x</a:t>
            </a:r>
            <a:r>
              <a:rPr lang="en-US" i="1">
                <a:latin typeface="Times New Roman" charset="0"/>
              </a:rPr>
              <a:t> k</a:t>
            </a:r>
          </a:p>
        </p:txBody>
      </p:sp>
      <p:sp>
        <p:nvSpPr>
          <p:cNvPr id="977931" name="Text Box 11"/>
          <p:cNvSpPr txBox="1">
            <a:spLocks noChangeArrowheads="1"/>
          </p:cNvSpPr>
          <p:nvPr/>
        </p:nvSpPr>
        <p:spPr bwMode="auto">
          <a:xfrm>
            <a:off x="6400800" y="1676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k </a:t>
            </a:r>
            <a:r>
              <a:rPr lang="en-US">
                <a:latin typeface="Times New Roman" charset="0"/>
              </a:rPr>
              <a:t>x</a:t>
            </a:r>
            <a:r>
              <a:rPr lang="en-US" i="1">
                <a:latin typeface="Times New Roman" charset="0"/>
              </a:rPr>
              <a:t> d</a:t>
            </a:r>
          </a:p>
        </p:txBody>
      </p:sp>
      <p:sp>
        <p:nvSpPr>
          <p:cNvPr id="977932" name="Text Box 12"/>
          <p:cNvSpPr txBox="1">
            <a:spLocks noChangeArrowheads="1"/>
          </p:cNvSpPr>
          <p:nvPr/>
        </p:nvSpPr>
        <p:spPr bwMode="auto">
          <a:xfrm>
            <a:off x="4876800" y="1676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k </a:t>
            </a:r>
            <a:r>
              <a:rPr lang="en-US">
                <a:latin typeface="Times New Roman" charset="0"/>
              </a:rPr>
              <a:t>x</a:t>
            </a:r>
            <a:r>
              <a:rPr lang="en-US" i="1">
                <a:latin typeface="Times New Roman" charset="0"/>
              </a:rPr>
              <a:t> k</a:t>
            </a:r>
          </a:p>
        </p:txBody>
      </p:sp>
      <p:sp>
        <p:nvSpPr>
          <p:cNvPr id="977933" name="Text Box 13"/>
          <p:cNvSpPr txBox="1">
            <a:spLocks noChangeArrowheads="1"/>
          </p:cNvSpPr>
          <p:nvPr/>
        </p:nvSpPr>
        <p:spPr bwMode="auto">
          <a:xfrm>
            <a:off x="1371600" y="5105400"/>
            <a:ext cx="723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latin typeface="Times New Roman" charset="0"/>
              </a:rPr>
              <a:t>k</a:t>
            </a:r>
            <a:r>
              <a:rPr lang="en-US" sz="3200" dirty="0">
                <a:latin typeface="Times New Roman" charset="0"/>
              </a:rPr>
              <a:t> is the number of latent </a:t>
            </a:r>
            <a:r>
              <a:rPr lang="en-US" sz="3200" dirty="0" smtClean="0">
                <a:latin typeface="Times New Roman" charset="0"/>
              </a:rPr>
              <a:t>concepts</a:t>
            </a:r>
            <a:endParaRPr lang="en-US" sz="3200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3200" dirty="0" smtClean="0">
                <a:latin typeface="Times New Roman" charset="0"/>
              </a:rPr>
              <a:t>(</a:t>
            </a:r>
            <a:r>
              <a:rPr lang="en-US" sz="3200" dirty="0">
                <a:latin typeface="Times New Roman" charset="0"/>
              </a:rPr>
              <a:t>typically 300 ~ 500</a:t>
            </a:r>
            <a:r>
              <a:rPr lang="en-US" sz="3200" dirty="0" smtClean="0">
                <a:latin typeface="Times New Roman" charset="0"/>
              </a:rPr>
              <a:t>)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977934" name="Rectangle 14"/>
          <p:cNvSpPr>
            <a:spLocks noChangeArrowheads="1"/>
          </p:cNvSpPr>
          <p:nvPr/>
        </p:nvSpPr>
        <p:spPr bwMode="auto">
          <a:xfrm>
            <a:off x="4800600" y="23622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35" name="Rectangle 15"/>
          <p:cNvSpPr>
            <a:spLocks noChangeArrowheads="1"/>
          </p:cNvSpPr>
          <p:nvPr/>
        </p:nvSpPr>
        <p:spPr bwMode="auto">
          <a:xfrm>
            <a:off x="6248400" y="2362200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36" name="Rectangle 16"/>
          <p:cNvSpPr>
            <a:spLocks noChangeArrowheads="1"/>
          </p:cNvSpPr>
          <p:nvPr/>
        </p:nvSpPr>
        <p:spPr bwMode="auto">
          <a:xfrm>
            <a:off x="3352800" y="2362200"/>
            <a:ext cx="5334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7937" name="Text Box 17"/>
          <p:cNvSpPr txBox="1">
            <a:spLocks noChangeArrowheads="1"/>
          </p:cNvSpPr>
          <p:nvPr/>
        </p:nvSpPr>
        <p:spPr bwMode="auto">
          <a:xfrm>
            <a:off x="3352800" y="32766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latin typeface="Times New Roman" charset="0"/>
              </a:rPr>
              <a:t>U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977938" name="Text Box 18"/>
          <p:cNvSpPr txBox="1">
            <a:spLocks noChangeArrowheads="1"/>
          </p:cNvSpPr>
          <p:nvPr/>
        </p:nvSpPr>
        <p:spPr bwMode="auto">
          <a:xfrm>
            <a:off x="4800600" y="24384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latin typeface="Times New Roman" charset="0"/>
              </a:rPr>
              <a:t>D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977939" name="Text Box 19"/>
          <p:cNvSpPr txBox="1">
            <a:spLocks noChangeArrowheads="1"/>
          </p:cNvSpPr>
          <p:nvPr/>
        </p:nvSpPr>
        <p:spPr bwMode="auto">
          <a:xfrm>
            <a:off x="6477000" y="24384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 smtClean="0">
                <a:latin typeface="Times New Roman" charset="0"/>
              </a:rPr>
              <a:t>V</a:t>
            </a:r>
            <a:r>
              <a:rPr lang="en-US" b="1" i="1" baseline="30000" dirty="0" smtClean="0">
                <a:latin typeface="Times New Roman" charset="0"/>
              </a:rPr>
              <a:t>T</a:t>
            </a:r>
            <a:endParaRPr lang="en-US" baseline="30000" dirty="0">
              <a:latin typeface="Times New Roman" charset="0"/>
            </a:endParaRPr>
          </a:p>
        </p:txBody>
      </p:sp>
      <p:sp>
        <p:nvSpPr>
          <p:cNvPr id="977940" name="Text Box 20"/>
          <p:cNvSpPr txBox="1">
            <a:spLocks noChangeArrowheads="1"/>
          </p:cNvSpPr>
          <p:nvPr/>
        </p:nvSpPr>
        <p:spPr bwMode="auto">
          <a:xfrm>
            <a:off x="1700213" y="313213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latin typeface="Times New Roman" charset="0"/>
              </a:rPr>
              <a:t>^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Naïve </a:t>
            </a:r>
            <a:r>
              <a:rPr lang="en-US" dirty="0" err="1" smtClean="0"/>
              <a:t>Bayes</a:t>
            </a:r>
            <a:endParaRPr lang="en-US" dirty="0"/>
          </a:p>
        </p:txBody>
      </p:sp>
      <p:pic>
        <p:nvPicPr>
          <p:cNvPr id="4" name="Content Placeholder 3" descr="Picture 15.png"/>
          <p:cNvPicPr>
            <a:picLocks noGrp="1" noChangeAspect="1"/>
          </p:cNvPicPr>
          <p:nvPr>
            <p:ph idx="1"/>
          </p:nvPr>
        </p:nvPicPr>
        <p:blipFill>
          <a:blip r:embed="rId2"/>
          <a:srcRect l="5805" t="5051" r="2648" b="10768"/>
          <a:stretch>
            <a:fillRect/>
          </a:stretch>
        </p:blipFill>
        <p:spPr>
          <a:xfrm>
            <a:off x="0" y="1298028"/>
            <a:ext cx="9144000" cy="525517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981200" cy="2697162"/>
          </a:xfrm>
        </p:spPr>
        <p:txBody>
          <a:bodyPr>
            <a:normAutofit/>
          </a:bodyPr>
          <a:lstStyle/>
          <a:p>
            <a:r>
              <a:rPr lang="en-US" dirty="0" smtClean="0"/>
              <a:t>SVD</a:t>
            </a:r>
            <a:br>
              <a:rPr lang="en-US" dirty="0" smtClean="0"/>
            </a:br>
            <a:r>
              <a:rPr lang="en-US" sz="2400" dirty="0" smtClean="0"/>
              <a:t>B B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 = U D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U</a:t>
            </a:r>
            <a:r>
              <a:rPr lang="en-US" sz="2400" baseline="30000" dirty="0" smtClean="0"/>
              <a:t>T</a:t>
            </a:r>
            <a:br>
              <a:rPr lang="en-US" sz="2400" baseline="30000" dirty="0" smtClean="0"/>
            </a:br>
            <a:r>
              <a:rPr lang="en-US" sz="2400" dirty="0" smtClean="0"/>
              <a:t>B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 B = V D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V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pic>
        <p:nvPicPr>
          <p:cNvPr id="3" name="Picture 2" descr="Picture 32.png"/>
          <p:cNvPicPr>
            <a:picLocks noChangeAspect="1"/>
          </p:cNvPicPr>
          <p:nvPr/>
        </p:nvPicPr>
        <p:blipFill>
          <a:blip r:embed="rId2"/>
          <a:srcRect t="27333" r="78333" b="46000"/>
          <a:stretch>
            <a:fillRect/>
          </a:stretch>
        </p:blipFill>
        <p:spPr>
          <a:xfrm>
            <a:off x="15804" y="3200400"/>
            <a:ext cx="2377440" cy="1828800"/>
          </a:xfrm>
          <a:prstGeom prst="rect">
            <a:avLst/>
          </a:prstGeom>
        </p:spPr>
      </p:pic>
      <p:pic>
        <p:nvPicPr>
          <p:cNvPr id="4" name="Picture 3" descr="Picture 33.png"/>
          <p:cNvPicPr>
            <a:picLocks noChangeAspect="1"/>
          </p:cNvPicPr>
          <p:nvPr/>
        </p:nvPicPr>
        <p:blipFill>
          <a:blip r:embed="rId3"/>
          <a:srcRect t="19333" r="56667" b="8667"/>
          <a:stretch>
            <a:fillRect/>
          </a:stretch>
        </p:blipFill>
        <p:spPr>
          <a:xfrm>
            <a:off x="2393244" y="-152400"/>
            <a:ext cx="6750756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274638"/>
            <a:ext cx="4495800" cy="2392362"/>
          </a:xfrm>
          <a:prstGeom prst="rect">
            <a:avLst/>
          </a:prstGeom>
          <a:solidFill>
            <a:srgbClr val="80008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0" y="2819400"/>
            <a:ext cx="3048000" cy="1828800"/>
          </a:xfrm>
          <a:prstGeom prst="rect">
            <a:avLst/>
          </a:prstGeom>
          <a:solidFill>
            <a:srgbClr val="80008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0300" y="5380038"/>
            <a:ext cx="6591300" cy="2392362"/>
          </a:xfrm>
          <a:prstGeom prst="rect">
            <a:avLst/>
          </a:prstGeom>
          <a:solidFill>
            <a:srgbClr val="80008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352800"/>
            <a:ext cx="1371600" cy="1295400"/>
          </a:xfrm>
          <a:prstGeom prst="rect">
            <a:avLst/>
          </a:prstGeom>
          <a:solidFill>
            <a:srgbClr val="80008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28600" y="6026369"/>
            <a:ext cx="1676400" cy="523220"/>
          </a:xfrm>
          <a:prstGeom prst="wedgeRectCallout">
            <a:avLst>
              <a:gd name="adj1" fmla="val 75758"/>
              <a:gd name="adj2" fmla="val -238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Latent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5804" y="5181600"/>
            <a:ext cx="1676400" cy="461665"/>
          </a:xfrm>
          <a:prstGeom prst="wedgeRectCallout">
            <a:avLst>
              <a:gd name="adj1" fmla="val -28787"/>
              <a:gd name="adj2" fmla="val -6903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Term</a:t>
            </a:r>
            <a:endParaRPr lang="en-US" sz="2400" dirty="0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68204" y="2588567"/>
            <a:ext cx="1676400" cy="461665"/>
          </a:xfrm>
          <a:prstGeom prst="wedgeRectCallout">
            <a:avLst>
              <a:gd name="adj1" fmla="val 12880"/>
              <a:gd name="adj2" fmla="val 9327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Doc</a:t>
            </a:r>
            <a:endParaRPr lang="en-US" sz="24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Line 2"/>
          <p:cNvSpPr>
            <a:spLocks noChangeShapeType="1"/>
          </p:cNvSpPr>
          <p:nvPr/>
        </p:nvSpPr>
        <p:spPr bwMode="auto">
          <a:xfrm>
            <a:off x="2667000" y="1905000"/>
            <a:ext cx="0" cy="28956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03" name="Line 3"/>
          <p:cNvSpPr>
            <a:spLocks noChangeShapeType="1"/>
          </p:cNvSpPr>
          <p:nvPr/>
        </p:nvSpPr>
        <p:spPr bwMode="auto">
          <a:xfrm flipV="1">
            <a:off x="2667000" y="3733800"/>
            <a:ext cx="4724400" cy="1066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04" name="Line 4"/>
          <p:cNvSpPr>
            <a:spLocks noChangeShapeType="1"/>
          </p:cNvSpPr>
          <p:nvPr/>
        </p:nvSpPr>
        <p:spPr bwMode="auto">
          <a:xfrm>
            <a:off x="2667000" y="4800600"/>
            <a:ext cx="3276600" cy="13716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6096000" y="5943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00CC"/>
                </a:solidFill>
                <a:latin typeface="Times New Roman" charset="0"/>
              </a:rPr>
              <a:t>t</a:t>
            </a:r>
            <a:r>
              <a:rPr lang="en-US" baseline="-25000">
                <a:solidFill>
                  <a:srgbClr val="0000CC"/>
                </a:solidFill>
                <a:latin typeface="Times New Roman" charset="0"/>
              </a:rPr>
              <a:t>1</a:t>
            </a:r>
          </a:p>
        </p:txBody>
      </p:sp>
      <p:sp>
        <p:nvSpPr>
          <p:cNvPr id="972806" name="Text Box 6"/>
          <p:cNvSpPr txBox="1">
            <a:spLocks noChangeArrowheads="1"/>
          </p:cNvSpPr>
          <p:nvPr/>
        </p:nvSpPr>
        <p:spPr bwMode="auto">
          <a:xfrm>
            <a:off x="7543800" y="3505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00CC"/>
                </a:solidFill>
                <a:latin typeface="Times New Roman" charset="0"/>
              </a:rPr>
              <a:t>t</a:t>
            </a:r>
            <a:r>
              <a:rPr lang="en-US" baseline="-25000">
                <a:solidFill>
                  <a:srgbClr val="0000CC"/>
                </a:solidFill>
                <a:latin typeface="Times New Roman" charset="0"/>
              </a:rPr>
              <a:t>2</a:t>
            </a:r>
          </a:p>
        </p:txBody>
      </p:sp>
      <p:sp>
        <p:nvSpPr>
          <p:cNvPr id="972807" name="Text Box 7"/>
          <p:cNvSpPr txBox="1">
            <a:spLocks noChangeArrowheads="1"/>
          </p:cNvSpPr>
          <p:nvPr/>
        </p:nvSpPr>
        <p:spPr bwMode="auto">
          <a:xfrm>
            <a:off x="2514600" y="1447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00CC"/>
                </a:solidFill>
                <a:latin typeface="Times New Roman" charset="0"/>
              </a:rPr>
              <a:t>t</a:t>
            </a:r>
            <a:r>
              <a:rPr lang="en-US" baseline="-25000">
                <a:solidFill>
                  <a:srgbClr val="0000CC"/>
                </a:solidFill>
                <a:latin typeface="Times New Roman" charset="0"/>
              </a:rPr>
              <a:t>3</a:t>
            </a:r>
          </a:p>
        </p:txBody>
      </p:sp>
      <p:sp>
        <p:nvSpPr>
          <p:cNvPr id="972808" name="Line 8"/>
          <p:cNvSpPr>
            <a:spLocks noChangeShapeType="1"/>
          </p:cNvSpPr>
          <p:nvPr/>
        </p:nvSpPr>
        <p:spPr bwMode="auto">
          <a:xfrm flipV="1">
            <a:off x="2667000" y="1905000"/>
            <a:ext cx="1752600" cy="289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09" name="Line 9"/>
          <p:cNvSpPr>
            <a:spLocks noChangeShapeType="1"/>
          </p:cNvSpPr>
          <p:nvPr/>
        </p:nvSpPr>
        <p:spPr bwMode="auto">
          <a:xfrm>
            <a:off x="4419600" y="1905000"/>
            <a:ext cx="0" cy="3200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0" name="Line 10"/>
          <p:cNvSpPr>
            <a:spLocks noChangeShapeType="1"/>
          </p:cNvSpPr>
          <p:nvPr/>
        </p:nvSpPr>
        <p:spPr bwMode="auto">
          <a:xfrm flipV="1">
            <a:off x="3810000" y="5105400"/>
            <a:ext cx="6096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1" name="Line 11"/>
          <p:cNvSpPr>
            <a:spLocks noChangeShapeType="1"/>
          </p:cNvSpPr>
          <p:nvPr/>
        </p:nvSpPr>
        <p:spPr bwMode="auto">
          <a:xfrm flipV="1">
            <a:off x="2667000" y="1752600"/>
            <a:ext cx="3200400" cy="304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2" name="Line 12"/>
          <p:cNvSpPr>
            <a:spLocks noChangeShapeType="1"/>
          </p:cNvSpPr>
          <p:nvPr/>
        </p:nvSpPr>
        <p:spPr bwMode="auto">
          <a:xfrm>
            <a:off x="5867400" y="1752600"/>
            <a:ext cx="0" cy="3429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3" name="Line 13"/>
          <p:cNvSpPr>
            <a:spLocks noChangeShapeType="1"/>
          </p:cNvSpPr>
          <p:nvPr/>
        </p:nvSpPr>
        <p:spPr bwMode="auto">
          <a:xfrm flipV="1">
            <a:off x="4495800" y="5181600"/>
            <a:ext cx="137160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4" name="Text Box 14"/>
          <p:cNvSpPr txBox="1">
            <a:spLocks noChangeArrowheads="1"/>
          </p:cNvSpPr>
          <p:nvPr/>
        </p:nvSpPr>
        <p:spPr bwMode="auto">
          <a:xfrm>
            <a:off x="3429000" y="2514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d</a:t>
            </a:r>
            <a:r>
              <a:rPr lang="en-US" baseline="-25000">
                <a:latin typeface="Times New Roman" charset="0"/>
              </a:rPr>
              <a:t>1</a:t>
            </a:r>
          </a:p>
        </p:txBody>
      </p:sp>
      <p:sp>
        <p:nvSpPr>
          <p:cNvPr id="972815" name="Text Box 15"/>
          <p:cNvSpPr txBox="1">
            <a:spLocks noChangeArrowheads="1"/>
          </p:cNvSpPr>
          <p:nvPr/>
        </p:nvSpPr>
        <p:spPr bwMode="auto">
          <a:xfrm>
            <a:off x="4876800" y="2514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charset="0"/>
              </a:rPr>
              <a:t>d</a:t>
            </a:r>
            <a:r>
              <a:rPr lang="en-US" baseline="-25000">
                <a:latin typeface="Times New Roman" charset="0"/>
              </a:rPr>
              <a:t>2</a:t>
            </a:r>
          </a:p>
        </p:txBody>
      </p:sp>
      <p:sp>
        <p:nvSpPr>
          <p:cNvPr id="972816" name="Line 16"/>
          <p:cNvSpPr>
            <a:spLocks noChangeShapeType="1"/>
          </p:cNvSpPr>
          <p:nvPr/>
        </p:nvSpPr>
        <p:spPr bwMode="auto">
          <a:xfrm>
            <a:off x="3429000" y="3581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7" name="Text Box 17"/>
          <p:cNvSpPr txBox="1">
            <a:spLocks noChangeArrowheads="1"/>
          </p:cNvSpPr>
          <p:nvPr/>
        </p:nvSpPr>
        <p:spPr bwMode="auto">
          <a:xfrm>
            <a:off x="3276600" y="3581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  <a:sym typeface="Symbol" charset="2"/>
              </a:rPr>
              <a:t></a:t>
            </a:r>
            <a:endParaRPr lang="en-US">
              <a:latin typeface="Times New Roman" charset="0"/>
            </a:endParaRPr>
          </a:p>
        </p:txBody>
      </p:sp>
      <p:sp>
        <p:nvSpPr>
          <p:cNvPr id="972818" name="Text Box 18"/>
          <p:cNvSpPr txBox="1">
            <a:spLocks noChangeArrowheads="1"/>
          </p:cNvSpPr>
          <p:nvPr/>
        </p:nvSpPr>
        <p:spPr bwMode="auto">
          <a:xfrm>
            <a:off x="304800" y="1752600"/>
            <a:ext cx="20574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</a:pPr>
            <a:r>
              <a:rPr lang="en-US">
                <a:latin typeface="Times New Roman" charset="0"/>
              </a:rPr>
              <a:t>The space has as many dimensions as there are terms in the word list.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972819" name="Rectangle 1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1440" tIns="45720" rIns="91440" bIns="45720" anchor="ctr"/>
          <a:lstStyle/>
          <a:p>
            <a:r>
              <a:rPr lang="en-US"/>
              <a:t>The term vector space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26" name="Picture 2"/>
          <p:cNvPicPr>
            <a:picLocks noChangeAspect="1" noChangeArrowheads="1"/>
          </p:cNvPicPr>
          <p:nvPr/>
        </p:nvPicPr>
        <p:blipFill>
          <a:blip r:embed="rId2"/>
          <a:srcRect l="11774" t="16058" r="4236" b="4770"/>
          <a:stretch>
            <a:fillRect/>
          </a:stretch>
        </p:blipFill>
        <p:spPr bwMode="auto">
          <a:xfrm>
            <a:off x="228600" y="381000"/>
            <a:ext cx="8153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3831" name="Oval 7"/>
          <p:cNvSpPr>
            <a:spLocks noChangeArrowheads="1"/>
          </p:cNvSpPr>
          <p:nvPr/>
        </p:nvSpPr>
        <p:spPr bwMode="auto">
          <a:xfrm>
            <a:off x="3657600" y="3810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3833" name="Text Box 9"/>
          <p:cNvSpPr txBox="1">
            <a:spLocks noChangeArrowheads="1"/>
          </p:cNvSpPr>
          <p:nvPr/>
        </p:nvSpPr>
        <p:spPr bwMode="auto">
          <a:xfrm>
            <a:off x="254000" y="4019550"/>
            <a:ext cx="3124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•   term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    document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    query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---  cosine &gt; 0.9</a:t>
            </a:r>
            <a:endParaRPr lang="en-US">
              <a:latin typeface="Times New Roman" charset="0"/>
            </a:endParaRPr>
          </a:p>
        </p:txBody>
      </p:sp>
      <p:sp>
        <p:nvSpPr>
          <p:cNvPr id="973834" name="Oval 10"/>
          <p:cNvSpPr>
            <a:spLocks noChangeArrowheads="1"/>
          </p:cNvSpPr>
          <p:nvPr/>
        </p:nvSpPr>
        <p:spPr bwMode="auto">
          <a:xfrm>
            <a:off x="377825" y="5310188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3835" name="Rectangle 11"/>
          <p:cNvSpPr>
            <a:spLocks noChangeArrowheads="1"/>
          </p:cNvSpPr>
          <p:nvPr/>
        </p:nvSpPr>
        <p:spPr bwMode="auto">
          <a:xfrm>
            <a:off x="376238" y="4797425"/>
            <a:ext cx="74612" cy="746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36" name="Rectangle 12"/>
          <p:cNvSpPr>
            <a:spLocks noChangeArrowheads="1"/>
          </p:cNvSpPr>
          <p:nvPr/>
        </p:nvSpPr>
        <p:spPr bwMode="auto">
          <a:xfrm>
            <a:off x="3438525" y="773113"/>
            <a:ext cx="74613" cy="74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37" name="Rectangle 13"/>
          <p:cNvSpPr>
            <a:spLocks noChangeArrowheads="1"/>
          </p:cNvSpPr>
          <p:nvPr/>
        </p:nvSpPr>
        <p:spPr bwMode="auto">
          <a:xfrm>
            <a:off x="3781425" y="1198563"/>
            <a:ext cx="74613" cy="74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38" name="Rectangle 14"/>
          <p:cNvSpPr>
            <a:spLocks noChangeArrowheads="1"/>
          </p:cNvSpPr>
          <p:nvPr/>
        </p:nvSpPr>
        <p:spPr bwMode="auto">
          <a:xfrm>
            <a:off x="3386138" y="1651000"/>
            <a:ext cx="74612" cy="746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39" name="Rectangle 15"/>
          <p:cNvSpPr>
            <a:spLocks noChangeArrowheads="1"/>
          </p:cNvSpPr>
          <p:nvPr/>
        </p:nvSpPr>
        <p:spPr bwMode="auto">
          <a:xfrm>
            <a:off x="3328988" y="2838450"/>
            <a:ext cx="74612" cy="746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40" name="Rectangle 16"/>
          <p:cNvSpPr>
            <a:spLocks noChangeArrowheads="1"/>
          </p:cNvSpPr>
          <p:nvPr/>
        </p:nvSpPr>
        <p:spPr bwMode="auto">
          <a:xfrm>
            <a:off x="4953000" y="3276600"/>
            <a:ext cx="74613" cy="746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41" name="Rectangle 17"/>
          <p:cNvSpPr>
            <a:spLocks noChangeArrowheads="1"/>
          </p:cNvSpPr>
          <p:nvPr/>
        </p:nvSpPr>
        <p:spPr bwMode="auto">
          <a:xfrm>
            <a:off x="4468813" y="4044950"/>
            <a:ext cx="74612" cy="746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42" name="Rectangle 18"/>
          <p:cNvSpPr>
            <a:spLocks noChangeArrowheads="1"/>
          </p:cNvSpPr>
          <p:nvPr/>
        </p:nvSpPr>
        <p:spPr bwMode="auto">
          <a:xfrm>
            <a:off x="6019800" y="4391025"/>
            <a:ext cx="74613" cy="746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43" name="Rectangle 19"/>
          <p:cNvSpPr>
            <a:spLocks noChangeArrowheads="1"/>
          </p:cNvSpPr>
          <p:nvPr/>
        </p:nvSpPr>
        <p:spPr bwMode="auto">
          <a:xfrm>
            <a:off x="6496050" y="4913313"/>
            <a:ext cx="74613" cy="74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44" name="Rectangle 20"/>
          <p:cNvSpPr>
            <a:spLocks noChangeArrowheads="1"/>
          </p:cNvSpPr>
          <p:nvPr/>
        </p:nvSpPr>
        <p:spPr bwMode="auto">
          <a:xfrm>
            <a:off x="6864350" y="2970213"/>
            <a:ext cx="74613" cy="74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973845" name="Text Box 21"/>
          <p:cNvSpPr txBox="1">
            <a:spLocks noChangeArrowheads="1"/>
          </p:cNvSpPr>
          <p:nvPr/>
        </p:nvSpPr>
        <p:spPr bwMode="auto">
          <a:xfrm>
            <a:off x="990600" y="16002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Latent concept vector space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534400" cy="876300"/>
          </a:xfrm>
        </p:spPr>
        <p:txBody>
          <a:bodyPr>
            <a:noAutofit/>
          </a:bodyPr>
          <a:lstStyle/>
          <a:p>
            <a:r>
              <a:rPr lang="en-US" sz="3200" dirty="0"/>
              <a:t>Recombination after Dimensionality Reduction</a:t>
            </a:r>
          </a:p>
        </p:txBody>
      </p:sp>
      <p:pic>
        <p:nvPicPr>
          <p:cNvPr id="991236" name="Picture 4"/>
          <p:cNvPicPr>
            <a:picLocks noChangeAspect="1" noChangeArrowheads="1"/>
          </p:cNvPicPr>
          <p:nvPr/>
        </p:nvPicPr>
        <p:blipFill>
          <a:blip r:embed="rId2"/>
          <a:srcRect l="19376" t="35001" r="18124" b="20000"/>
          <a:stretch>
            <a:fillRect/>
          </a:stretch>
        </p:blipFill>
        <p:spPr bwMode="auto">
          <a:xfrm>
            <a:off x="228600" y="1828800"/>
            <a:ext cx="86868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18.png"/>
          <p:cNvPicPr>
            <a:picLocks noChangeAspect="1"/>
          </p:cNvPicPr>
          <p:nvPr/>
        </p:nvPicPr>
        <p:blipFill>
          <a:blip r:embed="rId2"/>
          <a:srcRect l="28333" t="8667" r="36667" b="15333"/>
          <a:stretch>
            <a:fillRect/>
          </a:stretch>
        </p:blipFill>
        <p:spPr>
          <a:xfrm>
            <a:off x="4114800" y="32659"/>
            <a:ext cx="5029200" cy="6825342"/>
          </a:xfrm>
          <a:prstGeom prst="rect">
            <a:avLst/>
          </a:prstGeom>
        </p:spPr>
      </p:pic>
      <p:pic>
        <p:nvPicPr>
          <p:cNvPr id="9" name="Picture 8" descr="Picture 16.png"/>
          <p:cNvPicPr>
            <a:picLocks noChangeAspect="1"/>
          </p:cNvPicPr>
          <p:nvPr/>
        </p:nvPicPr>
        <p:blipFill>
          <a:blip r:embed="rId3"/>
          <a:srcRect l="25833" t="18000" r="28333" b="18000"/>
          <a:stretch>
            <a:fillRect/>
          </a:stretch>
        </p:blipFill>
        <p:spPr>
          <a:xfrm>
            <a:off x="85726" y="2819400"/>
            <a:ext cx="4029074" cy="35162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5726" y="76200"/>
            <a:ext cx="4333874" cy="2558141"/>
          </a:xfrm>
        </p:spPr>
        <p:txBody>
          <a:bodyPr>
            <a:noAutofit/>
          </a:bodyPr>
          <a:lstStyle/>
          <a:p>
            <a:r>
              <a:rPr lang="en-US" sz="4000" dirty="0" smtClean="0"/>
              <a:t>Document Cosines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(before dimensionality reduction)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19.png"/>
          <p:cNvPicPr>
            <a:picLocks noChangeAspect="1"/>
          </p:cNvPicPr>
          <p:nvPr/>
        </p:nvPicPr>
        <p:blipFill>
          <a:blip r:embed="rId2"/>
          <a:srcRect l="22500" t="8667" r="22500" b="31333"/>
          <a:stretch>
            <a:fillRect/>
          </a:stretch>
        </p:blipFill>
        <p:spPr>
          <a:xfrm>
            <a:off x="2743200" y="2493818"/>
            <a:ext cx="6400800" cy="4364182"/>
          </a:xfrm>
          <a:prstGeom prst="rect">
            <a:avLst/>
          </a:prstGeom>
        </p:spPr>
      </p:pic>
      <p:pic>
        <p:nvPicPr>
          <p:cNvPr id="9" name="Picture 8" descr="Picture 16.png"/>
          <p:cNvPicPr>
            <a:picLocks noChangeAspect="1"/>
          </p:cNvPicPr>
          <p:nvPr/>
        </p:nvPicPr>
        <p:blipFill>
          <a:blip r:embed="rId3"/>
          <a:srcRect l="25833" t="18000" r="28333" b="18000"/>
          <a:stretch>
            <a:fillRect/>
          </a:stretch>
        </p:blipFill>
        <p:spPr>
          <a:xfrm>
            <a:off x="0" y="0"/>
            <a:ext cx="3048000" cy="2660073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4419600" y="101932"/>
            <a:ext cx="4333874" cy="2558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Term Cosines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(before dimensionality reduction)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 Cosines</a:t>
            </a:r>
            <a:br>
              <a:rPr lang="en-US" dirty="0" smtClean="0"/>
            </a:br>
            <a:r>
              <a:rPr lang="en-US" dirty="0" smtClean="0"/>
              <a:t>(after dimensionality reduction)</a:t>
            </a:r>
            <a:endParaRPr lang="en-US" dirty="0"/>
          </a:p>
        </p:txBody>
      </p:sp>
      <p:pic>
        <p:nvPicPr>
          <p:cNvPr id="3" name="Picture 2" descr="Picture 26.png"/>
          <p:cNvPicPr>
            <a:picLocks noChangeAspect="1"/>
          </p:cNvPicPr>
          <p:nvPr/>
        </p:nvPicPr>
        <p:blipFill>
          <a:blip r:embed="rId2"/>
          <a:srcRect l="8333" t="31333" r="35833" b="20667"/>
          <a:stretch>
            <a:fillRect/>
          </a:stretch>
        </p:blipFill>
        <p:spPr>
          <a:xfrm>
            <a:off x="0" y="1640006"/>
            <a:ext cx="9144000" cy="491319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-533400" y="4612551"/>
            <a:ext cx="113538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 flipV="1">
            <a:off x="2955192" y="4056797"/>
            <a:ext cx="4913194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0.png"/>
          <p:cNvPicPr>
            <a:picLocks noChangeAspect="1"/>
          </p:cNvPicPr>
          <p:nvPr/>
        </p:nvPicPr>
        <p:blipFill>
          <a:blip r:embed="rId2"/>
          <a:srcRect l="26667" t="7333" r="35000" b="18000"/>
          <a:stretch>
            <a:fillRect/>
          </a:stretch>
        </p:blipFill>
        <p:spPr>
          <a:xfrm>
            <a:off x="0" y="0"/>
            <a:ext cx="6400800" cy="7792278"/>
          </a:xfrm>
          <a:prstGeom prst="rect">
            <a:avLst/>
          </a:prstGeom>
        </p:spPr>
      </p:pic>
      <p:pic>
        <p:nvPicPr>
          <p:cNvPr id="5" name="Picture 4" descr="Hclust_before_dimension_reduc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400800" y="1981200"/>
            <a:ext cx="25908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2239962"/>
          </a:xfrm>
        </p:spPr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133600"/>
            <a:ext cx="3733800" cy="1676400"/>
          </a:xfrm>
        </p:spPr>
        <p:txBody>
          <a:bodyPr>
            <a:normAutofit fontScale="90000"/>
          </a:bodyPr>
          <a:lstStyle/>
          <a:p>
            <a:r>
              <a:rPr lang="en-US" sz="5333" dirty="0" smtClean="0"/>
              <a:t>Clustering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(before dimensionality reduction)</a:t>
            </a:r>
            <a:endParaRPr lang="en-US" dirty="0"/>
          </a:p>
        </p:txBody>
      </p:sp>
      <p:pic>
        <p:nvPicPr>
          <p:cNvPr id="3" name="Picture 2" descr="Hclust_before_dimension_reduc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457200"/>
            <a:ext cx="7239000" cy="723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733800" cy="1676400"/>
          </a:xfrm>
        </p:spPr>
        <p:txBody>
          <a:bodyPr>
            <a:normAutofit fontScale="90000"/>
          </a:bodyPr>
          <a:lstStyle/>
          <a:p>
            <a:r>
              <a:rPr lang="en-US" sz="5333" dirty="0" smtClean="0"/>
              <a:t>Clustering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(after dimensionality reduction)</a:t>
            </a:r>
            <a:endParaRPr lang="en-US" dirty="0"/>
          </a:p>
        </p:txBody>
      </p:sp>
      <p:pic>
        <p:nvPicPr>
          <p:cNvPr id="3" name="Picture 2" descr="Hclust_before_dimension_reduc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172200" y="2438400"/>
            <a:ext cx="2971800" cy="2971800"/>
          </a:xfrm>
          <a:prstGeom prst="rect">
            <a:avLst/>
          </a:prstGeom>
        </p:spPr>
      </p:pic>
      <p:pic>
        <p:nvPicPr>
          <p:cNvPr id="4" name="Picture 3" descr="hclust_after_dimension_reduc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-228600"/>
            <a:ext cx="6781800" cy="6781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2154298" y="4703702"/>
            <a:ext cx="2398595" cy="15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V="1">
            <a:off x="3297298" y="1238307"/>
            <a:ext cx="2398595" cy="15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Information Retrieval (IR)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Boolean Combinations of Keywords</a:t>
            </a:r>
          </a:p>
          <a:p>
            <a:pPr lvl="1"/>
            <a:r>
              <a:rPr lang="en-US" dirty="0" smtClean="0"/>
              <a:t>Dominated the Market (before the web)</a:t>
            </a:r>
          </a:p>
          <a:p>
            <a:pPr lvl="1"/>
            <a:r>
              <a:rPr lang="en-US" dirty="0" smtClean="0"/>
              <a:t>Popular with Intermediaries (Librarians)</a:t>
            </a:r>
          </a:p>
          <a:p>
            <a:r>
              <a:rPr lang="en-US" dirty="0" smtClean="0"/>
              <a:t>Rank Retrieval (Google)</a:t>
            </a:r>
          </a:p>
          <a:p>
            <a:pPr lvl="1"/>
            <a:r>
              <a:rPr lang="en-US" dirty="0" smtClean="0"/>
              <a:t>Sort </a:t>
            </a:r>
            <a:r>
              <a:rPr lang="en-US" dirty="0"/>
              <a:t>a collection of documents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(</a:t>
            </a:r>
            <a:r>
              <a:rPr lang="en-US" dirty="0"/>
              <a:t>e.g., scientific papers, abstracts, paragraphs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by </a:t>
            </a:r>
            <a:r>
              <a:rPr lang="en-US" dirty="0"/>
              <a:t>how much they ‘‘match’’ a query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query can be a</a:t>
            </a:r>
            <a:r>
              <a:rPr lang="en-US" dirty="0" smtClean="0"/>
              <a:t> (short) sequence </a:t>
            </a:r>
            <a:r>
              <a:rPr lang="en-US" dirty="0"/>
              <a:t>of </a:t>
            </a:r>
            <a:r>
              <a:rPr lang="en-US" dirty="0" smtClean="0"/>
              <a:t>keywords</a:t>
            </a:r>
          </a:p>
          <a:p>
            <a:pPr lvl="2"/>
            <a:r>
              <a:rPr lang="en-US" dirty="0" smtClean="0"/>
              <a:t>or </a:t>
            </a:r>
            <a:r>
              <a:rPr lang="en-US" dirty="0"/>
              <a:t>arbitrary text (e.g., one of the documents)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Lists &amp; Term Weighting</a:t>
            </a:r>
            <a:endParaRPr lang="en-US" dirty="0"/>
          </a:p>
        </p:txBody>
      </p:sp>
      <p:pic>
        <p:nvPicPr>
          <p:cNvPr id="3" name="Picture 2" descr="Picture 28.png"/>
          <p:cNvPicPr>
            <a:picLocks noChangeAspect="1"/>
          </p:cNvPicPr>
          <p:nvPr/>
        </p:nvPicPr>
        <p:blipFill>
          <a:blip r:embed="rId2"/>
          <a:srcRect l="12500" t="42000" r="48333" b="12667"/>
          <a:stretch>
            <a:fillRect/>
          </a:stretch>
        </p:blipFill>
        <p:spPr>
          <a:xfrm>
            <a:off x="533400" y="1417638"/>
            <a:ext cx="7391400" cy="53469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3" name="Picture 2" descr="Picture 27.png"/>
          <p:cNvPicPr>
            <a:picLocks noChangeAspect="1"/>
          </p:cNvPicPr>
          <p:nvPr/>
        </p:nvPicPr>
        <p:blipFill>
          <a:blip r:embed="rId2"/>
          <a:srcRect l="6667" t="11333" r="43333" b="20667"/>
          <a:stretch>
            <a:fillRect/>
          </a:stretch>
        </p:blipFill>
        <p:spPr>
          <a:xfrm>
            <a:off x="1295400" y="1600200"/>
            <a:ext cx="6096000" cy="5181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-14288"/>
            <a:ext cx="85344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9187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188" name="Rectangle 4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189" name="Rectangle 5"/>
          <p:cNvSpPr>
            <a:spLocks noChangeArrowheads="1"/>
          </p:cNvSpPr>
          <p:nvPr/>
        </p:nvSpPr>
        <p:spPr bwMode="auto">
          <a:xfrm>
            <a:off x="0" y="685800"/>
            <a:ext cx="838200" cy="617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190" name="Rectangle 6"/>
          <p:cNvSpPr>
            <a:spLocks noChangeArrowheads="1"/>
          </p:cNvSpPr>
          <p:nvPr/>
        </p:nvSpPr>
        <p:spPr bwMode="auto">
          <a:xfrm>
            <a:off x="8077200" y="762000"/>
            <a:ext cx="1066800" cy="586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191" name="Line 7"/>
          <p:cNvSpPr>
            <a:spLocks noChangeShapeType="1"/>
          </p:cNvSpPr>
          <p:nvPr/>
        </p:nvSpPr>
        <p:spPr bwMode="auto">
          <a:xfrm>
            <a:off x="228600" y="1295400"/>
            <a:ext cx="868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192" name="Line 8"/>
          <p:cNvSpPr>
            <a:spLocks noChangeShapeType="1"/>
          </p:cNvSpPr>
          <p:nvPr/>
        </p:nvSpPr>
        <p:spPr bwMode="auto">
          <a:xfrm>
            <a:off x="368300" y="1357313"/>
            <a:ext cx="8686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193" name="Text Box 9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</a:pPr>
            <a:r>
              <a:rPr lang="en-US"/>
              <a:t>Experimental Results: 100 Factors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8763000" cy="701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0211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0212" name="Rectangle 4"/>
          <p:cNvSpPr>
            <a:spLocks noChangeArrowheads="1"/>
          </p:cNvSpPr>
          <p:nvPr/>
        </p:nvSpPr>
        <p:spPr bwMode="auto">
          <a:xfrm>
            <a:off x="0" y="66675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0213" name="Rectangle 5"/>
          <p:cNvSpPr>
            <a:spLocks noChangeArrowheads="1"/>
          </p:cNvSpPr>
          <p:nvPr/>
        </p:nvSpPr>
        <p:spPr bwMode="auto">
          <a:xfrm>
            <a:off x="0" y="685800"/>
            <a:ext cx="1600200" cy="617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0214" name="Rectangle 6"/>
          <p:cNvSpPr>
            <a:spLocks noChangeArrowheads="1"/>
          </p:cNvSpPr>
          <p:nvPr/>
        </p:nvSpPr>
        <p:spPr bwMode="auto">
          <a:xfrm>
            <a:off x="7086600" y="762000"/>
            <a:ext cx="2057400" cy="594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0215" name="Line 7"/>
          <p:cNvSpPr>
            <a:spLocks noChangeShapeType="1"/>
          </p:cNvSpPr>
          <p:nvPr/>
        </p:nvSpPr>
        <p:spPr bwMode="auto">
          <a:xfrm>
            <a:off x="228600" y="1295400"/>
            <a:ext cx="868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0216" name="Line 8"/>
          <p:cNvSpPr>
            <a:spLocks noChangeShapeType="1"/>
          </p:cNvSpPr>
          <p:nvPr/>
        </p:nvSpPr>
        <p:spPr bwMode="auto">
          <a:xfrm>
            <a:off x="368300" y="1357313"/>
            <a:ext cx="8686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0217" name="Text Box 9"/>
          <p:cNvSpPr txBox="1"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1143000"/>
          </a:xfrm>
          <a:noFill/>
          <a:ln/>
        </p:spPr>
        <p:txBody>
          <a:bodyPr lIns="91440" tIns="45720" rIns="91440" bIns="45720" anchor="ctr"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/>
              <a:t>Experimental Results: Number of Factors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9.png"/>
          <p:cNvPicPr>
            <a:picLocks noChangeAspect="1"/>
          </p:cNvPicPr>
          <p:nvPr/>
        </p:nvPicPr>
        <p:blipFill>
          <a:blip r:embed="rId2"/>
          <a:srcRect l="12500" t="11333" r="50833" b="27333"/>
          <a:stretch>
            <a:fillRect/>
          </a:stretch>
        </p:blipFill>
        <p:spPr>
          <a:xfrm>
            <a:off x="0" y="0"/>
            <a:ext cx="6559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7338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533400" y="1828800"/>
            <a:ext cx="8001000" cy="205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/>
              <a:t>Entropy of Search Logs</a:t>
            </a:r>
            <a:r>
              <a:rPr lang="en-US" sz="4000"/>
              <a:t/>
            </a:r>
            <a:br>
              <a:rPr lang="en-US" sz="4000"/>
            </a:br>
            <a:r>
              <a:rPr lang="en-US" sz="3200"/>
              <a:t>-</a:t>
            </a:r>
            <a:r>
              <a:rPr lang="en-US" sz="4000"/>
              <a:t> </a:t>
            </a:r>
            <a:r>
              <a:rPr lang="en-US" sz="3200"/>
              <a:t>How Big is the Web?</a:t>
            </a:r>
            <a:br>
              <a:rPr lang="en-US" sz="3200"/>
            </a:br>
            <a:r>
              <a:rPr lang="en-US" sz="3200"/>
              <a:t>- How Hard is Search? </a:t>
            </a:r>
            <a:br>
              <a:rPr lang="en-US" sz="3200"/>
            </a:br>
            <a:r>
              <a:rPr lang="en-US" sz="3200"/>
              <a:t>- With Personalization? With Backoff?</a:t>
            </a: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pPr eaLnBrk="1" hangingPunct="1"/>
            <a:r>
              <a:rPr lang="en-US"/>
              <a:t>Qiaozhu Mei</a:t>
            </a:r>
            <a:r>
              <a:rPr lang="en-US" baseline="30000"/>
              <a:t>†</a:t>
            </a:r>
            <a:r>
              <a:rPr lang="en-US"/>
              <a:t>, Kenneth Church</a:t>
            </a:r>
            <a:r>
              <a:rPr lang="en-US" baseline="30000"/>
              <a:t>‡</a:t>
            </a:r>
          </a:p>
          <a:p>
            <a:pPr eaLnBrk="1" hangingPunct="1"/>
            <a:r>
              <a:rPr lang="en-US" sz="2400"/>
              <a:t>† University of Illinois at Urbana-Champaign</a:t>
            </a:r>
          </a:p>
          <a:p>
            <a:pPr eaLnBrk="1" hangingPunct="1"/>
            <a:r>
              <a:rPr lang="en-US" sz="2400"/>
              <a:t>‡ Microsoft Research</a:t>
            </a:r>
          </a:p>
          <a:p>
            <a:pPr eaLnBrk="1" hangingPunct="1"/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B4B165-423C-9947-BBDE-9C5ECC3EFAA1}" type="slidenum">
              <a:rPr lang="en-US"/>
              <a:pPr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700134-CD36-D648-99E6-30A6CC67F594}" type="slidenum">
              <a:rPr lang="zh-CN" altLang="en-US">
                <a:ea typeface="宋体" charset="-122"/>
                <a:cs typeface="宋体" charset="-122"/>
              </a:rPr>
              <a:pPr/>
              <a:t>46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800"/>
              <a:t>How </a:t>
            </a:r>
            <a:r>
              <a:rPr lang="en-US" sz="66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Big</a:t>
            </a:r>
            <a:r>
              <a:rPr lang="en-US" sz="5400" b="1"/>
              <a:t> </a:t>
            </a:r>
            <a:r>
              <a:rPr lang="en-US" sz="4800"/>
              <a:t>is the Web?</a:t>
            </a:r>
            <a:r>
              <a:rPr lang="en-US" sz="3200"/>
              <a:t> </a:t>
            </a:r>
            <a:br>
              <a:rPr lang="en-US" sz="3200"/>
            </a:br>
            <a:r>
              <a:rPr lang="en-US" sz="3600"/>
              <a:t>5B?  20B?  More?  Less?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What if a small cache of millions of pages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Could capture much of the value of billions?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Could a </a:t>
            </a:r>
            <a:r>
              <a:rPr lang="en-US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Big</a:t>
            </a:r>
            <a:r>
              <a:rPr lang="en-US" sz="2400"/>
              <a:t> bet on a cluster in the clouds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Turn into a big liability?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Examples of Big Bets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Computer Centers &amp; Clusters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/>
              <a:t>Capital (Hardware)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/>
              <a:t>Expense (Power)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/>
              <a:t>Dev (Mapreduce, GFS, Big Table, etc.)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Sales &amp; Marketing &gt;&gt; Production &amp; Distribution</a:t>
            </a: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2667000" y="152400"/>
            <a:ext cx="18288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V="1">
            <a:off x="2667000" y="228600"/>
            <a:ext cx="19812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7696200" y="80963"/>
            <a:ext cx="838200" cy="376237"/>
          </a:xfrm>
          <a:prstGeom prst="wedgeRectCallout">
            <a:avLst>
              <a:gd name="adj1" fmla="val -450000"/>
              <a:gd name="adj2" fmla="val 552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/>
              <a:t>Small</a:t>
            </a:r>
          </a:p>
        </p:txBody>
      </p:sp>
      <p:sp>
        <p:nvSpPr>
          <p:cNvPr id="11272" name="AutoShape 8" descr="image001"/>
          <p:cNvSpPr>
            <a:spLocks noChangeAspect="1" noChangeArrowheads="1"/>
          </p:cNvSpPr>
          <p:nvPr/>
        </p:nvSpPr>
        <p:spPr bwMode="auto">
          <a:xfrm>
            <a:off x="3624263" y="2781300"/>
            <a:ext cx="18954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6" name="Picture 10" descr="MCj042579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981200"/>
            <a:ext cx="205105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6" name="Picture 20" descr="MCj029194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581400"/>
            <a:ext cx="182721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3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  <p:bldP spid="96261" grpId="0" animBg="1"/>
      <p:bldP spid="9626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905F57-DE0A-DC4F-BA66-279F40AFD52A}" type="slidenum">
              <a:rPr lang="zh-CN" altLang="en-US">
                <a:ea typeface="宋体" charset="-122"/>
                <a:cs typeface="宋体" charset="-122"/>
              </a:rPr>
              <a:pPr/>
              <a:t>47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600"/>
              <a:t>Millions (Not Billions)</a:t>
            </a:r>
          </a:p>
        </p:txBody>
      </p:sp>
      <p:sp>
        <p:nvSpPr>
          <p:cNvPr id="1229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2293" name="Picture 7" descr="MPj0402692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828800"/>
            <a:ext cx="4038600" cy="3992563"/>
          </a:xfrm>
          <a:noFill/>
        </p:spPr>
      </p:pic>
      <p:pic>
        <p:nvPicPr>
          <p:cNvPr id="12294" name="Picture 8" descr="MCj039743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676400"/>
            <a:ext cx="42195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5" name="Line 9"/>
          <p:cNvSpPr>
            <a:spLocks noChangeShapeType="1"/>
          </p:cNvSpPr>
          <p:nvPr/>
        </p:nvSpPr>
        <p:spPr bwMode="auto">
          <a:xfrm>
            <a:off x="4495800" y="1600200"/>
            <a:ext cx="4495800" cy="42672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306" name="Line 10"/>
          <p:cNvSpPr>
            <a:spLocks noChangeShapeType="1"/>
          </p:cNvSpPr>
          <p:nvPr/>
        </p:nvSpPr>
        <p:spPr bwMode="auto">
          <a:xfrm flipV="1">
            <a:off x="4495800" y="1600200"/>
            <a:ext cx="4419600" cy="4419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3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5" grpId="0" animBg="1"/>
      <p:bldP spid="43930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3F5C78-9CB0-C742-AAC1-C311C7DE8694}" type="slidenum">
              <a:rPr lang="zh-CN" altLang="en-US">
                <a:ea typeface="宋体" charset="-122"/>
                <a:cs typeface="宋体" charset="-122"/>
              </a:rPr>
              <a:pPr/>
              <a:t>48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pic>
        <p:nvPicPr>
          <p:cNvPr id="357385" name="Picture 9" descr="1401302378"/>
          <p:cNvPicPr>
            <a:picLocks noChangeAspect="1" noChangeArrowheads="1"/>
          </p:cNvPicPr>
          <p:nvPr/>
        </p:nvPicPr>
        <p:blipFill>
          <a:blip r:embed="rId3"/>
          <a:srcRect l="9677" r="9677"/>
          <a:stretch>
            <a:fillRect/>
          </a:stretch>
        </p:blipFill>
        <p:spPr bwMode="auto">
          <a:xfrm>
            <a:off x="7162800" y="3048000"/>
            <a:ext cx="1905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Population Bound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/>
              <a:t>With all the talk about the Long Tail</a:t>
            </a:r>
          </a:p>
          <a:p>
            <a:pPr lvl="1" eaLnBrk="1" hangingPunct="1"/>
            <a:r>
              <a:rPr lang="en-US" sz="2400"/>
              <a:t>You’d think that the Web was astronomical</a:t>
            </a:r>
          </a:p>
          <a:p>
            <a:pPr lvl="1" eaLnBrk="1" hangingPunct="1"/>
            <a:r>
              <a:rPr lang="en-US" sz="2400"/>
              <a:t>Carl Sagan: Billions and Billions…</a:t>
            </a:r>
            <a:endParaRPr lang="en-US"/>
          </a:p>
          <a:p>
            <a:pPr eaLnBrk="1" hangingPunct="1"/>
            <a:r>
              <a:rPr lang="en-US" sz="2800"/>
              <a:t>Lower Distribution $$ </a:t>
            </a:r>
            <a:r>
              <a:rPr lang="en-US" sz="2800">
                <a:sym typeface="Wingdings" charset="2"/>
              </a:rPr>
              <a:t> Sell Less of More</a:t>
            </a:r>
          </a:p>
          <a:p>
            <a:pPr eaLnBrk="1" hangingPunct="1"/>
            <a:r>
              <a:rPr lang="en-US" sz="2800"/>
              <a:t>But there are limits to this process</a:t>
            </a:r>
          </a:p>
          <a:p>
            <a:pPr lvl="1" eaLnBrk="1" hangingPunct="1"/>
            <a:r>
              <a:rPr lang="en-US" sz="2400"/>
              <a:t>NetFlix: 55k movies (not even millions)</a:t>
            </a:r>
          </a:p>
          <a:p>
            <a:pPr lvl="1" eaLnBrk="1" hangingPunct="1"/>
            <a:r>
              <a:rPr lang="en-US" sz="2400"/>
              <a:t>Amazon: 8M products</a:t>
            </a:r>
          </a:p>
          <a:p>
            <a:pPr lvl="1" eaLnBrk="1" hangingPunct="1"/>
            <a:r>
              <a:rPr lang="en-US" sz="2400"/>
              <a:t>Vanity Searches: Infinite???</a:t>
            </a:r>
          </a:p>
          <a:p>
            <a:pPr lvl="2" eaLnBrk="1" hangingPunct="1"/>
            <a:r>
              <a:rPr lang="en-US" sz="2000"/>
              <a:t>Personal Home Pages &lt;&lt; Phone Book &lt; Population</a:t>
            </a:r>
          </a:p>
          <a:p>
            <a:pPr lvl="2" eaLnBrk="1" hangingPunct="1"/>
            <a:r>
              <a:rPr lang="en-US" sz="2000"/>
              <a:t>Business Home Pages &lt;&lt; Yellow Pages &lt; Population</a:t>
            </a:r>
          </a:p>
          <a:p>
            <a:pPr eaLnBrk="1" hangingPunct="1"/>
            <a:r>
              <a:rPr lang="en-US" sz="2800"/>
              <a:t>Millions, not Billions (until market saturates)</a:t>
            </a:r>
          </a:p>
        </p:txBody>
      </p:sp>
      <p:pic>
        <p:nvPicPr>
          <p:cNvPr id="357380" name="Picture 4" descr="MPj0403743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6763" y="1524000"/>
            <a:ext cx="2027237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2" name="Picture 6" descr="MCBS01067_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5486400"/>
            <a:ext cx="152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4" name="Picture 8" descr="MPj038473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0"/>
            <a:ext cx="1447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35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4" dur="500"/>
                                        <p:tgtEl>
                                          <p:spTgt spid="3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F5694-DBCE-3049-A6A9-653D10EBF2BB}" type="slidenum">
              <a:rPr lang="zh-CN" altLang="en-US">
                <a:ea typeface="宋体" charset="-122"/>
                <a:cs typeface="宋体" charset="-122"/>
              </a:rPr>
              <a:pPr/>
              <a:t>49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It Will Take Decades </a:t>
            </a:r>
            <a:br>
              <a:rPr lang="en-US"/>
            </a:br>
            <a:r>
              <a:rPr lang="en-US"/>
              <a:t>to Reach Population Bound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Most people (and products)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don’t </a:t>
            </a:r>
            <a:r>
              <a:rPr lang="en-US" dirty="0"/>
              <a:t>have a web page (yet)</a:t>
            </a:r>
          </a:p>
          <a:p>
            <a:pPr eaLnBrk="1" hangingPunct="1"/>
            <a:r>
              <a:rPr lang="en-US" dirty="0"/>
              <a:t>Currently, I can find famous people </a:t>
            </a:r>
          </a:p>
          <a:p>
            <a:pPr lvl="2" eaLnBrk="1" hangingPunct="1"/>
            <a:r>
              <a:rPr lang="en-US" dirty="0"/>
              <a:t>(and academics)</a:t>
            </a:r>
          </a:p>
          <a:p>
            <a:pPr lvl="2" eaLnBrk="1" hangingPunct="1"/>
            <a:r>
              <a:rPr lang="en-US" dirty="0"/>
              <a:t>but not my neighbors</a:t>
            </a:r>
          </a:p>
          <a:p>
            <a:pPr lvl="1" eaLnBrk="1" hangingPunct="1"/>
            <a:r>
              <a:rPr lang="en-US" dirty="0"/>
              <a:t>There aren’t that many famous people </a:t>
            </a:r>
          </a:p>
          <a:p>
            <a:pPr lvl="2" eaLnBrk="1" hangingPunct="1"/>
            <a:r>
              <a:rPr lang="en-US" dirty="0"/>
              <a:t>(and academics)…</a:t>
            </a:r>
          </a:p>
          <a:p>
            <a:pPr lvl="1" eaLnBrk="1" hangingPunct="1"/>
            <a:r>
              <a:rPr lang="en-US" dirty="0"/>
              <a:t>Millions, not billions </a:t>
            </a:r>
          </a:p>
          <a:p>
            <a:pPr lvl="2" eaLnBrk="1" hangingPunct="1"/>
            <a:r>
              <a:rPr lang="en-US" dirty="0"/>
              <a:t>(for the foreseeable future)</a:t>
            </a:r>
          </a:p>
          <a:p>
            <a:pPr eaLnBrk="1" hangingPunct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44" dirty="0" smtClean="0"/>
              <a:t>Motivation for Information Retrieval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(circa 1990, about 5 years before web)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 </a:t>
            </a:r>
            <a:r>
              <a:rPr lang="en-US" dirty="0"/>
              <a:t>is available like never </a:t>
            </a:r>
            <a:r>
              <a:rPr lang="en-US" dirty="0" smtClean="0"/>
              <a:t>before</a:t>
            </a:r>
          </a:p>
          <a:p>
            <a:r>
              <a:rPr lang="en-US" dirty="0" smtClean="0"/>
              <a:t>Currently, N≈100 </a:t>
            </a:r>
            <a:r>
              <a:rPr lang="en-US" dirty="0"/>
              <a:t>million </a:t>
            </a:r>
            <a:r>
              <a:rPr lang="en-US" dirty="0" smtClean="0"/>
              <a:t>words</a:t>
            </a:r>
            <a:endParaRPr lang="en-US" dirty="0"/>
          </a:p>
          <a:p>
            <a:pPr lvl="1"/>
            <a:r>
              <a:rPr lang="en-US" dirty="0" smtClean="0"/>
              <a:t>and </a:t>
            </a:r>
            <a:r>
              <a:rPr lang="en-US" dirty="0"/>
              <a:t>projections run as high as 10</a:t>
            </a:r>
            <a:r>
              <a:rPr lang="en-US" baseline="30000" dirty="0"/>
              <a:t>15</a:t>
            </a:r>
            <a:r>
              <a:rPr lang="en-US" dirty="0"/>
              <a:t> bytes by </a:t>
            </a:r>
            <a:r>
              <a:rPr lang="en-US" dirty="0" smtClean="0"/>
              <a:t>2000!</a:t>
            </a:r>
          </a:p>
          <a:p>
            <a:r>
              <a:rPr lang="en-US" dirty="0" smtClean="0"/>
              <a:t>What </a:t>
            </a:r>
            <a:r>
              <a:rPr lang="en-US" dirty="0"/>
              <a:t>can we do with it all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better to do something simple,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than </a:t>
            </a:r>
            <a:r>
              <a:rPr lang="en-US" dirty="0"/>
              <a:t>nothing at all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IR </a:t>
            </a:r>
            <a:r>
              <a:rPr lang="en-US" dirty="0"/>
              <a:t>vs. Natural Language </a:t>
            </a:r>
            <a:r>
              <a:rPr lang="en-US" dirty="0" smtClean="0"/>
              <a:t>Understanding</a:t>
            </a:r>
          </a:p>
          <a:p>
            <a:pPr lvl="1"/>
            <a:r>
              <a:rPr lang="en-US" dirty="0" smtClean="0"/>
              <a:t> Revival </a:t>
            </a:r>
            <a:r>
              <a:rPr lang="en-US" dirty="0"/>
              <a:t>of 1950-style empiricism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A4A368-6573-8B46-A1F7-92F6858DF0C0}" type="slidenum">
              <a:rPr lang="zh-CN" altLang="en-US">
                <a:ea typeface="宋体" charset="-122"/>
                <a:cs typeface="宋体" charset="-122"/>
              </a:rPr>
              <a:pPr/>
              <a:t>50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Equilibrium: Supply = Demand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If there is a page on the web,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And no one sees it,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Did it make a sound?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How big is the web?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Should we count “silent” pages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That don’t make a sound?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How many products are there?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Do we count “silent” flops 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That no one buys?</a:t>
            </a:r>
          </a:p>
        </p:txBody>
      </p:sp>
      <p:pic>
        <p:nvPicPr>
          <p:cNvPr id="363527" name="Picture 7" descr="MPj040721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371600"/>
            <a:ext cx="2489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4D896E-5ECE-3148-B719-F87005FABA05}" type="slidenum">
              <a:rPr lang="zh-CN" altLang="en-US">
                <a:ea typeface="宋体" charset="-122"/>
                <a:cs typeface="宋体" charset="-122"/>
              </a:rPr>
              <a:pPr/>
              <a:t>51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Demand Side Accounting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Consumers have limited time</a:t>
            </a:r>
          </a:p>
          <a:p>
            <a:pPr lvl="1" eaLnBrk="1" hangingPunct="1"/>
            <a:r>
              <a:rPr lang="en-US"/>
              <a:t>Telephone Usage: 1 hour per line per day</a:t>
            </a:r>
          </a:p>
          <a:p>
            <a:pPr lvl="1" eaLnBrk="1" hangingPunct="1"/>
            <a:r>
              <a:rPr lang="en-US"/>
              <a:t>TV: 4 hours per day</a:t>
            </a:r>
          </a:p>
          <a:p>
            <a:pPr lvl="1" eaLnBrk="1" hangingPunct="1"/>
            <a:r>
              <a:rPr lang="en-US"/>
              <a:t>Web: ??? hours per day</a:t>
            </a:r>
          </a:p>
          <a:p>
            <a:pPr eaLnBrk="1" hangingPunct="1"/>
            <a:r>
              <a:rPr lang="en-US"/>
              <a:t>Suppliers will post as many pages as consumers can consume (and no more)</a:t>
            </a:r>
          </a:p>
          <a:p>
            <a:pPr eaLnBrk="1" hangingPunct="1"/>
            <a:r>
              <a:rPr lang="en-US"/>
              <a:t>Size of Web: O(Consumers)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DE1A51-7924-054A-A6AC-7D0375DD57A3}" type="slidenum">
              <a:rPr lang="zh-CN" altLang="en-US">
                <a:ea typeface="宋体" charset="-122"/>
                <a:cs typeface="宋体" charset="-122"/>
              </a:rPr>
              <a:pPr/>
              <a:t>52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/>
              <a:t>How Big is the Web?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/>
              <a:t>Related questions come up in language  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How big is English?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Dictionary Marketing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Education (Testing of Vocabulary Size)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Psychology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Statistics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Linguistics 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Two Very Different Answers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Chomsky: language is infinite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Shannon: 1.25 bits per character</a:t>
            </a:r>
            <a:endParaRPr lang="en-US" sz="2400"/>
          </a:p>
        </p:txBody>
      </p:sp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6324600" y="2209800"/>
            <a:ext cx="2667000" cy="762000"/>
          </a:xfrm>
          <a:prstGeom prst="wedgeRectCallout">
            <a:avLst>
              <a:gd name="adj1" fmla="val -113986"/>
              <a:gd name="adj2" fmla="val -208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How many words do people know?</a:t>
            </a:r>
          </a:p>
        </p:txBody>
      </p:sp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6400800" y="4267200"/>
            <a:ext cx="2514600" cy="762000"/>
          </a:xfrm>
          <a:prstGeom prst="wedgeRectCallout">
            <a:avLst>
              <a:gd name="adj1" fmla="val 4421"/>
              <a:gd name="adj2" fmla="val -202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What is a word?  Person?  Know?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13005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A5B7F-D610-9041-A8D3-969B0BED82FA}" type="slidenum">
              <a:rPr lang="zh-CN" altLang="en-US">
                <a:ea typeface="宋体" charset="-122"/>
                <a:cs typeface="宋体" charset="-122"/>
              </a:rPr>
              <a:pPr/>
              <a:t>53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/>
              <a:t>Chomskian Argument: </a:t>
            </a:r>
            <a:br>
              <a:rPr lang="en-US" sz="3600"/>
            </a:br>
            <a:r>
              <a:rPr lang="en-US" sz="3600"/>
              <a:t>Web is Infinite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One could write a malicious spider trap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hlinkClick r:id="rId3"/>
              </a:rPr>
              <a:t>http://successor.aspx?x=0</a:t>
            </a:r>
            <a:r>
              <a:rPr lang="en-US"/>
              <a:t> </a:t>
            </a:r>
            <a:r>
              <a:rPr lang="en-US">
                <a:sym typeface="Wingdings" charset="2"/>
              </a:rPr>
              <a:t> </a:t>
            </a:r>
            <a:r>
              <a:rPr lang="en-US">
                <a:hlinkClick r:id="rId4"/>
              </a:rPr>
              <a:t>http://successor.aspx?x=1</a:t>
            </a:r>
            <a:r>
              <a:rPr lang="en-US"/>
              <a:t> </a:t>
            </a:r>
            <a:r>
              <a:rPr lang="en-US">
                <a:sym typeface="Wingdings" charset="2"/>
              </a:rPr>
              <a:t></a:t>
            </a:r>
            <a:r>
              <a:rPr lang="en-US"/>
              <a:t> </a:t>
            </a:r>
            <a:r>
              <a:rPr lang="en-US">
                <a:hlinkClick r:id="rId5"/>
              </a:rPr>
              <a:t>http://successor.aspx?x=2</a:t>
            </a:r>
            <a:endParaRPr lang="en-US"/>
          </a:p>
          <a:p>
            <a:pPr eaLnBrk="1" hangingPunct="1">
              <a:lnSpc>
                <a:spcPct val="90000"/>
              </a:lnSpc>
            </a:pPr>
            <a:r>
              <a:rPr lang="en-US"/>
              <a:t>Not just academic exercise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Web is full of benign examples like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hlinkClick r:id="rId6"/>
              </a:rPr>
              <a:t>http://calendar.duke.edu/</a:t>
            </a:r>
            <a:endParaRPr lang="en-US"/>
          </a:p>
          <a:p>
            <a:pPr lvl="1" eaLnBrk="1" hangingPunct="1">
              <a:lnSpc>
                <a:spcPct val="90000"/>
              </a:lnSpc>
            </a:pPr>
            <a:r>
              <a:rPr lang="en-US"/>
              <a:t>Infinitely many months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Each month has a link to the next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750940-78D9-DD45-A33B-B63CE7771858}" type="slidenum">
              <a:rPr lang="zh-CN" altLang="en-US"/>
              <a:pPr/>
              <a:t>54</a:t>
            </a:fld>
            <a:endParaRPr lang="en-US" altLang="zh-CN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858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/>
              <a:t>How </a:t>
            </a:r>
            <a:r>
              <a:rPr lang="en-US" sz="66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Big</a:t>
            </a:r>
            <a:r>
              <a:rPr lang="en-US" sz="5400" b="1"/>
              <a:t> </a:t>
            </a:r>
            <a:r>
              <a:rPr lang="en-US" sz="4800"/>
              <a:t>is the Web?</a:t>
            </a:r>
            <a:r>
              <a:rPr lang="en-US" sz="3200"/>
              <a:t> </a:t>
            </a:r>
            <a:br>
              <a:rPr lang="en-US" sz="3200"/>
            </a:br>
            <a:r>
              <a:rPr lang="en-US"/>
              <a:t>5B?  20B?  More?  Less?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4038600" cy="4373563"/>
          </a:xfrm>
        </p:spPr>
        <p:txBody>
          <a:bodyPr/>
          <a:lstStyle/>
          <a:p>
            <a:pPr eaLnBrk="1" hangingPunct="1"/>
            <a:r>
              <a:rPr lang="en-US" sz="2800"/>
              <a:t>More (Chomsky)</a:t>
            </a:r>
          </a:p>
          <a:p>
            <a:pPr lvl="1" eaLnBrk="1" hangingPunct="1"/>
            <a:r>
              <a:rPr lang="en-US" sz="2400">
                <a:hlinkClick r:id="rId3"/>
              </a:rPr>
              <a:t>http://successor?x=0</a:t>
            </a:r>
            <a:endParaRPr lang="en-US" sz="2400"/>
          </a:p>
          <a:p>
            <a:pPr eaLnBrk="1" hangingPunct="1"/>
            <a:r>
              <a:rPr lang="en-US" sz="2800"/>
              <a:t>Less (Shannon)</a:t>
            </a:r>
          </a:p>
        </p:txBody>
      </p:sp>
      <p:graphicFrame>
        <p:nvGraphicFramePr>
          <p:cNvPr id="64516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232025"/>
                <a:gridCol w="1806575"/>
              </a:tblGrid>
              <a:tr h="105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Entropy (H)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21.1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  <a:sym typeface="Wingdings" charset="2"/>
                        </a:rPr>
                        <a:t> 22.9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  <a:sym typeface="Wingdings" charset="2"/>
                        </a:rPr>
                        <a:t> 22.4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  <a:sym typeface="Wingdings" charset="2"/>
                        </a:rPr>
                        <a:t> 22.6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23.9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26.0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Three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27.2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9A5"/>
                    </a:solidFill>
                  </a:tcPr>
                </a:tc>
              </a:tr>
            </a:tbl>
          </a:graphicData>
        </a:graphic>
      </p:graphicFrame>
      <p:sp>
        <p:nvSpPr>
          <p:cNvPr id="19478" name="Rectangle 28"/>
          <p:cNvSpPr>
            <a:spLocks noChangeArrowheads="1"/>
          </p:cNvSpPr>
          <p:nvPr/>
        </p:nvSpPr>
        <p:spPr bwMode="auto">
          <a:xfrm>
            <a:off x="4038600" y="4114800"/>
            <a:ext cx="48006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6553200" y="4876800"/>
            <a:ext cx="1905000" cy="914400"/>
          </a:xfrm>
          <a:prstGeom prst="wedgeRectCallout">
            <a:avLst>
              <a:gd name="adj1" fmla="val 19667"/>
              <a:gd name="adj2" fmla="val -1229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Millions</a:t>
            </a:r>
          </a:p>
          <a:p>
            <a:pPr algn="ctr"/>
            <a:r>
              <a:rPr lang="en-US" sz="2400"/>
              <a:t>(not Billions)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3886200" y="1743075"/>
            <a:ext cx="2667000" cy="830263"/>
          </a:xfrm>
          <a:prstGeom prst="wedgeRectCallout">
            <a:avLst>
              <a:gd name="adj1" fmla="val 35713"/>
              <a:gd name="adj2" fmla="val 757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MSN Search Log</a:t>
            </a:r>
          </a:p>
          <a:p>
            <a:pPr algn="ctr"/>
            <a:r>
              <a:rPr lang="en-US" sz="2400"/>
              <a:t>1 month </a:t>
            </a:r>
            <a:r>
              <a:rPr lang="en-US" sz="2400">
                <a:sym typeface="Wingdings" charset="2"/>
              </a:rPr>
              <a:t> </a:t>
            </a:r>
            <a:r>
              <a:rPr lang="en-US" sz="2400">
                <a:solidFill>
                  <a:srgbClr val="FF0000"/>
                </a:solidFill>
                <a:sym typeface="Wingdings" charset="2"/>
              </a:rPr>
              <a:t>x18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2971800" y="5181600"/>
            <a:ext cx="2819400" cy="914400"/>
          </a:xfrm>
          <a:prstGeom prst="wedgeRectCallout">
            <a:avLst>
              <a:gd name="adj1" fmla="val 70440"/>
              <a:gd name="adj2" fmla="val -3576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Cluster in Cloud </a:t>
            </a:r>
            <a:r>
              <a:rPr lang="en-US" sz="2400">
                <a:sym typeface="Wingdings" charset="2"/>
              </a:rPr>
              <a:t> Desktop  Flash</a:t>
            </a:r>
            <a:endParaRPr lang="en-US" sz="2400"/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152400" y="3886200"/>
            <a:ext cx="2971800" cy="914400"/>
          </a:xfrm>
          <a:prstGeom prst="wedgeRectCallout">
            <a:avLst>
              <a:gd name="adj1" fmla="val 43056"/>
              <a:gd name="adj2" fmla="val 840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Comp Ctr ($$$$) </a:t>
            </a:r>
            <a:r>
              <a:rPr lang="en-US" sz="2400">
                <a:sym typeface="Wingdings" charset="2"/>
              </a:rPr>
              <a:t> Walk in the Park ($)</a:t>
            </a:r>
            <a:endParaRPr lang="en-US" sz="2400"/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3276600" y="3657600"/>
            <a:ext cx="2667000" cy="831850"/>
          </a:xfrm>
          <a:prstGeom prst="wedgeRectCallout">
            <a:avLst>
              <a:gd name="adj1" fmla="val -47560"/>
              <a:gd name="adj2" fmla="val -740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More Practical Answer</a:t>
            </a:r>
          </a:p>
        </p:txBody>
      </p:sp>
      <p:pic>
        <p:nvPicPr>
          <p:cNvPr id="64546" name="Picture 34" descr="MCj039743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11738"/>
            <a:ext cx="18256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7" name="Picture 35" descr="MPj0402748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620000" y="2514600"/>
            <a:ext cx="1143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2133600"/>
            <a:ext cx="1143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Dec 2, 2009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6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9" grpId="0" animBg="1"/>
      <p:bldP spid="64542" grpId="0" animBg="1"/>
      <p:bldP spid="64543" grpId="0" animBg="1"/>
      <p:bldP spid="64544" grpId="0" animBg="1"/>
      <p:bldP spid="64545" grpId="0" animBg="1"/>
      <p:bldP spid="14" grpId="0" animBg="1"/>
      <p:bldP spid="15" grpId="0" animBg="1"/>
      <p:bldP spid="1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5BE61C-3708-FD43-8B1E-95658BA5E7A0}" type="slidenum">
              <a:rPr lang="zh-CN" altLang="en-US">
                <a:ea typeface="宋体" charset="-122"/>
                <a:cs typeface="宋体" charset="-122"/>
              </a:rPr>
              <a:pPr/>
              <a:t>55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Entropy (H)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 </a:t>
            </a:r>
            <a:endParaRPr lang="en-US" dirty="0" smtClean="0"/>
          </a:p>
          <a:p>
            <a:pPr lvl="1" eaLnBrk="1" hangingPunct="1"/>
            <a:r>
              <a:rPr lang="en-US" dirty="0" smtClean="0"/>
              <a:t>Size </a:t>
            </a:r>
            <a:r>
              <a:rPr lang="en-US" dirty="0"/>
              <a:t>of search space; difficulty of a task</a:t>
            </a:r>
          </a:p>
          <a:p>
            <a:pPr eaLnBrk="1" hangingPunct="1"/>
            <a:r>
              <a:rPr lang="en-US" dirty="0"/>
              <a:t>H = 20 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/>
              <a:t> 1 million items distributed uniformly</a:t>
            </a:r>
          </a:p>
          <a:p>
            <a:pPr eaLnBrk="1" hangingPunct="1"/>
            <a:r>
              <a:rPr lang="en-US" dirty="0"/>
              <a:t>Powerful tool for sizing challenges and opportunities  </a:t>
            </a:r>
          </a:p>
          <a:p>
            <a:pPr lvl="1" eaLnBrk="1" hangingPunct="1"/>
            <a:r>
              <a:rPr lang="en-US" dirty="0"/>
              <a:t>How hard is search?  </a:t>
            </a:r>
          </a:p>
          <a:p>
            <a:pPr lvl="1" eaLnBrk="1" hangingPunct="1"/>
            <a:r>
              <a:rPr lang="en-US" dirty="0"/>
              <a:t>How much does personalization help?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758825" y="1600200"/>
          <a:ext cx="3449638" cy="715962"/>
        </p:xfrm>
        <a:graphic>
          <a:graphicData uri="http://schemas.openxmlformats.org/presentationml/2006/ole">
            <p:oleObj spid="_x0000_s81922" name="Equation" r:id="rId4" imgW="1650960" imgH="342720" progId="Equation.3">
              <p:embed/>
            </p:oleObj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22680-FD2F-0E40-AD67-3A5818F3CFEA}" type="slidenum">
              <a:rPr lang="zh-CN" altLang="en-US"/>
              <a:pPr/>
              <a:t>56</a:t>
            </a:fld>
            <a:endParaRPr lang="en-US" altLang="zh-CN"/>
          </a:p>
        </p:txBody>
      </p:sp>
      <p:sp>
        <p:nvSpPr>
          <p:cNvPr id="20483" name="Rectangle 9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How Hard Is Search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Millions, not Billions</a:t>
            </a:r>
            <a:endParaRPr lang="en-US" dirty="0"/>
          </a:p>
        </p:txBody>
      </p:sp>
      <p:sp>
        <p:nvSpPr>
          <p:cNvPr id="54367" name="Rectangle 9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Traditional Search</a:t>
            </a:r>
          </a:p>
          <a:p>
            <a:pPr lvl="1" eaLnBrk="1" hangingPunct="1"/>
            <a:r>
              <a:rPr lang="en-US" sz="2400"/>
              <a:t>H(URL | Query)</a:t>
            </a:r>
          </a:p>
          <a:p>
            <a:pPr lvl="1" eaLnBrk="1" hangingPunct="1"/>
            <a:r>
              <a:rPr lang="en-US" sz="2400"/>
              <a:t>2.8 (= 23.9 – 21.1)</a:t>
            </a:r>
          </a:p>
          <a:p>
            <a:pPr eaLnBrk="1" hangingPunct="1"/>
            <a:r>
              <a:rPr lang="en-US" sz="2800"/>
              <a:t>Personalized Search</a:t>
            </a:r>
          </a:p>
          <a:p>
            <a:pPr lvl="1" eaLnBrk="1" hangingPunct="1"/>
            <a:r>
              <a:rPr lang="en-US" sz="2400"/>
              <a:t>H(URL | Query, </a:t>
            </a:r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IP</a:t>
            </a:r>
            <a:r>
              <a:rPr lang="en-US" sz="2400"/>
              <a:t>)</a:t>
            </a:r>
          </a:p>
          <a:p>
            <a:pPr lvl="1" eaLnBrk="1" hangingPunct="1"/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1.2</a:t>
            </a:r>
            <a:r>
              <a:rPr lang="en-US" sz="2400"/>
              <a:t> (= 27.2 – 26.0)</a:t>
            </a:r>
          </a:p>
        </p:txBody>
      </p:sp>
      <p:graphicFrame>
        <p:nvGraphicFramePr>
          <p:cNvPr id="54383" name="Group 111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232025"/>
                <a:gridCol w="1806575"/>
              </a:tblGrid>
              <a:tr h="105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Entropy (H)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23.9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26.0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Three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27.2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9A5"/>
                    </a:solidFill>
                  </a:tcPr>
                </a:tc>
              </a:tr>
            </a:tbl>
          </a:graphicData>
        </a:graphic>
      </p:graphicFrame>
      <p:sp>
        <p:nvSpPr>
          <p:cNvPr id="54385" name="AutoShape 113"/>
          <p:cNvSpPr>
            <a:spLocks noChangeArrowheads="1"/>
          </p:cNvSpPr>
          <p:nvPr/>
        </p:nvSpPr>
        <p:spPr bwMode="auto">
          <a:xfrm>
            <a:off x="457200" y="5562600"/>
            <a:ext cx="2362200" cy="831850"/>
          </a:xfrm>
          <a:prstGeom prst="wedgeRectCallout">
            <a:avLst>
              <a:gd name="adj1" fmla="val -12634"/>
              <a:gd name="adj2" fmla="val -1896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Personalization cuts H in Half!</a:t>
            </a:r>
          </a:p>
        </p:txBody>
      </p:sp>
      <p:sp>
        <p:nvSpPr>
          <p:cNvPr id="54386" name="Rectangle 114"/>
          <p:cNvSpPr>
            <a:spLocks noChangeArrowheads="1"/>
          </p:cNvSpPr>
          <p:nvPr/>
        </p:nvSpPr>
        <p:spPr bwMode="auto">
          <a:xfrm>
            <a:off x="4953000" y="4114800"/>
            <a:ext cx="38862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387" name="Picture 115" descr="MCj0425800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419600"/>
            <a:ext cx="179546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88" name="Oval 116"/>
          <p:cNvSpPr>
            <a:spLocks noChangeArrowheads="1"/>
          </p:cNvSpPr>
          <p:nvPr/>
        </p:nvSpPr>
        <p:spPr bwMode="auto">
          <a:xfrm>
            <a:off x="7086600" y="4114800"/>
            <a:ext cx="1295400" cy="1524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Dec 2, 2009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5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85" grpId="0" animBg="1"/>
      <p:bldP spid="54386" grpId="0" animBg="1"/>
      <p:bldP spid="5438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Difficulty of Queries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Easy queries (low H(URL|Q)):</a:t>
            </a:r>
          </a:p>
          <a:p>
            <a:pPr lvl="1"/>
            <a:r>
              <a:rPr lang="en-US" dirty="0" err="1"/>
              <a:t>google</a:t>
            </a:r>
            <a:r>
              <a:rPr lang="en-US" dirty="0"/>
              <a:t>, yahoo, </a:t>
            </a:r>
            <a:r>
              <a:rPr lang="en-US" dirty="0" err="1"/>
              <a:t>myspace</a:t>
            </a:r>
            <a:r>
              <a:rPr lang="en-US" dirty="0"/>
              <a:t>, </a:t>
            </a:r>
            <a:r>
              <a:rPr lang="en-US" dirty="0" err="1"/>
              <a:t>ebay</a:t>
            </a:r>
            <a:r>
              <a:rPr lang="en-US" dirty="0"/>
              <a:t>, …</a:t>
            </a:r>
          </a:p>
          <a:p>
            <a:r>
              <a:rPr lang="en-US" dirty="0"/>
              <a:t> Hard queries (high H(URL|Q)):</a:t>
            </a:r>
          </a:p>
          <a:p>
            <a:pPr lvl="1"/>
            <a:r>
              <a:rPr lang="en-US" dirty="0"/>
              <a:t>dictionary, yellow pages, movies,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what is may day?”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74F0BC-36A8-284E-9DEA-DF0C2B686788}" type="slidenum">
              <a:rPr lang="zh-CN" altLang="en-US"/>
              <a:pPr/>
              <a:t>57</a:t>
            </a:fld>
            <a:endParaRPr lang="en-US" altLang="zh-C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Dec 2, 2009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C38C6C-CEFD-DC43-A017-A80B0E5F6499}" type="slidenum">
              <a:rPr lang="zh-CN" altLang="en-US"/>
              <a:pPr/>
              <a:t>58</a:t>
            </a:fld>
            <a:endParaRPr lang="en-US" altLang="zh-CN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How Hard are Query Suggestions?</a:t>
            </a:r>
            <a:br>
              <a:rPr lang="en-US"/>
            </a:br>
            <a:r>
              <a:rPr lang="en-US" sz="2800"/>
              <a:t>The Wild Thing?   </a:t>
            </a:r>
            <a:r>
              <a:rPr lang="en-US" sz="2800">
                <a:solidFill>
                  <a:schemeClr val="tx1"/>
                </a:solidFill>
              </a:rPr>
              <a:t>C* Rice </a:t>
            </a:r>
            <a:r>
              <a:rPr lang="en-US" sz="2800">
                <a:solidFill>
                  <a:schemeClr val="tx1"/>
                </a:solidFill>
                <a:sym typeface="Wingdings" charset="2"/>
              </a:rPr>
              <a:t> </a:t>
            </a:r>
            <a:r>
              <a:rPr lang="en-US" sz="2800">
                <a:solidFill>
                  <a:schemeClr val="tx1"/>
                </a:solidFill>
              </a:rPr>
              <a:t>Condoleezza Rice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pPr eaLnBrk="1" hangingPunct="1"/>
            <a:r>
              <a:rPr lang="en-US" sz="2800"/>
              <a:t>Traditional Suggestions</a:t>
            </a:r>
          </a:p>
          <a:p>
            <a:pPr lvl="1" eaLnBrk="1" hangingPunct="1"/>
            <a:r>
              <a:rPr lang="en-US" sz="2400"/>
              <a:t>H(Query)</a:t>
            </a:r>
          </a:p>
          <a:p>
            <a:pPr lvl="1" eaLnBrk="1" hangingPunct="1"/>
            <a:r>
              <a:rPr lang="en-US" sz="2400"/>
              <a:t>21 bits</a:t>
            </a:r>
          </a:p>
          <a:p>
            <a:pPr eaLnBrk="1" hangingPunct="1"/>
            <a:r>
              <a:rPr lang="en-US" sz="2800"/>
              <a:t>Personalized</a:t>
            </a:r>
          </a:p>
          <a:p>
            <a:pPr lvl="1" eaLnBrk="1" hangingPunct="1"/>
            <a:r>
              <a:rPr lang="en-US" sz="2400"/>
              <a:t>H(Query | </a:t>
            </a:r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IP</a:t>
            </a:r>
            <a:r>
              <a:rPr lang="en-US" sz="2400"/>
              <a:t>)</a:t>
            </a:r>
          </a:p>
          <a:p>
            <a:pPr lvl="1" eaLnBrk="1" hangingPunct="1"/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  <a:r>
              <a:rPr lang="en-US" sz="2400"/>
              <a:t> bits (= 26 – 21)</a:t>
            </a:r>
          </a:p>
        </p:txBody>
      </p:sp>
      <p:graphicFrame>
        <p:nvGraphicFramePr>
          <p:cNvPr id="63492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232025"/>
                <a:gridCol w="1806575"/>
              </a:tblGrid>
              <a:tr h="105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Entropy (H)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23.9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26.0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Three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27.2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9A5"/>
                    </a:solidFill>
                  </a:tcPr>
                </a:tc>
              </a:tr>
            </a:tbl>
          </a:graphicData>
        </a:graphic>
      </p:graphicFrame>
      <p:sp>
        <p:nvSpPr>
          <p:cNvPr id="63517" name="AutoShape 29"/>
          <p:cNvSpPr>
            <a:spLocks noChangeArrowheads="1"/>
          </p:cNvSpPr>
          <p:nvPr/>
        </p:nvSpPr>
        <p:spPr bwMode="auto">
          <a:xfrm>
            <a:off x="457200" y="5562600"/>
            <a:ext cx="2362200" cy="831850"/>
          </a:xfrm>
          <a:prstGeom prst="wedgeRectCallout">
            <a:avLst>
              <a:gd name="adj1" fmla="val -12634"/>
              <a:gd name="adj2" fmla="val -1896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Personalization cuts H in Half!</a:t>
            </a:r>
          </a:p>
        </p:txBody>
      </p:sp>
      <p:sp>
        <p:nvSpPr>
          <p:cNvPr id="63518" name="AutoShape 30"/>
          <p:cNvSpPr>
            <a:spLocks noChangeArrowheads="1"/>
          </p:cNvSpPr>
          <p:nvPr/>
        </p:nvSpPr>
        <p:spPr bwMode="auto">
          <a:xfrm>
            <a:off x="3352800" y="5791200"/>
            <a:ext cx="1295400" cy="466725"/>
          </a:xfrm>
          <a:prstGeom prst="wedgeRectCallout">
            <a:avLst>
              <a:gd name="adj1" fmla="val -80759"/>
              <a:gd name="adj2" fmla="val -149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Twice</a:t>
            </a:r>
          </a:p>
        </p:txBody>
      </p:sp>
      <p:pic>
        <p:nvPicPr>
          <p:cNvPr id="63519" name="Picture 31" descr="MCj0297941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446338"/>
            <a:ext cx="11969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Dec 2, 2009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6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7" grpId="0" animBg="1"/>
      <p:bldP spid="635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E93AC-6F6A-C945-98E7-1020254E27C9}" type="slidenum">
              <a:rPr lang="zh-CN" altLang="en-US">
                <a:ea typeface="宋体" charset="-122"/>
                <a:cs typeface="宋体" charset="-122"/>
              </a:rPr>
              <a:pPr/>
              <a:t>59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/>
              <a:t>Personalization with Backoff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/>
              <a:t>Ambiguous query: MSG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u="sng"/>
              <a:t>M</a:t>
            </a:r>
            <a:r>
              <a:rPr lang="en-US" sz="2400"/>
              <a:t>adison </a:t>
            </a:r>
            <a:r>
              <a:rPr lang="en-US" sz="2400" u="sng"/>
              <a:t>S</a:t>
            </a:r>
            <a:r>
              <a:rPr lang="en-US" sz="2400"/>
              <a:t>quare </a:t>
            </a:r>
            <a:r>
              <a:rPr lang="en-US" sz="2400" u="sng"/>
              <a:t>G</a:t>
            </a:r>
            <a:r>
              <a:rPr lang="en-US" sz="2400"/>
              <a:t>arden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u="sng"/>
              <a:t>M</a:t>
            </a:r>
            <a:r>
              <a:rPr lang="en-US" sz="2400"/>
              <a:t>ono</a:t>
            </a:r>
            <a:r>
              <a:rPr lang="en-US" sz="2400" u="sng"/>
              <a:t>s</a:t>
            </a:r>
            <a:r>
              <a:rPr lang="en-US" sz="2400"/>
              <a:t>odium </a:t>
            </a:r>
            <a:r>
              <a:rPr lang="en-US" sz="2400" u="sng"/>
              <a:t>G</a:t>
            </a:r>
            <a:r>
              <a:rPr lang="en-US" sz="2400"/>
              <a:t>lutamate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Disambiguate based on user’s prior clicks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When we don’t have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Backoff to classes of users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Proof of Concept: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Classes defined by IP addresses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Better: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Market Segmentation (Demographics)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Collaborative Filtering (Other users who click like me)</a:t>
            </a:r>
          </a:p>
        </p:txBody>
      </p:sp>
      <p:pic>
        <p:nvPicPr>
          <p:cNvPr id="69636" name="Picture 4" descr="MCBL00554_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47800"/>
            <a:ext cx="17764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MCj035141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1219200"/>
            <a:ext cx="1292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600200"/>
          </a:xfrm>
        </p:spPr>
        <p:txBody>
          <a:bodyPr>
            <a:noAutofit/>
          </a:bodyPr>
          <a:lstStyle/>
          <a:p>
            <a:r>
              <a:rPr lang="en-US" sz="5400" dirty="0"/>
              <a:t>How Large is Very Large</a:t>
            </a:r>
            <a:r>
              <a:rPr lang="en-US" sz="5400" dirty="0" smtClean="0"/>
              <a:t>?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From a Keynote to EMNLP Conference, </a:t>
            </a:r>
            <a:br>
              <a:rPr lang="en-US" sz="3200" dirty="0" smtClean="0"/>
            </a:br>
            <a:r>
              <a:rPr lang="en-US" sz="3200" dirty="0" smtClean="0"/>
              <a:t>formally Workshop on Very Large Corpora</a:t>
            </a:r>
            <a:endParaRPr lang="en-US" sz="3200" dirty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695325" y="1982788"/>
          <a:ext cx="7542213" cy="4760912"/>
        </p:xfrm>
        <a:graphic>
          <a:graphicData uri="http://schemas.openxmlformats.org/presentationml/2006/ole">
            <p:oleObj spid="_x0000_s207874" name="Document" r:id="rId3" imgW="7547760" imgH="4765680" progId="Word.Document.8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DAB1-35E4-1645-817C-7F3A7203379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191518-4094-7C4A-B5D3-008F83DF08E8}" type="slidenum">
              <a:rPr lang="zh-CN" altLang="en-US">
                <a:ea typeface="宋体" charset="-122"/>
                <a:cs typeface="宋体" charset="-122"/>
              </a:rPr>
              <a:pPr/>
              <a:t>60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cs typeface="宋体" charset="-122"/>
              </a:rPr>
              <a:t>Backoff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cs typeface="宋体" charset="-122"/>
              </a:rPr>
              <a:t>Proof of concept: bytes of IP define classes of users</a:t>
            </a:r>
          </a:p>
          <a:p>
            <a:pPr eaLnBrk="1" hangingPunct="1"/>
            <a:r>
              <a:rPr lang="en-US" altLang="zh-CN" sz="2800">
                <a:cs typeface="宋体" charset="-122"/>
              </a:rPr>
              <a:t>If we only know some of the IP address, does it help?</a:t>
            </a:r>
          </a:p>
        </p:txBody>
      </p:sp>
      <p:graphicFrame>
        <p:nvGraphicFramePr>
          <p:cNvPr id="22562" name="Group 34"/>
          <p:cNvGraphicFramePr>
            <a:graphicFrameLocks noGrp="1"/>
          </p:cNvGraphicFramePr>
          <p:nvPr/>
        </p:nvGraphicFramePr>
        <p:xfrm>
          <a:off x="1066800" y="2667000"/>
          <a:ext cx="6705600" cy="2435228"/>
        </p:xfrm>
        <a:graphic>
          <a:graphicData uri="http://schemas.openxmlformats.org/drawingml/2006/table">
            <a:tbl>
              <a:tblPr/>
              <a:tblGrid>
                <a:gridCol w="2895600"/>
                <a:gridCol w="3810000"/>
              </a:tblGrid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Bytes of IP addresses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H(URL| IP, Query)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156.111.188.243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156.111.188.*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156.111.*.*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156.*.*.*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*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.*.*.*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4" name="Oval 35"/>
          <p:cNvSpPr>
            <a:spLocks noChangeArrowheads="1"/>
          </p:cNvSpPr>
          <p:nvPr/>
        </p:nvSpPr>
        <p:spPr bwMode="auto">
          <a:xfrm>
            <a:off x="5410200" y="3962400"/>
            <a:ext cx="9144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5" name="Oval 36"/>
          <p:cNvSpPr>
            <a:spLocks noChangeArrowheads="1"/>
          </p:cNvSpPr>
          <p:nvPr/>
        </p:nvSpPr>
        <p:spPr bwMode="auto">
          <a:xfrm>
            <a:off x="5410200" y="4724400"/>
            <a:ext cx="9144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6" name="Text Box 37"/>
          <p:cNvSpPr txBox="1">
            <a:spLocks noChangeArrowheads="1"/>
          </p:cNvSpPr>
          <p:nvPr/>
        </p:nvSpPr>
        <p:spPr bwMode="auto">
          <a:xfrm>
            <a:off x="4724400" y="5149850"/>
            <a:ext cx="35052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ea typeface="宋体" charset="-122"/>
                <a:cs typeface="宋体" charset="-122"/>
              </a:rPr>
              <a:t>Cuts H in half even if using the first two bytes of IP</a:t>
            </a:r>
          </a:p>
        </p:txBody>
      </p:sp>
      <p:sp>
        <p:nvSpPr>
          <p:cNvPr id="24607" name="Line 38"/>
          <p:cNvSpPr>
            <a:spLocks noChangeShapeType="1"/>
          </p:cNvSpPr>
          <p:nvPr/>
        </p:nvSpPr>
        <p:spPr bwMode="auto">
          <a:xfrm>
            <a:off x="6248400" y="4114800"/>
            <a:ext cx="990600" cy="103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8" name="Line 39"/>
          <p:cNvSpPr>
            <a:spLocks noChangeShapeType="1"/>
          </p:cNvSpPr>
          <p:nvPr/>
        </p:nvSpPr>
        <p:spPr bwMode="auto">
          <a:xfrm>
            <a:off x="6248400" y="4876800"/>
            <a:ext cx="99060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228600" y="5181600"/>
            <a:ext cx="35052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Some of the IP is better than none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284B9F-6724-9D47-A9B1-6F1000BFCBDB}" type="slidenum">
              <a:rPr lang="zh-CN" altLang="en-US"/>
              <a:pPr/>
              <a:t>61</a:t>
            </a:fld>
            <a:endParaRPr lang="en-US" altLang="zh-CN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71600"/>
            <a:ext cx="2438400" cy="1524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3600">
                <a:cs typeface="宋体" charset="-122"/>
              </a:rPr>
              <a:t>Backing Off by IP</a:t>
            </a:r>
            <a:br>
              <a:rPr lang="en-US" altLang="zh-CN" sz="3600">
                <a:cs typeface="宋体" charset="-122"/>
              </a:rPr>
            </a:br>
            <a:endParaRPr lang="en-US" altLang="zh-CN" sz="3600">
              <a:cs typeface="宋体" charset="-122"/>
            </a:endParaRP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724400"/>
            <a:ext cx="4419600" cy="1295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400">
                <a:cs typeface="宋体" charset="-122"/>
              </a:rPr>
              <a:t>Personalization with Backoff</a:t>
            </a:r>
          </a:p>
          <a:p>
            <a:pPr eaLnBrk="1" hangingPunct="1">
              <a:lnSpc>
                <a:spcPct val="80000"/>
              </a:lnSpc>
            </a:pPr>
            <a:r>
              <a:rPr lang="el-GR" altLang="zh-CN" sz="2400" b="1">
                <a:cs typeface="宋体" charset="-122"/>
              </a:rPr>
              <a:t>λ</a:t>
            </a:r>
            <a:r>
              <a:rPr lang="en-US" altLang="zh-CN" sz="2400" b="1">
                <a:cs typeface="宋体" charset="-122"/>
              </a:rPr>
              <a:t>s</a:t>
            </a:r>
            <a:r>
              <a:rPr lang="en-US" altLang="zh-CN" sz="2400" b="1" baseline="-25000">
                <a:cs typeface="宋体" charset="-122"/>
              </a:rPr>
              <a:t>  </a:t>
            </a:r>
            <a:r>
              <a:rPr lang="en-US" altLang="zh-CN" sz="2400">
                <a:cs typeface="宋体" charset="-122"/>
              </a:rPr>
              <a:t>estimated with EM and CV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cs typeface="宋体" charset="-122"/>
              </a:rPr>
              <a:t>A little bit of personalization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</a:rPr>
              <a:t>Better than too much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</a:rPr>
              <a:t>Or too little</a:t>
            </a:r>
            <a:endParaRPr lang="en-US" altLang="zh-CN" sz="1800">
              <a:ea typeface="宋体" charset="-122"/>
              <a:cs typeface="宋体" charset="-122"/>
            </a:endParaRPr>
          </a:p>
        </p:txBody>
      </p:sp>
      <p:graphicFrame>
        <p:nvGraphicFramePr>
          <p:cNvPr id="332804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2362200" y="0"/>
          <a:ext cx="6781800" cy="4457700"/>
        </p:xfrm>
        <a:graphic>
          <a:graphicData uri="http://schemas.openxmlformats.org/presentationml/2006/ole">
            <p:oleObj spid="_x0000_s93186" name="Chart" r:id="rId4" imgW="3057682" imgH="2009603" progId="Excel.Sheet.8">
              <p:embed/>
            </p:oleObj>
          </a:graphicData>
        </a:graphic>
      </p:graphicFrame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4572000" y="5410200"/>
            <a:ext cx="388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zh-CN" b="1">
                <a:ea typeface="宋体" charset="-122"/>
                <a:cs typeface="宋体" charset="-122"/>
              </a:rPr>
              <a:t>λ</a:t>
            </a:r>
            <a:r>
              <a:rPr lang="en-US" altLang="zh-CN" b="1" baseline="-25000">
                <a:ea typeface="宋体" charset="-122"/>
                <a:cs typeface="宋体" charset="-122"/>
              </a:rPr>
              <a:t>4</a:t>
            </a:r>
            <a:r>
              <a:rPr lang="en-US" altLang="zh-CN" b="1">
                <a:ea typeface="宋体" charset="-122"/>
                <a:cs typeface="宋体" charset="-122"/>
              </a:rPr>
              <a:t> 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 </a:t>
            </a:r>
            <a:r>
              <a:rPr lang="en-US" altLang="zh-CN" b="1">
                <a:ea typeface="宋体" charset="-122"/>
                <a:cs typeface="宋体" charset="-122"/>
              </a:rPr>
              <a:t>weights for first 4 bytes of IP </a:t>
            </a:r>
            <a:br>
              <a:rPr lang="en-US" altLang="zh-CN" b="1">
                <a:ea typeface="宋体" charset="-122"/>
                <a:cs typeface="宋体" charset="-122"/>
              </a:rPr>
            </a:br>
            <a:r>
              <a:rPr lang="el-GR" altLang="zh-CN" b="1">
                <a:ea typeface="宋体" charset="-122"/>
                <a:cs typeface="宋体" charset="-122"/>
              </a:rPr>
              <a:t>λ</a:t>
            </a:r>
            <a:r>
              <a:rPr lang="en-US" altLang="zh-CN" b="1" baseline="-25000">
                <a:ea typeface="宋体" charset="-122"/>
                <a:cs typeface="宋体" charset="-122"/>
              </a:rPr>
              <a:t>3</a:t>
            </a:r>
            <a:r>
              <a:rPr lang="en-US" altLang="zh-CN" b="1">
                <a:ea typeface="宋体" charset="-122"/>
                <a:cs typeface="宋体" charset="-122"/>
              </a:rPr>
              <a:t> : weights for first 3 bytes of IP</a:t>
            </a:r>
            <a:br>
              <a:rPr lang="en-US" altLang="zh-CN" b="1">
                <a:ea typeface="宋体" charset="-122"/>
                <a:cs typeface="宋体" charset="-122"/>
              </a:rPr>
            </a:br>
            <a:r>
              <a:rPr lang="el-GR" altLang="zh-CN" b="1">
                <a:ea typeface="宋体" charset="-122"/>
                <a:cs typeface="宋体" charset="-122"/>
              </a:rPr>
              <a:t>λ</a:t>
            </a:r>
            <a:r>
              <a:rPr lang="en-US" altLang="zh-CN" b="1" baseline="-25000">
                <a:ea typeface="宋体" charset="-122"/>
                <a:cs typeface="宋体" charset="-122"/>
              </a:rPr>
              <a:t>2</a:t>
            </a:r>
            <a:r>
              <a:rPr lang="en-US" altLang="zh-CN" b="1">
                <a:ea typeface="宋体" charset="-122"/>
                <a:cs typeface="宋体" charset="-122"/>
              </a:rPr>
              <a:t> : weights for first 2 bytes of IP</a:t>
            </a:r>
            <a:endParaRPr lang="el-GR" altLang="zh-CN" b="1">
              <a:ea typeface="宋体" charset="-122"/>
              <a:cs typeface="宋体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b="1" baseline="-25000">
                <a:latin typeface="Times New Roman" charset="0"/>
                <a:ea typeface="宋体" charset="-122"/>
                <a:cs typeface="宋体" charset="-122"/>
              </a:rPr>
              <a:t>……</a:t>
            </a:r>
            <a:endParaRPr lang="el-GR" altLang="zh-CN" b="1" baseline="-25000">
              <a:latin typeface="Times New Roman" charset="0"/>
              <a:ea typeface="宋体" charset="-122"/>
              <a:cs typeface="宋体" charset="-122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4648200" y="4572000"/>
          <a:ext cx="4343400" cy="874713"/>
        </p:xfrm>
        <a:graphic>
          <a:graphicData uri="http://schemas.openxmlformats.org/presentationml/2006/ole">
            <p:oleObj spid="_x0000_s93187" name="Equation" r:id="rId5" imgW="2145960" imgH="431640" progId="Equation.3">
              <p:embed/>
            </p:oleObj>
          </a:graphicData>
        </a:graphic>
      </p:graphicFrame>
      <p:sp>
        <p:nvSpPr>
          <p:cNvPr id="332807" name="Oval 7"/>
          <p:cNvSpPr>
            <a:spLocks noChangeArrowheads="1"/>
          </p:cNvSpPr>
          <p:nvPr/>
        </p:nvSpPr>
        <p:spPr bwMode="auto">
          <a:xfrm>
            <a:off x="3657600" y="1295400"/>
            <a:ext cx="2819400" cy="83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8" name="Oval 8"/>
          <p:cNvSpPr>
            <a:spLocks noChangeArrowheads="1"/>
          </p:cNvSpPr>
          <p:nvPr/>
        </p:nvSpPr>
        <p:spPr bwMode="auto">
          <a:xfrm>
            <a:off x="1981200" y="2209800"/>
            <a:ext cx="2819400" cy="83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9" name="Oval 9"/>
          <p:cNvSpPr>
            <a:spLocks noChangeArrowheads="1"/>
          </p:cNvSpPr>
          <p:nvPr/>
        </p:nvSpPr>
        <p:spPr bwMode="auto">
          <a:xfrm>
            <a:off x="5867400" y="1905000"/>
            <a:ext cx="2819400" cy="83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0" name="AutoShape 10"/>
          <p:cNvSpPr>
            <a:spLocks noChangeArrowheads="1"/>
          </p:cNvSpPr>
          <p:nvPr/>
        </p:nvSpPr>
        <p:spPr bwMode="auto">
          <a:xfrm>
            <a:off x="1524000" y="304800"/>
            <a:ext cx="2362200" cy="466725"/>
          </a:xfrm>
          <a:prstGeom prst="wedgeRectCallout">
            <a:avLst>
              <a:gd name="adj1" fmla="val 21639"/>
              <a:gd name="adj2" fmla="val 32687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Sparse Data</a:t>
            </a:r>
          </a:p>
        </p:txBody>
      </p:sp>
      <p:sp>
        <p:nvSpPr>
          <p:cNvPr id="332811" name="AutoShape 11"/>
          <p:cNvSpPr>
            <a:spLocks noChangeArrowheads="1"/>
          </p:cNvSpPr>
          <p:nvPr/>
        </p:nvSpPr>
        <p:spPr bwMode="auto">
          <a:xfrm>
            <a:off x="6934200" y="304800"/>
            <a:ext cx="2057400" cy="831850"/>
          </a:xfrm>
          <a:prstGeom prst="wedgeRectCallout">
            <a:avLst>
              <a:gd name="adj1" fmla="val -24384"/>
              <a:gd name="adj2" fmla="val 12690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Missed Opportunity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Dec 2, 2009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3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33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33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32804" grpId="0"/>
      <p:bldP spid="332807" grpId="0" animBg="1"/>
      <p:bldP spid="332808" grpId="0" animBg="1"/>
      <p:bldP spid="332809" grpId="0" animBg="1"/>
      <p:bldP spid="332810" grpId="0" animBg="1"/>
      <p:bldP spid="3328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C25EB4-170A-D54E-825F-202C3C787FDA}" type="slidenum">
              <a:rPr lang="zh-CN" altLang="en-US">
                <a:ea typeface="宋体" charset="-122"/>
                <a:cs typeface="宋体" charset="-122"/>
              </a:rPr>
              <a:pPr/>
              <a:t>62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CN" sz="3600">
                <a:cs typeface="宋体" charset="-122"/>
              </a:rPr>
              <a:t>Personalization with Backoff</a:t>
            </a:r>
            <a:br>
              <a:rPr lang="en-US" altLang="zh-CN" sz="3600">
                <a:cs typeface="宋体" charset="-122"/>
              </a:rPr>
            </a:br>
            <a:r>
              <a:rPr lang="en-US" altLang="zh-CN" sz="3600">
                <a:cs typeface="宋体" charset="-122"/>
                <a:sym typeface="Wingdings" charset="2"/>
              </a:rPr>
              <a:t> Market Segmentation</a:t>
            </a:r>
            <a:endParaRPr lang="en-US" altLang="zh-CN" sz="3600">
              <a:cs typeface="宋体" charset="-12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cs typeface="宋体" charset="-122"/>
              </a:rPr>
              <a:t>Traditional Goal of Marketing: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Segment Customers (e.g., Business v. Consumer)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By Need &amp; Value Proposition</a:t>
            </a:r>
          </a:p>
          <a:p>
            <a:pPr lvl="2" eaLnBrk="1" hangingPunct="1"/>
            <a:r>
              <a:rPr lang="en-US" altLang="zh-CN" sz="2000">
                <a:ea typeface="宋体" charset="-122"/>
                <a:cs typeface="宋体" charset="-122"/>
              </a:rPr>
              <a:t>Need: Segments ask different questions at different times</a:t>
            </a:r>
          </a:p>
          <a:p>
            <a:pPr lvl="2" eaLnBrk="1" hangingPunct="1"/>
            <a:r>
              <a:rPr lang="en-US" altLang="zh-CN" sz="2000">
                <a:ea typeface="宋体" charset="-122"/>
                <a:cs typeface="宋体" charset="-122"/>
              </a:rPr>
              <a:t>Value: Different advertising opportunities</a:t>
            </a:r>
          </a:p>
          <a:p>
            <a:pPr eaLnBrk="1" hangingPunct="1"/>
            <a:r>
              <a:rPr lang="en-US" altLang="zh-CN" sz="2800">
                <a:cs typeface="宋体" charset="-122"/>
              </a:rPr>
              <a:t>Segmentation Variables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Queries, URL Clicks, IP Addresses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Geography &amp; Demographics (Age, Gender, Income)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Time of day &amp; Day of Week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05B73C-6967-F140-8A19-E8FC0129199A}" type="slidenum">
              <a:rPr lang="zh-CN" altLang="en-US">
                <a:ea typeface="宋体" charset="-122"/>
                <a:cs typeface="宋体" charset="-122"/>
              </a:rPr>
              <a:pPr/>
              <a:t>63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381000" y="227013"/>
          <a:ext cx="5241925" cy="3125787"/>
        </p:xfrm>
        <a:graphic>
          <a:graphicData uri="http://schemas.openxmlformats.org/presentationml/2006/ole">
            <p:oleObj spid="_x0000_s97282" name="Chart" r:id="rId4" imgW="6505508" imgH="3876514" progId="Excel.Sheet.8">
              <p:embed/>
            </p:oleObj>
          </a:graphicData>
        </a:graphic>
      </p:graphicFrame>
      <p:sp>
        <p:nvSpPr>
          <p:cNvPr id="29712" name="AutoShape 16"/>
          <p:cNvSpPr>
            <a:spLocks noChangeArrowheads="1"/>
          </p:cNvSpPr>
          <p:nvPr/>
        </p:nvSpPr>
        <p:spPr bwMode="auto">
          <a:xfrm>
            <a:off x="5943600" y="381000"/>
            <a:ext cx="2895600" cy="831850"/>
          </a:xfrm>
          <a:prstGeom prst="wedgeRectCallout">
            <a:avLst>
              <a:gd name="adj1" fmla="val -91884"/>
              <a:gd name="adj2" fmla="val 9847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Business Queries on Business Days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143000" y="2667000"/>
            <a:ext cx="4191000" cy="1588"/>
            <a:chOff x="1143000" y="2667000"/>
            <a:chExt cx="4191000" cy="1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209800" y="2667000"/>
              <a:ext cx="3048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667000"/>
              <a:ext cx="3048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48200" y="2667000"/>
              <a:ext cx="3048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95400" y="2667000"/>
              <a:ext cx="9144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514600" y="2667000"/>
              <a:ext cx="9144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667000"/>
              <a:ext cx="9144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43000" y="2667000"/>
              <a:ext cx="1524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53000" y="2667000"/>
              <a:ext cx="3810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352800" y="1905000"/>
            <a:ext cx="5638800" cy="4592638"/>
            <a:chOff x="3352800" y="1905000"/>
            <a:chExt cx="5638800" cy="4592638"/>
          </a:xfrm>
        </p:grpSpPr>
        <p:graphicFrame>
          <p:nvGraphicFramePr>
            <p:cNvPr id="29701" name="Object 3"/>
            <p:cNvGraphicFramePr>
              <a:graphicFrameLocks noChangeAspect="1"/>
            </p:cNvGraphicFramePr>
            <p:nvPr/>
          </p:nvGraphicFramePr>
          <p:xfrm>
            <a:off x="3352800" y="3440113"/>
            <a:ext cx="5257800" cy="3057525"/>
          </p:xfrm>
          <a:graphic>
            <a:graphicData uri="http://schemas.openxmlformats.org/presentationml/2006/ole">
              <p:oleObj spid="_x0000_s97283" name="Chart" r:id="rId5" imgW="6572205" imgH="3876514" progId="Excel.Sheet.8">
                <p:embed/>
              </p:oleObj>
            </a:graphicData>
          </a:graphic>
        </p:graphicFrame>
        <p:sp>
          <p:nvSpPr>
            <p:cNvPr id="3080" name="AutoShape 17"/>
            <p:cNvSpPr>
              <a:spLocks noChangeArrowheads="1"/>
            </p:cNvSpPr>
            <p:nvPr/>
          </p:nvSpPr>
          <p:spPr bwMode="auto">
            <a:xfrm>
              <a:off x="6172200" y="1905000"/>
              <a:ext cx="2819400" cy="741363"/>
            </a:xfrm>
            <a:prstGeom prst="wedgeRectCallout">
              <a:avLst>
                <a:gd name="adj1" fmla="val -30574"/>
                <a:gd name="adj2" fmla="val 24956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/>
                <a:t>Consumer Queries</a:t>
              </a:r>
            </a:p>
            <a:p>
              <a:pPr algn="ctr"/>
              <a:r>
                <a:rPr lang="en-US"/>
                <a:t>(Weekends &amp; Every Day)</a:t>
              </a:r>
            </a:p>
          </p:txBody>
        </p: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4170452" y="5867400"/>
              <a:ext cx="4191000" cy="1588"/>
              <a:chOff x="1143000" y="2667000"/>
              <a:chExt cx="4191000" cy="158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209711" y="2667000"/>
                <a:ext cx="304800" cy="1588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28911" y="2667000"/>
                <a:ext cx="304800" cy="1588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648111" y="2667000"/>
                <a:ext cx="304800" cy="1588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295311" y="2667000"/>
                <a:ext cx="914400" cy="1588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514511" y="2667000"/>
                <a:ext cx="914400" cy="1588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733711" y="2667000"/>
                <a:ext cx="914400" cy="1588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142911" y="2667000"/>
                <a:ext cx="152400" cy="1588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2911" y="2667000"/>
                <a:ext cx="381000" cy="1588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DFAFA9-CDDC-DA4A-8288-D0449EAE566B}" type="slidenum">
              <a:rPr lang="zh-CN" altLang="en-US">
                <a:ea typeface="宋体" charset="-122"/>
                <a:cs typeface="宋体" charset="-122"/>
              </a:rPr>
              <a:pPr/>
              <a:t>64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CN" sz="3600">
                <a:cs typeface="宋体" charset="-122"/>
              </a:rPr>
              <a:t>Business Days v. Weekends:</a:t>
            </a:r>
            <a:br>
              <a:rPr lang="en-US" altLang="zh-CN" sz="3600">
                <a:cs typeface="宋体" charset="-122"/>
              </a:rPr>
            </a:br>
            <a:r>
              <a:rPr lang="en-US" altLang="zh-CN" sz="3600">
                <a:cs typeface="宋体" charset="-122"/>
              </a:rPr>
              <a:t>More Clicks and Easier Queries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1143000" y="1524000"/>
          <a:ext cx="6553200" cy="5200650"/>
        </p:xfrm>
        <a:graphic>
          <a:graphicData uri="http://schemas.openxmlformats.org/presentationml/2006/ole">
            <p:oleObj spid="_x0000_s99330" name="Chart" r:id="rId4" imgW="4953179" imgH="3819438" progId="Excel.Sheet.8">
              <p:embed/>
            </p:oleObj>
          </a:graphicData>
        </a:graphic>
      </p:graphicFrame>
      <p:sp>
        <p:nvSpPr>
          <p:cNvPr id="329732" name="AutoShape 4"/>
          <p:cNvSpPr>
            <a:spLocks noChangeArrowheads="1"/>
          </p:cNvSpPr>
          <p:nvPr/>
        </p:nvSpPr>
        <p:spPr bwMode="auto">
          <a:xfrm>
            <a:off x="4267200" y="4419600"/>
            <a:ext cx="1066800" cy="466725"/>
          </a:xfrm>
          <a:prstGeom prst="wedgeRectCallout">
            <a:avLst>
              <a:gd name="adj1" fmla="val -36014"/>
              <a:gd name="adj2" fmla="val -13605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Easier</a:t>
            </a:r>
          </a:p>
        </p:txBody>
      </p:sp>
      <p:sp>
        <p:nvSpPr>
          <p:cNvPr id="329733" name="AutoShape 5"/>
          <p:cNvSpPr>
            <a:spLocks noChangeArrowheads="1"/>
          </p:cNvSpPr>
          <p:nvPr/>
        </p:nvSpPr>
        <p:spPr bwMode="auto">
          <a:xfrm>
            <a:off x="3124200" y="1371600"/>
            <a:ext cx="2362200" cy="466725"/>
          </a:xfrm>
          <a:prstGeom prst="wedgeRectCallout">
            <a:avLst>
              <a:gd name="adj1" fmla="val -12366"/>
              <a:gd name="adj2" fmla="val 18503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More Clicks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59038" y="5029200"/>
            <a:ext cx="4191000" cy="1588"/>
            <a:chOff x="1143000" y="2667000"/>
            <a:chExt cx="4191000" cy="1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209800" y="2667000"/>
              <a:ext cx="3048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29000" y="2667000"/>
              <a:ext cx="3048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648200" y="2667000"/>
              <a:ext cx="3048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95400" y="2667000"/>
              <a:ext cx="9144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2667000"/>
              <a:ext cx="9144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733800" y="2667000"/>
              <a:ext cx="9144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43000" y="2667000"/>
              <a:ext cx="15240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953000" y="2667000"/>
              <a:ext cx="381000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2" grpId="0" animBg="1"/>
      <p:bldP spid="32973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89" dirty="0"/>
              <a:t>Day </a:t>
            </a:r>
            <a:r>
              <a:rPr lang="en-US" sz="4889" dirty="0" err="1" smtClean="0"/>
              <a:t>v</a:t>
            </a:r>
            <a:r>
              <a:rPr lang="en-US" sz="4889" dirty="0" smtClean="0"/>
              <a:t>. </a:t>
            </a:r>
            <a:r>
              <a:rPr lang="en-US" sz="4889" dirty="0"/>
              <a:t>Night:</a:t>
            </a:r>
            <a:r>
              <a:rPr lang="en-US" sz="4889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smtClean="0"/>
              <a:t>More queries (and easier queries) during business hours</a:t>
            </a:r>
            <a:endParaRPr lang="en-US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893E79-FA07-C441-BC49-679F4A6B47DB}" type="slidenum">
              <a:rPr lang="en-US"/>
              <a:pPr/>
              <a:t>65</a:t>
            </a:fld>
            <a:endParaRPr lang="en-US"/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068" t="20203" r="5804" b="9085"/>
          <a:stretch>
            <a:fillRect/>
          </a:stretch>
        </p:blipFill>
        <p:spPr>
          <a:xfrm>
            <a:off x="1524000" y="1905000"/>
            <a:ext cx="5883275" cy="3581400"/>
          </a:xfrm>
          <a:noFill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914400" y="1371600"/>
            <a:ext cx="2057400" cy="1016000"/>
          </a:xfrm>
          <a:prstGeom prst="wedgeRectCallout">
            <a:avLst>
              <a:gd name="adj1" fmla="val 74366"/>
              <a:gd name="adj2" fmla="val 783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More clicks and diversified queries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371600" y="4876800"/>
            <a:ext cx="2438400" cy="708025"/>
          </a:xfrm>
          <a:prstGeom prst="wedgeRectCallout">
            <a:avLst>
              <a:gd name="adj1" fmla="val 33208"/>
              <a:gd name="adj2" fmla="val -202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Less clicks, more unified queries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cs typeface="宋体" charset="-122"/>
              </a:rPr>
              <a:t>Harder Queries</a:t>
            </a:r>
            <a:r>
              <a:rPr lang="en-US" altLang="zh-CN" dirty="0" smtClean="0">
                <a:cs typeface="宋体" charset="-122"/>
              </a:rPr>
              <a:t> during Prime Time TV</a:t>
            </a:r>
            <a:endParaRPr lang="en-US" dirty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6ADF7B-6BCE-B943-80C9-605EE2A3C33C}" type="slidenum">
              <a:rPr lang="en-US"/>
              <a:pPr/>
              <a:t>66</a:t>
            </a:fld>
            <a:endParaRPr lang="en-US"/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068" t="15154" r="12119" b="10768"/>
          <a:stretch>
            <a:fillRect/>
          </a:stretch>
        </p:blipFill>
        <p:spPr>
          <a:xfrm>
            <a:off x="1752600" y="1828800"/>
            <a:ext cx="5486400" cy="3771900"/>
          </a:xfrm>
          <a:noFill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10200" y="1600200"/>
            <a:ext cx="2057400" cy="400050"/>
          </a:xfrm>
          <a:prstGeom prst="wedgeRectCallout">
            <a:avLst>
              <a:gd name="adj1" fmla="val -33509"/>
              <a:gd name="adj2" fmla="val 2378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Harder queries</a:t>
            </a:r>
          </a:p>
        </p:txBody>
      </p:sp>
      <p:sp>
        <p:nvSpPr>
          <p:cNvPr id="6" name="Oval 5"/>
          <p:cNvSpPr/>
          <p:nvPr/>
        </p:nvSpPr>
        <p:spPr>
          <a:xfrm>
            <a:off x="2590800" y="2514600"/>
            <a:ext cx="1066800" cy="990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62000" y="4572000"/>
            <a:ext cx="2057400" cy="708025"/>
          </a:xfrm>
          <a:prstGeom prst="wedgeRectCallout">
            <a:avLst>
              <a:gd name="adj1" fmla="val 55380"/>
              <a:gd name="adj2" fmla="val -220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Weekends are harder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F07DCB-F57E-E044-A33C-E053E8E63BAB}" type="slidenum">
              <a:rPr lang="zh-CN" altLang="en-US">
                <a:ea typeface="宋体" charset="-122"/>
                <a:cs typeface="宋体" charset="-122"/>
              </a:rPr>
              <a:pPr/>
              <a:t>67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cs typeface="宋体" charset="-122"/>
              </a:rPr>
              <a:t>Conclusions: Millions (not Billions)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8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How Big is the Web?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  <a:sym typeface="Wingdings" charset="2"/>
              </a:rPr>
              <a:t>Upper bound: O(Population)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  <a:sym typeface="Wingdings" charset="2"/>
              </a:rPr>
              <a:t>Not Billions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  <a:sym typeface="Wingdings" charset="2"/>
              </a:rPr>
              <a:t>Not Infinite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Shannon &gt;&gt; Chomsky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How hard is search?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Query Suggestions?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Personalization?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Cluster in Cloud ($$$$) </a:t>
            </a:r>
            <a:r>
              <a:rPr lang="en-US" altLang="zh-CN" sz="2800">
                <a:cs typeface="宋体" charset="-122"/>
                <a:sym typeface="Wingdings" charset="2"/>
              </a:rPr>
              <a:t> Walk-in-the-Park ($)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6172200" y="3048000"/>
            <a:ext cx="2133600" cy="711200"/>
          </a:xfrm>
          <a:prstGeom prst="wedgeRectCallout">
            <a:avLst>
              <a:gd name="adj1" fmla="val -112056"/>
              <a:gd name="adj2" fmla="val 241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Entropy is a great hammer</a:t>
            </a:r>
            <a:endParaRPr lang="en-US" sz="2000" baseline="-25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ADB7C2-A100-354C-8BBA-754E9C531897}" type="slidenum">
              <a:rPr lang="zh-CN" altLang="en-US">
                <a:ea typeface="宋体" charset="-122"/>
                <a:cs typeface="宋体" charset="-122"/>
              </a:rPr>
              <a:pPr/>
              <a:t>68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CN" dirty="0">
                <a:cs typeface="宋体" charset="-122"/>
              </a:rPr>
              <a:t>Conclusions:</a:t>
            </a:r>
            <a:r>
              <a:rPr lang="en-US" altLang="zh-CN" dirty="0" smtClean="0">
                <a:cs typeface="宋体" charset="-122"/>
              </a:rPr>
              <a:t> </a:t>
            </a:r>
            <a:br>
              <a:rPr lang="en-US" altLang="zh-CN" dirty="0" smtClean="0">
                <a:cs typeface="宋体" charset="-122"/>
              </a:rPr>
            </a:br>
            <a:r>
              <a:rPr lang="en-US" altLang="zh-CN" dirty="0" smtClean="0">
                <a:cs typeface="宋体" charset="-122"/>
              </a:rPr>
              <a:t>Personalization </a:t>
            </a:r>
            <a:r>
              <a:rPr lang="en-US" altLang="zh-CN" dirty="0">
                <a:cs typeface="宋体" charset="-122"/>
              </a:rPr>
              <a:t>with </a:t>
            </a:r>
            <a:r>
              <a:rPr lang="en-US" altLang="zh-CN" dirty="0" err="1">
                <a:cs typeface="宋体" charset="-122"/>
              </a:rPr>
              <a:t>Backoff</a:t>
            </a:r>
            <a:endParaRPr lang="en-US" altLang="zh-CN" dirty="0">
              <a:cs typeface="宋体" charset="-122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3820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Personalization with Backoff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Cuts search space (entropy) in half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  <a:sym typeface="Wingdings" charset="2"/>
              </a:rPr>
              <a:t>Backoff  Market Segmentation</a:t>
            </a:r>
            <a:endParaRPr lang="en-US" altLang="zh-CN" sz="2400">
              <a:ea typeface="宋体" charset="-122"/>
              <a:cs typeface="宋体" charset="-12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</a:rPr>
              <a:t>Example: Business v. Consumer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CN" sz="1800">
                <a:ea typeface="宋体" charset="-122"/>
                <a:cs typeface="宋体" charset="-122"/>
              </a:rPr>
              <a:t>Need: Segments ask different questions at different times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CN" sz="1800">
                <a:ea typeface="宋体" charset="-122"/>
                <a:cs typeface="宋体" charset="-122"/>
              </a:rPr>
              <a:t>Value: Different advertising opportunities</a:t>
            </a:r>
            <a:endParaRPr lang="en-US" altLang="zh-CN" sz="2800">
              <a:ea typeface="宋体" charset="-122"/>
              <a:cs typeface="宋体" charset="-122"/>
            </a:endParaRPr>
          </a:p>
          <a:p>
            <a:pPr eaLnBrk="1" hangingPunct="1"/>
            <a:r>
              <a:rPr lang="en-US" altLang="zh-CN" sz="2800">
                <a:cs typeface="宋体" charset="-122"/>
              </a:rPr>
              <a:t>Demographics: 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Partition by </a:t>
            </a:r>
            <a:r>
              <a:rPr lang="en-US" altLang="zh-CN" sz="2400" i="1">
                <a:ea typeface="宋体" charset="-122"/>
                <a:cs typeface="宋体" charset="-122"/>
              </a:rPr>
              <a:t>ip, day, hour, business/consumer query</a:t>
            </a:r>
            <a:r>
              <a:rPr lang="en-US" altLang="zh-CN" sz="2400">
                <a:ea typeface="宋体" charset="-122"/>
                <a:cs typeface="宋体" charset="-122"/>
              </a:rPr>
              <a:t>…</a:t>
            </a:r>
          </a:p>
          <a:p>
            <a:pPr eaLnBrk="1" hangingPunct="1"/>
            <a:r>
              <a:rPr lang="en-US" altLang="zh-CN" sz="2800">
                <a:cs typeface="宋体" charset="-122"/>
              </a:rPr>
              <a:t>Future Work: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Model combinations of surrogate variables</a:t>
            </a:r>
          </a:p>
          <a:p>
            <a:pPr lvl="1" eaLnBrk="1" hangingPunct="1"/>
            <a:r>
              <a:rPr lang="en-US" altLang="zh-CN" sz="2400">
                <a:ea typeface="宋体" charset="-122"/>
                <a:cs typeface="宋体" charset="-122"/>
              </a:rPr>
              <a:t>Group users with similarity </a:t>
            </a:r>
            <a:r>
              <a:rPr lang="en-US" altLang="zh-CN" sz="2400">
                <a:ea typeface="宋体" charset="-122"/>
                <a:cs typeface="宋体" charset="-122"/>
                <a:sym typeface="Wingdings" charset="2"/>
              </a:rPr>
              <a:t></a:t>
            </a:r>
            <a:r>
              <a:rPr lang="en-US" altLang="zh-CN" sz="2400">
                <a:ea typeface="宋体" charset="-122"/>
                <a:cs typeface="宋体" charset="-122"/>
              </a:rPr>
              <a:t> collaborative search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Noisy Channel Model for Web Search</a:t>
            </a:r>
            <a:br>
              <a:rPr lang="en-US" dirty="0" smtClean="0"/>
            </a:br>
            <a:r>
              <a:rPr lang="en-US" sz="2667" dirty="0" smtClean="0"/>
              <a:t>Michael </a:t>
            </a:r>
            <a:r>
              <a:rPr lang="en-US" sz="2667" dirty="0" err="1" smtClean="0"/>
              <a:t>Bendersky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Autofit/>
          </a:bodyPr>
          <a:lstStyle/>
          <a:p>
            <a:r>
              <a:rPr lang="en-US" sz="2800" dirty="0" smtClean="0"/>
              <a:t>Input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Noisy Channel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Output</a:t>
            </a:r>
          </a:p>
          <a:p>
            <a:pPr lvl="1"/>
            <a:r>
              <a:rPr lang="en-US" sz="2400" dirty="0" smtClean="0">
                <a:sym typeface="Wingdings"/>
              </a:rPr>
              <a:t>Input’ ≈ </a:t>
            </a:r>
            <a:r>
              <a:rPr lang="en-US" sz="2400" dirty="0" err="1" smtClean="0">
                <a:sym typeface="Wingdings"/>
              </a:rPr>
              <a:t>ARGMAX</a:t>
            </a:r>
            <a:r>
              <a:rPr lang="en-US" sz="2400" baseline="-25000" dirty="0" err="1" smtClean="0">
                <a:sym typeface="Wingdings"/>
              </a:rPr>
              <a:t>Input</a:t>
            </a:r>
            <a:r>
              <a:rPr lang="en-US" sz="2400" dirty="0" smtClean="0">
                <a:sym typeface="Wingdings"/>
              </a:rPr>
              <a:t> Pr( Input ) * Pr( Output | Input )</a:t>
            </a:r>
            <a:endParaRPr lang="en-US" sz="2400" dirty="0" smtClean="0"/>
          </a:p>
          <a:p>
            <a:r>
              <a:rPr lang="en-US" sz="2800" dirty="0" smtClean="0"/>
              <a:t>Speech</a:t>
            </a:r>
          </a:p>
          <a:p>
            <a:pPr lvl="1"/>
            <a:r>
              <a:rPr lang="en-US" sz="2400" dirty="0" smtClean="0"/>
              <a:t>Words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Acoustics </a:t>
            </a:r>
            <a:endParaRPr lang="en-US" sz="2400" dirty="0" smtClean="0"/>
          </a:p>
          <a:p>
            <a:pPr lvl="1"/>
            <a:r>
              <a:rPr lang="en-US" sz="2400" dirty="0" smtClean="0"/>
              <a:t>Pr( Words ) * Pr( Acoustics | Words )</a:t>
            </a:r>
          </a:p>
          <a:p>
            <a:r>
              <a:rPr lang="en-US" sz="2800" dirty="0" smtClean="0"/>
              <a:t>Machine Translation</a:t>
            </a:r>
          </a:p>
          <a:p>
            <a:pPr lvl="1"/>
            <a:r>
              <a:rPr lang="en-US" sz="2400" dirty="0" smtClean="0"/>
              <a:t>English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French</a:t>
            </a:r>
          </a:p>
          <a:p>
            <a:pPr lvl="1"/>
            <a:r>
              <a:rPr lang="en-US" sz="2400" dirty="0" smtClean="0">
                <a:sym typeface="Wingdings"/>
              </a:rPr>
              <a:t>Pr( English ) * Pr ( French | English )</a:t>
            </a:r>
            <a:endParaRPr lang="en-US" sz="2400" dirty="0" smtClean="0"/>
          </a:p>
          <a:p>
            <a:r>
              <a:rPr lang="en-US" sz="2800" dirty="0" smtClean="0"/>
              <a:t>Web Search</a:t>
            </a:r>
          </a:p>
          <a:p>
            <a:pPr lvl="1"/>
            <a:r>
              <a:rPr lang="en-US" sz="2400" dirty="0" smtClean="0"/>
              <a:t>Web Pages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Queries</a:t>
            </a:r>
          </a:p>
          <a:p>
            <a:pPr lvl="1"/>
            <a:r>
              <a:rPr lang="en-US" sz="2400" dirty="0" smtClean="0">
                <a:sym typeface="Wingdings"/>
              </a:rPr>
              <a:t>Pr( Web Page ) * Pr ( Query | Web Page )</a:t>
            </a:r>
            <a:endParaRPr lang="en-US" sz="2400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152400" y="6273224"/>
            <a:ext cx="2743200" cy="584776"/>
          </a:xfrm>
          <a:prstGeom prst="wedgeRectCallout">
            <a:avLst>
              <a:gd name="adj1" fmla="val -8123"/>
              <a:gd name="adj2" fmla="val -6759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Prior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715000" y="6273224"/>
            <a:ext cx="2743200" cy="584776"/>
          </a:xfrm>
          <a:prstGeom prst="wedgeRectCallout">
            <a:avLst>
              <a:gd name="adj1" fmla="val -79840"/>
              <a:gd name="adj2" fmla="val -6120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Channel Model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5943600" y="2590800"/>
            <a:ext cx="2743200" cy="584776"/>
          </a:xfrm>
          <a:prstGeom prst="wedgeRectCallout">
            <a:avLst>
              <a:gd name="adj1" fmla="val -28095"/>
              <a:gd name="adj2" fmla="val -12934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Channel Model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038600" y="2298412"/>
            <a:ext cx="1676400" cy="584776"/>
          </a:xfrm>
          <a:prstGeom prst="wedgeRectCallout">
            <a:avLst>
              <a:gd name="adj1" fmla="val -28177"/>
              <a:gd name="adj2" fmla="val -9740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Prior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9C8B-3BD7-B442-80DC-AA1D85F7B80C}" type="slidenum">
              <a:rPr lang="en-US"/>
              <a:pPr/>
              <a:t>7</a:t>
            </a:fld>
            <a:endParaRPr lang="en-US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Rising Tide of Data Lifts All Boats</a:t>
            </a:r>
            <a:br>
              <a:rPr lang="en-US" sz="4000"/>
            </a:br>
            <a:r>
              <a:rPr lang="en-US" sz="2000"/>
              <a:t>If you have a lot of data, then you don’t need a lot of methodology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1985: “</a:t>
            </a:r>
            <a:r>
              <a:rPr lang="en-US" sz="2400" i="1"/>
              <a:t>There is no data like more data”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Fighting words uttered by radical fringe elements (Mercer at Arden House)</a:t>
            </a:r>
          </a:p>
          <a:p>
            <a:pPr>
              <a:lnSpc>
                <a:spcPct val="80000"/>
              </a:lnSpc>
            </a:pPr>
            <a:r>
              <a:rPr lang="en-US" sz="2400"/>
              <a:t>1993 Workshop on Very Large Corpora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Perfect timing: Just before the web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Couldn’t help but succeed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Fate</a:t>
            </a:r>
          </a:p>
          <a:p>
            <a:pPr>
              <a:lnSpc>
                <a:spcPct val="80000"/>
              </a:lnSpc>
            </a:pPr>
            <a:r>
              <a:rPr lang="en-US" sz="2400"/>
              <a:t>1995: The Web changes everything</a:t>
            </a:r>
          </a:p>
          <a:p>
            <a:pPr>
              <a:lnSpc>
                <a:spcPct val="80000"/>
              </a:lnSpc>
            </a:pPr>
            <a:r>
              <a:rPr lang="en-US" sz="2400"/>
              <a:t>All you need is data (magic sauce)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No linguistics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No artificial intelligence (representation)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No machine learning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No statistics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No error analysis</a:t>
            </a:r>
            <a:endParaRPr lang="en-US" sz="20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Document Priors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Page Rank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Brin</a:t>
            </a:r>
            <a:r>
              <a:rPr lang="en-US" sz="2100" i="1" dirty="0" smtClean="0"/>
              <a:t> &amp; Page, 1998)</a:t>
            </a:r>
          </a:p>
          <a:p>
            <a:pPr lvl="1"/>
            <a:r>
              <a:rPr lang="en-US" dirty="0" smtClean="0"/>
              <a:t>Incoming link votes</a:t>
            </a:r>
          </a:p>
          <a:p>
            <a:r>
              <a:rPr lang="en-US" dirty="0" smtClean="0"/>
              <a:t>Browse Rank  </a:t>
            </a:r>
            <a:r>
              <a:rPr lang="en-US" sz="2100" i="1" dirty="0" smtClean="0"/>
              <a:t>(Liu et al., 2008)</a:t>
            </a:r>
          </a:p>
          <a:p>
            <a:pPr lvl="1"/>
            <a:r>
              <a:rPr lang="en-US" dirty="0" smtClean="0"/>
              <a:t>Clicks, toolbar hits</a:t>
            </a:r>
          </a:p>
          <a:p>
            <a:r>
              <a:rPr lang="en-US" dirty="0" smtClean="0"/>
              <a:t>Textual Features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Kraaij</a:t>
            </a:r>
            <a:r>
              <a:rPr lang="en-US" sz="2100" i="1" dirty="0" smtClean="0"/>
              <a:t> et al., 2002)</a:t>
            </a:r>
          </a:p>
          <a:p>
            <a:pPr lvl="1"/>
            <a:r>
              <a:rPr lang="en-US" dirty="0" smtClean="0"/>
              <a:t>Document length, URL length, anchor </a:t>
            </a:r>
            <a:r>
              <a:rPr lang="en-US" dirty="0" smtClean="0"/>
              <a:t>text</a:t>
            </a:r>
          </a:p>
          <a:p>
            <a:pPr lvl="1"/>
            <a:r>
              <a:rPr lang="pt-BR" sz="2000" dirty="0" smtClean="0"/>
              <a:t>&lt;a href="http://en.wikipedia.org/wiki/Main_Page"&gt;Wikipedia&lt;/a&gt; 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9144000" cy="599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5715000" y="4724400"/>
            <a:ext cx="1143000" cy="6397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24600" y="4084637"/>
            <a:ext cx="1676400" cy="4873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Query Priors: Degree of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Some queries are easier than others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Human Ratings (HRS): Perfect judgments  </a:t>
            </a:r>
            <a:r>
              <a:rPr lang="en-US" sz="2400" i="1" dirty="0" smtClean="0">
                <a:sym typeface="Wingdings" pitchFamily="2" charset="2"/>
              </a:rPr>
              <a:t>easier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Static Rank (Page Rank): higher  </a:t>
            </a:r>
            <a:r>
              <a:rPr lang="en-US" sz="2400" i="1" dirty="0" smtClean="0">
                <a:sym typeface="Wingdings" pitchFamily="2" charset="2"/>
              </a:rPr>
              <a:t>easier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Textual Overlap: match  </a:t>
            </a:r>
            <a:r>
              <a:rPr lang="en-US" sz="2400" i="1" dirty="0" smtClean="0">
                <a:sym typeface="Wingdings" pitchFamily="2" charset="2"/>
              </a:rPr>
              <a:t>easier</a:t>
            </a:r>
          </a:p>
          <a:p>
            <a:pPr lvl="3"/>
            <a:r>
              <a:rPr lang="en-US" sz="1600" dirty="0" smtClean="0"/>
              <a:t>“</a:t>
            </a:r>
            <a:r>
              <a:rPr lang="en-US" sz="1600" dirty="0" err="1" smtClean="0"/>
              <a:t>cnn</a:t>
            </a:r>
            <a:r>
              <a:rPr lang="en-US" sz="1600" dirty="0" smtClean="0"/>
              <a:t>”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smtClean="0">
                <a:sym typeface="Wingdings" pitchFamily="2" charset="2"/>
                <a:hlinkClick r:id="rId3"/>
              </a:rPr>
              <a:t>www.cnn.com</a:t>
            </a:r>
            <a:r>
              <a:rPr lang="en-US" sz="1600" dirty="0" smtClean="0">
                <a:sym typeface="Wingdings" pitchFamily="2" charset="2"/>
              </a:rPr>
              <a:t> (match)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Popular:  lots of clicks  </a:t>
            </a:r>
            <a:r>
              <a:rPr lang="en-US" sz="2400" i="1" dirty="0" smtClean="0">
                <a:sym typeface="Wingdings" pitchFamily="2" charset="2"/>
              </a:rPr>
              <a:t>easier</a:t>
            </a:r>
            <a:r>
              <a:rPr lang="en-US" sz="2400" dirty="0" smtClean="0">
                <a:sym typeface="Wingdings" pitchFamily="2" charset="2"/>
              </a:rPr>
              <a:t> (toolbar, slogs, </a:t>
            </a:r>
            <a:r>
              <a:rPr lang="en-US" sz="2400" dirty="0" err="1" smtClean="0">
                <a:sym typeface="Wingdings" pitchFamily="2" charset="2"/>
              </a:rPr>
              <a:t>glogs</a:t>
            </a:r>
            <a:r>
              <a:rPr lang="en-US" sz="2400" dirty="0" smtClean="0">
                <a:sym typeface="Wingdings" pitchFamily="2" charset="2"/>
              </a:rPr>
              <a:t>)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Diversity/Entropy: fewer plausible URLs  </a:t>
            </a:r>
            <a:r>
              <a:rPr lang="en-US" sz="2400" i="1" dirty="0" smtClean="0">
                <a:sym typeface="Wingdings" pitchFamily="2" charset="2"/>
              </a:rPr>
              <a:t>easier</a:t>
            </a:r>
          </a:p>
          <a:p>
            <a:pPr lvl="1"/>
            <a:r>
              <a:rPr lang="en-US" sz="2400" dirty="0" err="1" smtClean="0">
                <a:sym typeface="Wingdings" pitchFamily="2" charset="2"/>
              </a:rPr>
              <a:t>Broder’s</a:t>
            </a:r>
            <a:r>
              <a:rPr lang="en-US" sz="2400" dirty="0" smtClean="0">
                <a:sym typeface="Wingdings" pitchFamily="2" charset="2"/>
              </a:rPr>
              <a:t> Taxonomy: </a:t>
            </a:r>
          </a:p>
          <a:p>
            <a:pPr lvl="2"/>
            <a:r>
              <a:rPr lang="en-US" sz="2000" dirty="0" smtClean="0">
                <a:sym typeface="Wingdings" pitchFamily="2" charset="2"/>
              </a:rPr>
              <a:t>Navigational/Transactional/Informational</a:t>
            </a:r>
          </a:p>
          <a:p>
            <a:pPr lvl="2"/>
            <a:r>
              <a:rPr lang="en-US" sz="2000" dirty="0" smtClean="0"/>
              <a:t>Navigational tend to be easier:  </a:t>
            </a:r>
          </a:p>
          <a:p>
            <a:pPr lvl="3"/>
            <a:r>
              <a:rPr lang="en-US" sz="1800" dirty="0" smtClean="0"/>
              <a:t>“</a:t>
            </a:r>
            <a:r>
              <a:rPr lang="en-US" sz="1800" dirty="0" err="1" smtClean="0"/>
              <a:t>cnn</a:t>
            </a:r>
            <a:r>
              <a:rPr lang="en-US" sz="1800" dirty="0" smtClean="0"/>
              <a:t>”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>
                <a:sym typeface="Wingdings" pitchFamily="2" charset="2"/>
                <a:hlinkClick r:id="rId3"/>
              </a:rPr>
              <a:t>www.cnn.com</a:t>
            </a:r>
            <a:r>
              <a:rPr lang="en-US" sz="1800" dirty="0" smtClean="0">
                <a:sym typeface="Wingdings" pitchFamily="2" charset="2"/>
              </a:rPr>
              <a:t> (navigational)</a:t>
            </a:r>
          </a:p>
          <a:p>
            <a:pPr lvl="3"/>
            <a:r>
              <a:rPr lang="en-US" sz="1800" dirty="0" smtClean="0">
                <a:sym typeface="Wingdings" pitchFamily="2" charset="2"/>
              </a:rPr>
              <a:t>“BBC News” (navigational) easier than “news” (informational)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25663"/>
            <a:ext cx="4343400" cy="43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Informational vs. Navigational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4343400" cy="4953000"/>
          </a:xfrm>
        </p:spPr>
        <p:txBody>
          <a:bodyPr>
            <a:normAutofit fontScale="92500" lnSpcReduction="20000"/>
          </a:bodyPr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600" b="1" dirty="0" smtClean="0">
                <a:solidFill>
                  <a:schemeClr val="tx1"/>
                </a:solidFill>
              </a:rPr>
              <a:t>Fewer plausible URL’s </a:t>
            </a:r>
            <a:r>
              <a:rPr lang="en-US" sz="2600" b="1" dirty="0" smtClean="0">
                <a:solidFill>
                  <a:schemeClr val="tx1"/>
                </a:solidFill>
                <a:sym typeface="Wingdings" pitchFamily="2" charset="2"/>
              </a:rPr>
              <a:t> easier query</a:t>
            </a:r>
            <a:endParaRPr lang="en-US" b="1" dirty="0" smtClean="0"/>
          </a:p>
          <a:p>
            <a:pPr lvl="1"/>
            <a:r>
              <a:rPr lang="en-US" dirty="0" smtClean="0"/>
              <a:t>Click Entropy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Less is easier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Broder’s</a:t>
            </a:r>
            <a:r>
              <a:rPr lang="en-US" dirty="0" smtClean="0">
                <a:sym typeface="Wingdings" pitchFamily="2" charset="2"/>
              </a:rPr>
              <a:t> Taxonomy: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Navigational / Informational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Navigational is easier:  </a:t>
            </a:r>
          </a:p>
          <a:p>
            <a:pPr lvl="3"/>
            <a:r>
              <a:rPr lang="en-US" dirty="0" smtClean="0">
                <a:sym typeface="Wingdings" pitchFamily="2" charset="2"/>
              </a:rPr>
              <a:t>“BBC News” (navigational) easier than “news”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Less opportunity for personalization 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(</a:t>
            </a:r>
            <a:r>
              <a:rPr lang="en-US" dirty="0" err="1" smtClean="0">
                <a:sym typeface="Wingdings" pitchFamily="2" charset="2"/>
              </a:rPr>
              <a:t>Teevan</a:t>
            </a:r>
            <a:r>
              <a:rPr lang="en-US" dirty="0" smtClean="0">
                <a:sym typeface="Wingdings" pitchFamily="2" charset="2"/>
              </a:rPr>
              <a:t> et al., 2008)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1828800"/>
            <a:ext cx="14260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bbc</a:t>
            </a:r>
            <a:r>
              <a:rPr lang="en-US" b="1" dirty="0" smtClean="0"/>
              <a:t> news”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3810000"/>
            <a:ext cx="97949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“news”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5562600"/>
            <a:ext cx="292481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Navigational queries have smaller entropy</a:t>
            </a:r>
            <a:endParaRPr lang="en-US" b="1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646" y="1219201"/>
            <a:ext cx="8838154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Informational/Navigational by Residuals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 rot="15638795">
            <a:off x="3660185" y="2613710"/>
            <a:ext cx="1405623" cy="340676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4717091">
            <a:off x="5094488" y="4014307"/>
            <a:ext cx="1519834" cy="323583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33400" y="2743200"/>
            <a:ext cx="8382000" cy="1524000"/>
          </a:xfrm>
          <a:prstGeom prst="line">
            <a:avLst/>
          </a:prstGeom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020910">
            <a:off x="4497833" y="2438400"/>
            <a:ext cx="142635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Informational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942033">
            <a:off x="6018352" y="3713695"/>
            <a:ext cx="132106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Navigational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0992665">
            <a:off x="1160000" y="3942764"/>
            <a:ext cx="2529219" cy="30777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 smtClean="0"/>
              <a:t>ClickEntropy</a:t>
            </a:r>
            <a:r>
              <a:rPr lang="en-US" sz="1400" b="1" dirty="0" smtClean="0"/>
              <a:t> ~ Log(#Clicks)</a:t>
            </a:r>
            <a:endParaRPr lang="en-US" sz="1400" b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0"/>
            <a:ext cx="263825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71800" y="685800"/>
            <a:ext cx="60198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Informational Vs. Navigational Queries</a:t>
            </a:r>
            <a:endParaRPr lang="en-US" sz="24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28600" y="1828800"/>
            <a:ext cx="4268788" cy="685800"/>
          </a:xfrm>
        </p:spPr>
        <p:txBody>
          <a:bodyPr/>
          <a:lstStyle/>
          <a:p>
            <a:r>
              <a:rPr lang="en-US" sz="2200" dirty="0" smtClean="0"/>
              <a:t>Residuals – Highest Quartile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>
          <a:xfrm>
            <a:off x="4721225" y="1828800"/>
            <a:ext cx="4041775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Residuals – Lowest Quartile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38600" cy="3657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"bay"             	"car insurance "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</a:t>
            </a:r>
            <a:r>
              <a:rPr lang="en-US" b="1" i="1" dirty="0" err="1" smtClean="0">
                <a:solidFill>
                  <a:srgbClr val="C00000"/>
                </a:solidFill>
              </a:rPr>
              <a:t>carinsurance</a:t>
            </a:r>
            <a:r>
              <a:rPr lang="en-US" b="1" i="1" dirty="0" smtClean="0">
                <a:solidFill>
                  <a:srgbClr val="C00000"/>
                </a:solidFill>
              </a:rPr>
              <a:t>"    	"credit cards"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"date"            	"day spa"   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“dell computers"  	"dell laptops“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</a:t>
            </a:r>
            <a:r>
              <a:rPr lang="en-US" b="1" i="1" dirty="0" err="1" smtClean="0">
                <a:solidFill>
                  <a:srgbClr val="C00000"/>
                </a:solidFill>
              </a:rPr>
              <a:t>edmonds</a:t>
            </a:r>
            <a:r>
              <a:rPr lang="en-US" b="1" i="1" dirty="0" smtClean="0">
                <a:solidFill>
                  <a:srgbClr val="C00000"/>
                </a:solidFill>
              </a:rPr>
              <a:t>"         	"</a:t>
            </a:r>
            <a:r>
              <a:rPr lang="en-US" b="1" i="1" dirty="0" err="1" smtClean="0">
                <a:solidFill>
                  <a:srgbClr val="C00000"/>
                </a:solidFill>
              </a:rPr>
              <a:t>encarta</a:t>
            </a:r>
            <a:r>
              <a:rPr lang="en-US" b="1" i="1" dirty="0" smtClean="0">
                <a:solidFill>
                  <a:srgbClr val="C00000"/>
                </a:solidFill>
              </a:rPr>
              <a:t>"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"hotel"  		"hotels"    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"house insurance" "</a:t>
            </a:r>
            <a:r>
              <a:rPr lang="en-US" b="1" i="1" dirty="0" err="1" smtClean="0">
                <a:solidFill>
                  <a:srgbClr val="C00000"/>
                </a:solidFill>
              </a:rPr>
              <a:t>ib</a:t>
            </a:r>
            <a:r>
              <a:rPr lang="en-US" b="1" i="1" dirty="0" smtClean="0">
                <a:solidFill>
                  <a:srgbClr val="C00000"/>
                </a:solidFill>
              </a:rPr>
              <a:t>" 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"insurance"       	"</a:t>
            </a:r>
            <a:r>
              <a:rPr lang="en-US" b="1" i="1" dirty="0" err="1" smtClean="0">
                <a:solidFill>
                  <a:srgbClr val="C00000"/>
                </a:solidFill>
              </a:rPr>
              <a:t>kmart</a:t>
            </a:r>
            <a:r>
              <a:rPr lang="en-US" b="1" i="1" dirty="0" smtClean="0">
                <a:solidFill>
                  <a:srgbClr val="C00000"/>
                </a:solidFill>
              </a:rPr>
              <a:t>"   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"loans"           	"msn </a:t>
            </a:r>
            <a:r>
              <a:rPr lang="en-US" b="1" i="1" dirty="0" err="1" smtClean="0">
                <a:solidFill>
                  <a:srgbClr val="C00000"/>
                </a:solidFill>
              </a:rPr>
              <a:t>encarta</a:t>
            </a:r>
            <a:r>
              <a:rPr lang="en-US" b="1" i="1" dirty="0" smtClean="0">
                <a:solidFill>
                  <a:srgbClr val="C00000"/>
                </a:solidFill>
              </a:rPr>
              <a:t>"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 "</a:t>
            </a:r>
            <a:r>
              <a:rPr lang="en-US" b="1" i="1" dirty="0" err="1" smtClean="0">
                <a:solidFill>
                  <a:srgbClr val="C00000"/>
                </a:solidFill>
              </a:rPr>
              <a:t>musica</a:t>
            </a:r>
            <a:r>
              <a:rPr lang="en-US" b="1" i="1" dirty="0" smtClean="0">
                <a:solidFill>
                  <a:srgbClr val="C00000"/>
                </a:solidFill>
              </a:rPr>
              <a:t>"          	"</a:t>
            </a:r>
            <a:r>
              <a:rPr lang="en-US" b="1" i="1" dirty="0" err="1" smtClean="0">
                <a:solidFill>
                  <a:srgbClr val="C00000"/>
                </a:solidFill>
              </a:rPr>
              <a:t>norton</a:t>
            </a:r>
            <a:r>
              <a:rPr lang="en-US" b="1" i="1" dirty="0" smtClean="0">
                <a:solidFill>
                  <a:srgbClr val="C00000"/>
                </a:solidFill>
              </a:rPr>
              <a:t>"  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"payday loans"    	"pet insurance "</a:t>
            </a:r>
          </a:p>
          <a:p>
            <a:pPr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"proactive"       	"sauna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" </a:t>
            </a:r>
            <a:endParaRPr 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8200" y="2514600"/>
            <a:ext cx="4038600" cy="3886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accuweather</a:t>
            </a:r>
            <a:r>
              <a:rPr lang="en-US" b="1" i="1" dirty="0" smtClean="0">
                <a:solidFill>
                  <a:srgbClr val="002060"/>
                </a:solidFill>
              </a:rPr>
              <a:t>"  	 "</a:t>
            </a:r>
            <a:r>
              <a:rPr lang="en-US" b="1" i="1" dirty="0" err="1" smtClean="0">
                <a:solidFill>
                  <a:srgbClr val="002060"/>
                </a:solidFill>
              </a:rPr>
              <a:t>ako</a:t>
            </a:r>
            <a:r>
              <a:rPr lang="en-US" b="1" i="1" dirty="0" smtClean="0">
                <a:solidFill>
                  <a:srgbClr val="002060"/>
                </a:solidFill>
              </a:rPr>
              <a:t>"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bbc</a:t>
            </a:r>
            <a:r>
              <a:rPr lang="en-US" b="1" i="1" dirty="0" smtClean="0">
                <a:solidFill>
                  <a:srgbClr val="002060"/>
                </a:solidFill>
              </a:rPr>
              <a:t> news"  	"</a:t>
            </a:r>
            <a:r>
              <a:rPr lang="en-US" b="1" i="1" dirty="0" err="1" smtClean="0">
                <a:solidFill>
                  <a:srgbClr val="002060"/>
                </a:solidFill>
              </a:rPr>
              <a:t>bebo</a:t>
            </a:r>
            <a:r>
              <a:rPr lang="en-US" b="1" i="1" dirty="0" smtClean="0">
                <a:solidFill>
                  <a:srgbClr val="002060"/>
                </a:solidFill>
              </a:rPr>
              <a:t>"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 "</a:t>
            </a:r>
            <a:r>
              <a:rPr lang="en-US" b="1" i="1" dirty="0" err="1" smtClean="0">
                <a:solidFill>
                  <a:srgbClr val="002060"/>
                </a:solidFill>
              </a:rPr>
              <a:t>cnn</a:t>
            </a:r>
            <a:r>
              <a:rPr lang="en-US" b="1" i="1" dirty="0" smtClean="0">
                <a:solidFill>
                  <a:srgbClr val="002060"/>
                </a:solidFill>
              </a:rPr>
              <a:t>"           	"</a:t>
            </a:r>
            <a:r>
              <a:rPr lang="en-US" b="1" i="1" dirty="0" err="1" smtClean="0">
                <a:solidFill>
                  <a:srgbClr val="002060"/>
                </a:solidFill>
              </a:rPr>
              <a:t>craigs</a:t>
            </a:r>
            <a:r>
              <a:rPr lang="en-US" b="1" i="1" dirty="0" smtClean="0">
                <a:solidFill>
                  <a:srgbClr val="002060"/>
                </a:solidFill>
              </a:rPr>
              <a:t> list"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"craigslist"  	"drudge“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“drudge report" 	"</a:t>
            </a:r>
            <a:r>
              <a:rPr lang="en-US" b="1" i="1" dirty="0" err="1" smtClean="0">
                <a:solidFill>
                  <a:srgbClr val="002060"/>
                </a:solidFill>
              </a:rPr>
              <a:t>espn</a:t>
            </a:r>
            <a:r>
              <a:rPr lang="en-US" b="1" i="1" dirty="0" smtClean="0">
                <a:solidFill>
                  <a:srgbClr val="002060"/>
                </a:solidFill>
              </a:rPr>
              <a:t>"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facebook</a:t>
            </a:r>
            <a:r>
              <a:rPr lang="en-US" b="1" i="1" dirty="0" smtClean="0">
                <a:solidFill>
                  <a:srgbClr val="002060"/>
                </a:solidFill>
              </a:rPr>
              <a:t>"      	"fox news"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foxnews</a:t>
            </a:r>
            <a:r>
              <a:rPr lang="en-US" b="1" i="1" dirty="0" smtClean="0">
                <a:solidFill>
                  <a:srgbClr val="002060"/>
                </a:solidFill>
              </a:rPr>
              <a:t>"       	"</a:t>
            </a:r>
            <a:r>
              <a:rPr lang="en-US" b="1" i="1" dirty="0" err="1" smtClean="0">
                <a:solidFill>
                  <a:srgbClr val="002060"/>
                </a:solidFill>
              </a:rPr>
              <a:t>friendster</a:t>
            </a:r>
            <a:r>
              <a:rPr lang="en-US" b="1" i="1" dirty="0" smtClean="0">
                <a:solidFill>
                  <a:srgbClr val="002060"/>
                </a:solidFill>
              </a:rPr>
              <a:t>"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imdb</a:t>
            </a:r>
            <a:r>
              <a:rPr lang="en-US" b="1" i="1" dirty="0" smtClean="0">
                <a:solidFill>
                  <a:srgbClr val="002060"/>
                </a:solidFill>
              </a:rPr>
              <a:t>"          	"</a:t>
            </a:r>
            <a:r>
              <a:rPr lang="en-US" b="1" i="1" dirty="0" err="1" smtClean="0">
                <a:solidFill>
                  <a:srgbClr val="002060"/>
                </a:solidFill>
              </a:rPr>
              <a:t>mappy</a:t>
            </a:r>
            <a:r>
              <a:rPr lang="en-US" b="1" i="1" dirty="0" smtClean="0">
                <a:solidFill>
                  <a:srgbClr val="002060"/>
                </a:solidFill>
              </a:rPr>
              <a:t>"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mapquest</a:t>
            </a:r>
            <a:r>
              <a:rPr lang="en-US" b="1" i="1" dirty="0" smtClean="0">
                <a:solidFill>
                  <a:srgbClr val="002060"/>
                </a:solidFill>
              </a:rPr>
              <a:t>"      	"</a:t>
            </a:r>
            <a:r>
              <a:rPr lang="en-US" b="1" i="1" dirty="0" err="1" smtClean="0">
                <a:solidFill>
                  <a:srgbClr val="002060"/>
                </a:solidFill>
              </a:rPr>
              <a:t>mixi</a:t>
            </a:r>
            <a:r>
              <a:rPr lang="en-US" b="1" i="1" dirty="0" smtClean="0">
                <a:solidFill>
                  <a:srgbClr val="002060"/>
                </a:solidFill>
              </a:rPr>
              <a:t>“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“</a:t>
            </a:r>
            <a:r>
              <a:rPr lang="en-US" b="1" i="1" dirty="0" err="1" smtClean="0">
                <a:solidFill>
                  <a:srgbClr val="002060"/>
                </a:solidFill>
              </a:rPr>
              <a:t>msnbc</a:t>
            </a:r>
            <a:r>
              <a:rPr lang="en-US" b="1" i="1" dirty="0" smtClean="0">
                <a:solidFill>
                  <a:srgbClr val="002060"/>
                </a:solidFill>
              </a:rPr>
              <a:t>"         	"my"       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"my space"     	"</a:t>
            </a:r>
            <a:r>
              <a:rPr lang="en-US" b="1" i="1" dirty="0" err="1" smtClean="0">
                <a:solidFill>
                  <a:srgbClr val="002060"/>
                </a:solidFill>
              </a:rPr>
              <a:t>myspace</a:t>
            </a:r>
            <a:r>
              <a:rPr lang="en-US" b="1" i="1" dirty="0" smtClean="0">
                <a:solidFill>
                  <a:srgbClr val="002060"/>
                </a:solidFill>
              </a:rPr>
              <a:t>"   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nexopia</a:t>
            </a:r>
            <a:r>
              <a:rPr lang="en-US" b="1" i="1" dirty="0" smtClean="0">
                <a:solidFill>
                  <a:srgbClr val="002060"/>
                </a:solidFill>
              </a:rPr>
              <a:t>"       	"pages </a:t>
            </a:r>
            <a:r>
              <a:rPr lang="en-US" b="1" i="1" dirty="0" err="1" smtClean="0">
                <a:solidFill>
                  <a:srgbClr val="002060"/>
                </a:solidFill>
              </a:rPr>
              <a:t>jaunes</a:t>
            </a:r>
            <a:r>
              <a:rPr lang="en-US" b="1" i="1" dirty="0" smtClean="0">
                <a:solidFill>
                  <a:srgbClr val="002060"/>
                </a:solidFill>
              </a:rPr>
              <a:t>" 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"</a:t>
            </a:r>
            <a:r>
              <a:rPr lang="en-US" b="1" i="1" dirty="0" err="1" smtClean="0">
                <a:solidFill>
                  <a:srgbClr val="002060"/>
                </a:solidFill>
              </a:rPr>
              <a:t>runescape</a:t>
            </a:r>
            <a:r>
              <a:rPr lang="en-US" b="1" i="1" dirty="0" smtClean="0">
                <a:solidFill>
                  <a:srgbClr val="002060"/>
                </a:solidFill>
              </a:rPr>
              <a:t>"     	"wells </a:t>
            </a:r>
            <a:r>
              <a:rPr lang="en-US" b="1" i="1" dirty="0" err="1" smtClean="0">
                <a:solidFill>
                  <a:srgbClr val="002060"/>
                </a:solidFill>
              </a:rPr>
              <a:t>fargo</a:t>
            </a:r>
            <a:r>
              <a:rPr lang="en-US" b="1" i="1" dirty="0" smtClean="0">
                <a:solidFill>
                  <a:srgbClr val="002060"/>
                </a:solidFill>
              </a:rPr>
              <a:t>" 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590800" y="152400"/>
            <a:ext cx="1660391" cy="369332"/>
          </a:xfrm>
          <a:prstGeom prst="wedgeRectCallout">
            <a:avLst>
              <a:gd name="adj1" fmla="val -116034"/>
              <a:gd name="adj2" fmla="val 9469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Informational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971800" y="1524000"/>
            <a:ext cx="1532663" cy="369332"/>
          </a:xfrm>
          <a:prstGeom prst="wedgeRectCallout">
            <a:avLst>
              <a:gd name="adj1" fmla="val -100231"/>
              <a:gd name="adj2" fmla="val -10060"/>
            </a:avLst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Navigational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Taxonomy: Click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10640"/>
            <a:ext cx="82296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Classify queries by type</a:t>
            </a:r>
          </a:p>
          <a:p>
            <a:pPr lvl="1"/>
            <a:r>
              <a:rPr lang="en-US" dirty="0" smtClean="0"/>
              <a:t>Problem: query logs have no “informational/navigational” labels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Instead, we can use logs to categorize queries</a:t>
            </a:r>
          </a:p>
          <a:p>
            <a:pPr lvl="1"/>
            <a:r>
              <a:rPr lang="en-US" b="1" dirty="0" smtClean="0"/>
              <a:t>Commercial Intent </a:t>
            </a:r>
            <a:r>
              <a:rPr lang="en-US" dirty="0" smtClean="0">
                <a:sym typeface="Wingdings" pitchFamily="2" charset="2"/>
              </a:rPr>
              <a:t> more ad clicks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M</a:t>
            </a:r>
            <a:r>
              <a:rPr lang="en-US" b="1" dirty="0" smtClean="0"/>
              <a:t>alleability</a:t>
            </a:r>
            <a:r>
              <a:rPr lang="en-US" dirty="0" smtClean="0">
                <a:sym typeface="Wingdings" pitchFamily="2" charset="2"/>
              </a:rPr>
              <a:t>  more query suggestion clicks</a:t>
            </a:r>
          </a:p>
          <a:p>
            <a:pPr lvl="1"/>
            <a:r>
              <a:rPr lang="en-US" b="1" dirty="0" smtClean="0"/>
              <a:t>Popularity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more future clicks (anywhere)</a:t>
            </a:r>
          </a:p>
          <a:p>
            <a:pPr lvl="2"/>
            <a:r>
              <a:rPr lang="en-US" dirty="0" smtClean="0"/>
              <a:t>Predict future clicks ( anywhere )</a:t>
            </a:r>
          </a:p>
          <a:p>
            <a:pPr lvl="3"/>
            <a:r>
              <a:rPr lang="en-US" dirty="0" smtClean="0"/>
              <a:t>Past Clicks: February – May, 2008</a:t>
            </a:r>
          </a:p>
          <a:p>
            <a:pPr lvl="3"/>
            <a:r>
              <a:rPr lang="en-US" dirty="0" smtClean="0"/>
              <a:t>Future Clicks: June, 2008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3.png"/>
          <p:cNvPicPr>
            <a:picLocks noChangeAspect="1"/>
          </p:cNvPicPr>
          <p:nvPr/>
        </p:nvPicPr>
        <p:blipFill>
          <a:blip r:embed="rId2"/>
          <a:srcRect t="12667" r="40000" b="19333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743200" y="1244024"/>
            <a:ext cx="2743200" cy="584776"/>
          </a:xfrm>
          <a:prstGeom prst="wedgeRectCallout">
            <a:avLst>
              <a:gd name="adj1" fmla="val -31273"/>
              <a:gd name="adj2" fmla="val 10489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Mainline Ad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400800" y="88612"/>
            <a:ext cx="2743200" cy="584776"/>
          </a:xfrm>
          <a:prstGeom prst="wedgeRectCallout">
            <a:avLst>
              <a:gd name="adj1" fmla="val -29003"/>
              <a:gd name="adj2" fmla="val 28375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Right Rail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553200" y="3124200"/>
            <a:ext cx="2286000" cy="1077218"/>
          </a:xfrm>
          <a:prstGeom prst="wedgeRectCallout">
            <a:avLst>
              <a:gd name="adj1" fmla="val -161724"/>
              <a:gd name="adj2" fmla="val -84625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Spelling Suggestions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791200" y="4953000"/>
            <a:ext cx="2743200" cy="584776"/>
          </a:xfrm>
          <a:prstGeom prst="wedgeRectCallout">
            <a:avLst>
              <a:gd name="adj1" fmla="val -55784"/>
              <a:gd name="adj2" fmla="val 3249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Snippet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895600" y="177224"/>
            <a:ext cx="2743200" cy="584776"/>
          </a:xfrm>
          <a:prstGeom prst="wedgeRectCallout">
            <a:avLst>
              <a:gd name="adj1" fmla="val -58507"/>
              <a:gd name="adj2" fmla="val 11340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0" y="76200"/>
            <a:ext cx="2743200" cy="584776"/>
          </a:xfrm>
          <a:prstGeom prst="wedgeRectCallout">
            <a:avLst>
              <a:gd name="adj1" fmla="val -11755"/>
              <a:gd name="adj2" fmla="val 2071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Left Rail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Aggregates over </a:t>
            </a:r>
            <a:r>
              <a:rPr lang="en-US" i="1" dirty="0" smtClean="0"/>
              <a:t>(Q,U)</a:t>
            </a:r>
            <a:r>
              <a:rPr lang="en-US" dirty="0" smtClean="0"/>
              <a:t> pairs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600200" y="1295400"/>
          <a:ext cx="17526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6629400" y="1600200"/>
          <a:ext cx="9144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Right Arrow 8"/>
          <p:cNvSpPr/>
          <p:nvPr/>
        </p:nvSpPr>
        <p:spPr>
          <a:xfrm>
            <a:off x="3505200" y="1905000"/>
            <a:ext cx="2819400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8888" y="3489960"/>
          <a:ext cx="5052312" cy="2682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09955"/>
                <a:gridCol w="740473"/>
                <a:gridCol w="611505"/>
                <a:gridCol w="778065"/>
                <a:gridCol w="703580"/>
                <a:gridCol w="692467"/>
                <a:gridCol w="6162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MODEL</a:t>
                      </a:r>
                      <a:endParaRPr lang="en-US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Q/U Features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/>
                        <a:t>Aggregates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Static</a:t>
                      </a:r>
                    </a:p>
                    <a:p>
                      <a:pPr algn="ctr"/>
                      <a:r>
                        <a:rPr lang="en-US" sz="1200" b="1" i="1" dirty="0" smtClean="0"/>
                        <a:t>Rank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Toolbar </a:t>
                      </a:r>
                    </a:p>
                    <a:p>
                      <a:pPr algn="ctr"/>
                      <a:r>
                        <a:rPr lang="en-US" sz="1200" b="1" i="1" dirty="0" smtClean="0"/>
                        <a:t>Counts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BM25F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Words</a:t>
                      </a:r>
                    </a:p>
                    <a:p>
                      <a:pPr algn="ctr"/>
                      <a:r>
                        <a:rPr lang="en-US" sz="1200" b="1" i="1" dirty="0" smtClean="0"/>
                        <a:t>In URL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Clicks</a:t>
                      </a:r>
                      <a:endParaRPr lang="en-US" sz="1200" b="1" i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max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median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sum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count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0" lang="en-US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entropy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0" y="4964668"/>
            <a:ext cx="101181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Prior(U)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943600" y="4937760"/>
            <a:ext cx="838200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5867400" y="2667000"/>
            <a:ext cx="3048000" cy="609600"/>
          </a:xfrm>
          <a:prstGeom prst="wedgeEllipseCallout">
            <a:avLst>
              <a:gd name="adj1" fmla="val -81489"/>
              <a:gd name="adj2" fmla="val 124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Improve estimation by adding </a:t>
            </a:r>
            <a:r>
              <a:rPr lang="en-US" sz="1600" b="1" i="1" u="sng" dirty="0" smtClean="0"/>
              <a:t>features</a:t>
            </a:r>
            <a:endParaRPr lang="en-US" sz="1600" b="1" i="1" u="sng" dirty="0"/>
          </a:p>
        </p:txBody>
      </p:sp>
      <p:sp>
        <p:nvSpPr>
          <p:cNvPr id="15" name="Oval Callout 14"/>
          <p:cNvSpPr/>
          <p:nvPr/>
        </p:nvSpPr>
        <p:spPr>
          <a:xfrm>
            <a:off x="5486400" y="5943600"/>
            <a:ext cx="3124200" cy="612648"/>
          </a:xfrm>
          <a:prstGeom prst="wedgeEllipseCallout">
            <a:avLst>
              <a:gd name="adj1" fmla="val -169334"/>
              <a:gd name="adj2" fmla="val -212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Improve estimation by adding </a:t>
            </a:r>
            <a:r>
              <a:rPr lang="en-US" sz="1600" b="1" i="1" u="sng" dirty="0" smtClean="0"/>
              <a:t>aggregates</a:t>
            </a:r>
            <a:endParaRPr lang="en-US" sz="1600" b="1" i="1" u="sng" dirty="0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1371600"/>
            <a:ext cx="1676400" cy="600075"/>
          </a:xfrm>
          <a:prstGeom prst="rect">
            <a:avLst/>
          </a:prstGeom>
          <a:noFill/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Page Rank (named after Larry Page) </a:t>
            </a:r>
            <a:r>
              <a:rPr lang="en-US" sz="4000" dirty="0" smtClean="0"/>
              <a:t>aka Static Rank &amp; Random Surfer Model</a:t>
            </a:r>
            <a:endParaRPr lang="en-US" dirty="0"/>
          </a:p>
        </p:txBody>
      </p:sp>
      <p:pic>
        <p:nvPicPr>
          <p:cNvPr id="3" name="Picture 2" descr="Picture 35.png"/>
          <p:cNvPicPr>
            <a:picLocks noChangeAspect="1"/>
          </p:cNvPicPr>
          <p:nvPr/>
        </p:nvPicPr>
        <p:blipFill>
          <a:blip r:embed="rId2"/>
          <a:srcRect l="3333" t="14806" r="41667" b="15333"/>
          <a:stretch>
            <a:fillRect/>
          </a:stretch>
        </p:blipFill>
        <p:spPr>
          <a:xfrm>
            <a:off x="1143000" y="1600199"/>
            <a:ext cx="6553200" cy="520242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Page Rank </a:t>
            </a:r>
            <a:r>
              <a:rPr lang="en-US" sz="3600" dirty="0"/>
              <a:t>=</a:t>
            </a:r>
            <a:r>
              <a:rPr lang="en-US" sz="3600" dirty="0" smtClean="0"/>
              <a:t>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Eigenvector</a:t>
            </a:r>
            <a:br>
              <a:rPr lang="en-US" sz="3600" dirty="0" smtClean="0"/>
            </a:br>
            <a:r>
              <a:rPr lang="en-US" sz="2667" dirty="0" smtClean="0">
                <a:hlinkClick r:id="rId2"/>
              </a:rPr>
              <a:t>http://en.wikipedia.org/wiki/PageRank</a:t>
            </a:r>
            <a:r>
              <a:rPr lang="en-US" sz="2667" dirty="0" smtClean="0"/>
              <a:t> </a:t>
            </a:r>
            <a:endParaRPr lang="en-US" sz="3600" dirty="0"/>
          </a:p>
        </p:txBody>
      </p:sp>
      <p:pic>
        <p:nvPicPr>
          <p:cNvPr id="4" name="Picture 3" descr="Picture 36.png"/>
          <p:cNvPicPr>
            <a:picLocks noChangeAspect="1"/>
          </p:cNvPicPr>
          <p:nvPr/>
        </p:nvPicPr>
        <p:blipFill>
          <a:blip r:embed="rId3"/>
          <a:srcRect l="15000" t="28667" r="28333" b="10000"/>
          <a:stretch>
            <a:fillRect/>
          </a:stretch>
        </p:blipFill>
        <p:spPr>
          <a:xfrm>
            <a:off x="76200" y="1935788"/>
            <a:ext cx="6934200" cy="4690782"/>
          </a:xfrm>
          <a:prstGeom prst="rect">
            <a:avLst/>
          </a:prstGeom>
        </p:spPr>
      </p:pic>
      <p:pic>
        <p:nvPicPr>
          <p:cNvPr id="3" name="Picture 2" descr="Picture 35.png"/>
          <p:cNvPicPr>
            <a:picLocks noChangeAspect="1"/>
          </p:cNvPicPr>
          <p:nvPr/>
        </p:nvPicPr>
        <p:blipFill>
          <a:blip r:embed="rId4"/>
          <a:srcRect l="3333" t="14806" r="41667" b="15333"/>
          <a:stretch>
            <a:fillRect/>
          </a:stretch>
        </p:blipFill>
        <p:spPr>
          <a:xfrm>
            <a:off x="5791200" y="0"/>
            <a:ext cx="3200400" cy="254072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E580-58F8-D143-A1F7-ACB407ECC824}" type="slidenum">
              <a:rPr lang="en-US"/>
              <a:pPr/>
              <a:t>8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“</a:t>
            </a:r>
            <a:r>
              <a:rPr lang="en-US" sz="4000" i="1"/>
              <a:t>It never pays to think until you’ve run out of data</a:t>
            </a:r>
            <a:r>
              <a:rPr lang="en-US" sz="4000"/>
              <a:t>” – Eric Brill</a:t>
            </a:r>
          </a:p>
        </p:txBody>
      </p:sp>
      <p:pic>
        <p:nvPicPr>
          <p:cNvPr id="141315" name="Picture 3" descr="Figure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371600"/>
            <a:ext cx="6324600" cy="5059363"/>
          </a:xfrm>
          <a:noFill/>
          <a:ln/>
        </p:spPr>
      </p:pic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828800" y="1828800"/>
            <a:ext cx="5084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Times New Roman" charset="0"/>
              </a:rPr>
              <a:t>Banko &amp; Brill:  Mitigating the Paucity-of-Data Problem (HLT 2001)</a:t>
            </a:r>
          </a:p>
        </p:txBody>
      </p:sp>
      <p:sp>
        <p:nvSpPr>
          <p:cNvPr id="141317" name="AutoShape 5"/>
          <p:cNvSpPr>
            <a:spLocks noChangeArrowheads="1"/>
          </p:cNvSpPr>
          <p:nvPr/>
        </p:nvSpPr>
        <p:spPr bwMode="auto">
          <a:xfrm>
            <a:off x="1447800" y="5257800"/>
            <a:ext cx="6172200" cy="1222375"/>
          </a:xfrm>
          <a:prstGeom prst="cloudCallout">
            <a:avLst>
              <a:gd name="adj1" fmla="val -1259"/>
              <a:gd name="adj2" fmla="val -153245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Fire everybody and </a:t>
            </a:r>
          </a:p>
          <a:p>
            <a:pPr algn="ctr"/>
            <a:r>
              <a:rPr lang="en-US" sz="2400" b="1">
                <a:solidFill>
                  <a:srgbClr val="FFFF00"/>
                </a:solidFill>
              </a:rPr>
              <a:t>spend the money on data</a:t>
            </a:r>
          </a:p>
        </p:txBody>
      </p:sp>
      <p:sp>
        <p:nvSpPr>
          <p:cNvPr id="141318" name="AutoShape 6"/>
          <p:cNvSpPr>
            <a:spLocks noChangeArrowheads="1"/>
          </p:cNvSpPr>
          <p:nvPr/>
        </p:nvSpPr>
        <p:spPr bwMode="auto">
          <a:xfrm>
            <a:off x="7010400" y="3200400"/>
            <a:ext cx="1143000" cy="1562100"/>
          </a:xfrm>
          <a:prstGeom prst="wedgeRectCallout">
            <a:avLst>
              <a:gd name="adj1" fmla="val -98333"/>
              <a:gd name="adj2" fmla="val -5010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More data is better data!</a:t>
            </a:r>
          </a:p>
        </p:txBody>
      </p:sp>
      <p:sp>
        <p:nvSpPr>
          <p:cNvPr id="141319" name="AutoShape 7"/>
          <p:cNvSpPr>
            <a:spLocks noChangeArrowheads="1"/>
          </p:cNvSpPr>
          <p:nvPr/>
        </p:nvSpPr>
        <p:spPr bwMode="auto">
          <a:xfrm>
            <a:off x="228600" y="2438400"/>
            <a:ext cx="2362200" cy="831850"/>
          </a:xfrm>
          <a:prstGeom prst="wedgeRectCallout">
            <a:avLst>
              <a:gd name="adj1" fmla="val 54435"/>
              <a:gd name="adj2" fmla="val 89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No consistently</a:t>
            </a:r>
          </a:p>
          <a:p>
            <a:pPr algn="ctr"/>
            <a:r>
              <a:rPr lang="en-US" sz="2400"/>
              <a:t>best learner</a:t>
            </a:r>
          </a:p>
        </p:txBody>
      </p:sp>
      <p:sp>
        <p:nvSpPr>
          <p:cNvPr id="141320" name="AutoShape 8"/>
          <p:cNvSpPr>
            <a:spLocks noChangeArrowheads="1"/>
          </p:cNvSpPr>
          <p:nvPr/>
        </p:nvSpPr>
        <p:spPr bwMode="auto">
          <a:xfrm rot="16200000">
            <a:off x="7091363" y="4716462"/>
            <a:ext cx="3505200" cy="466725"/>
          </a:xfrm>
          <a:prstGeom prst="wedgeRectCallout">
            <a:avLst>
              <a:gd name="adj1" fmla="val -20972"/>
              <a:gd name="adj2" fmla="val -25442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Quoted out of context</a:t>
            </a:r>
          </a:p>
        </p:txBody>
      </p:sp>
      <p:sp>
        <p:nvSpPr>
          <p:cNvPr id="141321" name="AutoShape 9"/>
          <p:cNvSpPr>
            <a:spLocks noChangeArrowheads="1"/>
          </p:cNvSpPr>
          <p:nvPr/>
        </p:nvSpPr>
        <p:spPr bwMode="auto">
          <a:xfrm>
            <a:off x="2438400" y="1447800"/>
            <a:ext cx="6477000" cy="831850"/>
          </a:xfrm>
          <a:prstGeom prst="wedgeRectCallout">
            <a:avLst>
              <a:gd name="adj1" fmla="val -12255"/>
              <a:gd name="adj2" fmla="val 950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Moore’s Law Constant:</a:t>
            </a:r>
          </a:p>
          <a:p>
            <a:pPr algn="ctr"/>
            <a:r>
              <a:rPr lang="en-US" sz="2400"/>
              <a:t>Data Collection Rates </a:t>
            </a:r>
            <a:r>
              <a:rPr lang="en-US" sz="2400">
                <a:sym typeface="Wingdings" charset="2"/>
              </a:rPr>
              <a:t> Improvement Rates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 animBg="1"/>
      <p:bldP spid="141318" grpId="0" animBg="1"/>
      <p:bldP spid="141319" grpId="0" animBg="1"/>
      <p:bldP spid="141320" grpId="0" animBg="1"/>
      <p:bldP spid="1413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 Priors are like Query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Human Ratings (HRS): Perfect judgments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r>
              <a:rPr lang="en-US" dirty="0" smtClean="0">
                <a:sym typeface="Wingdings" pitchFamily="2" charset="2"/>
              </a:rPr>
              <a:t>Static Rank (Page Rank): higher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r>
              <a:rPr lang="en-US" dirty="0" smtClean="0">
                <a:sym typeface="Wingdings" pitchFamily="2" charset="2"/>
              </a:rPr>
              <a:t>Textual Overlap: match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pPr lvl="1"/>
            <a:r>
              <a:rPr lang="en-US" sz="2100" dirty="0" smtClean="0"/>
              <a:t>“</a:t>
            </a:r>
            <a:r>
              <a:rPr lang="en-US" sz="2100" dirty="0" err="1" smtClean="0"/>
              <a:t>cnn</a:t>
            </a:r>
            <a:r>
              <a:rPr lang="en-US" sz="2100" dirty="0" smtClean="0"/>
              <a:t>” </a:t>
            </a:r>
            <a:r>
              <a:rPr lang="en-US" sz="2100" dirty="0" smtClean="0">
                <a:sym typeface="Wingdings" pitchFamily="2" charset="2"/>
              </a:rPr>
              <a:t> </a:t>
            </a:r>
            <a:r>
              <a:rPr lang="en-US" sz="2100" dirty="0" smtClean="0">
                <a:sym typeface="Wingdings" pitchFamily="2" charset="2"/>
                <a:hlinkClick r:id="rId2"/>
              </a:rPr>
              <a:t>www.cnn.com</a:t>
            </a:r>
            <a:r>
              <a:rPr lang="en-US" sz="2100" dirty="0" smtClean="0">
                <a:sym typeface="Wingdings" pitchFamily="2" charset="2"/>
              </a:rPr>
              <a:t> (match)</a:t>
            </a:r>
          </a:p>
          <a:p>
            <a:r>
              <a:rPr lang="en-US" dirty="0" smtClean="0">
                <a:sym typeface="Wingdings" pitchFamily="2" charset="2"/>
              </a:rPr>
              <a:t>Popular: 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lots of clicks  </a:t>
            </a:r>
            <a:r>
              <a:rPr lang="en-US" i="1" dirty="0" smtClean="0">
                <a:sym typeface="Wingdings" pitchFamily="2" charset="2"/>
              </a:rPr>
              <a:t>more likely </a:t>
            </a:r>
            <a:r>
              <a:rPr lang="en-US" dirty="0" smtClean="0">
                <a:sym typeface="Wingdings" pitchFamily="2" charset="2"/>
              </a:rPr>
              <a:t>(toolbar, slogs, </a:t>
            </a:r>
            <a:r>
              <a:rPr lang="en-US" dirty="0" err="1" smtClean="0">
                <a:sym typeface="Wingdings" pitchFamily="2" charset="2"/>
              </a:rPr>
              <a:t>glogs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r>
              <a:rPr lang="en-US" dirty="0" smtClean="0">
                <a:sym typeface="Wingdings" pitchFamily="2" charset="2"/>
              </a:rPr>
              <a:t>Diversity/Entropy: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fewer plausible queries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r>
              <a:rPr lang="en-US" dirty="0" err="1" smtClean="0">
                <a:sym typeface="Wingdings" pitchFamily="2" charset="2"/>
              </a:rPr>
              <a:t>Broder’s</a:t>
            </a:r>
            <a:r>
              <a:rPr lang="en-US" dirty="0" smtClean="0">
                <a:sym typeface="Wingdings" pitchFamily="2" charset="2"/>
              </a:rPr>
              <a:t> Taxonomy</a:t>
            </a:r>
          </a:p>
          <a:p>
            <a:pPr lvl="1"/>
            <a:r>
              <a:rPr lang="en-US" sz="2100" dirty="0" smtClean="0"/>
              <a:t>Applies to documents as well</a:t>
            </a:r>
          </a:p>
          <a:p>
            <a:pPr lvl="1"/>
            <a:r>
              <a:rPr lang="en-US" sz="2100" dirty="0" smtClean="0"/>
              <a:t>“</a:t>
            </a:r>
            <a:r>
              <a:rPr lang="en-US" sz="2100" dirty="0" err="1" smtClean="0"/>
              <a:t>cnn</a:t>
            </a:r>
            <a:r>
              <a:rPr lang="en-US" sz="2100" dirty="0" smtClean="0"/>
              <a:t>” </a:t>
            </a:r>
            <a:r>
              <a:rPr lang="en-US" sz="2100" dirty="0" smtClean="0">
                <a:sym typeface="Wingdings" pitchFamily="2" charset="2"/>
              </a:rPr>
              <a:t> </a:t>
            </a:r>
            <a:r>
              <a:rPr lang="en-US" sz="2100" dirty="0" smtClean="0">
                <a:sym typeface="Wingdings" pitchFamily="2" charset="2"/>
                <a:hlinkClick r:id="rId2"/>
              </a:rPr>
              <a:t>www.cnn.com</a:t>
            </a:r>
            <a:r>
              <a:rPr lang="en-US" sz="2100" dirty="0" smtClean="0">
                <a:sym typeface="Wingdings" pitchFamily="2" charset="2"/>
              </a:rPr>
              <a:t> (navigational)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will determine future clicks on the URL?</a:t>
            </a:r>
          </a:p>
          <a:p>
            <a:pPr lvl="1"/>
            <a:r>
              <a:rPr lang="en-US" dirty="0" smtClean="0"/>
              <a:t>Past Clicks ?</a:t>
            </a:r>
          </a:p>
          <a:p>
            <a:pPr lvl="1"/>
            <a:r>
              <a:rPr lang="en-US" dirty="0" smtClean="0"/>
              <a:t>High Static Rank ?</a:t>
            </a:r>
          </a:p>
          <a:p>
            <a:pPr lvl="1"/>
            <a:r>
              <a:rPr lang="en-US" dirty="0" smtClean="0"/>
              <a:t>High Toolbar visitation counts ?</a:t>
            </a:r>
          </a:p>
          <a:p>
            <a:pPr lvl="1"/>
            <a:r>
              <a:rPr lang="en-US" dirty="0" smtClean="0"/>
              <a:t>Precise Textual Match ?</a:t>
            </a:r>
          </a:p>
          <a:p>
            <a:pPr lvl="1"/>
            <a:r>
              <a:rPr lang="en-US" dirty="0" smtClean="0"/>
              <a:t>All of the Above 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~3k queries from the extracts</a:t>
            </a:r>
          </a:p>
          <a:p>
            <a:pPr lvl="1"/>
            <a:r>
              <a:rPr lang="en-US" dirty="0" smtClean="0"/>
              <a:t>350k URL’s</a:t>
            </a:r>
          </a:p>
          <a:p>
            <a:pPr lvl="1"/>
            <a:r>
              <a:rPr lang="en-US" dirty="0" smtClean="0"/>
              <a:t>Past Clicks: February – May, 2008</a:t>
            </a:r>
          </a:p>
          <a:p>
            <a:pPr lvl="1"/>
            <a:r>
              <a:rPr lang="en-US" dirty="0" smtClean="0"/>
              <a:t>Future Clicks: June, 2008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URL Popularity</a:t>
            </a:r>
            <a:endParaRPr lang="en-US" b="1" i="1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1524000" y="1371600"/>
          <a:ext cx="6455474" cy="3352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321"/>
                <a:gridCol w="946467"/>
                <a:gridCol w="809943"/>
                <a:gridCol w="1749743"/>
              </a:tblGrid>
              <a:tr h="47897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URL Popularity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Normalized RMSE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Loss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8971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Extract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Clicks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Extract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+ Clicks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7897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Linear</a:t>
                      </a:r>
                      <a:r>
                        <a:rPr lang="en-US" sz="1600" b="1" baseline="0" dirty="0" smtClean="0"/>
                        <a:t> Regression</a:t>
                      </a:r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47897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A: Regression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.619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.324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4789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B: Classification + Regression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.324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.319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47897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Neural</a:t>
                      </a:r>
                      <a:r>
                        <a:rPr lang="en-US" sz="1600" b="1" baseline="0" dirty="0" smtClean="0"/>
                        <a:t> Network (3 Nodes in the Hidden Layer)</a:t>
                      </a:r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</a:txBody>
                  <a:tcPr/>
                </a:tc>
              </a:tr>
              <a:tr h="47897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C: Regression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.311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.300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5" name="Oval Callout 4"/>
          <p:cNvSpPr/>
          <p:nvPr/>
        </p:nvSpPr>
        <p:spPr>
          <a:xfrm>
            <a:off x="4495800" y="5715000"/>
            <a:ext cx="2514600" cy="685800"/>
          </a:xfrm>
          <a:prstGeom prst="wedgeEllipseCallout">
            <a:avLst>
              <a:gd name="adj1" fmla="val 77170"/>
              <a:gd name="adj2" fmla="val -221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Extract + Clicks: </a:t>
            </a:r>
          </a:p>
          <a:p>
            <a:pPr algn="ctr"/>
            <a:r>
              <a:rPr lang="en-US" sz="1600" b="1" u="sng" dirty="0" smtClean="0"/>
              <a:t>Better Together</a:t>
            </a:r>
            <a:endParaRPr lang="en-US" sz="1600" b="1" u="sng" dirty="0"/>
          </a:p>
        </p:txBody>
      </p:sp>
      <p:sp>
        <p:nvSpPr>
          <p:cNvPr id="6" name="Oval Callout 5"/>
          <p:cNvSpPr/>
          <p:nvPr/>
        </p:nvSpPr>
        <p:spPr>
          <a:xfrm>
            <a:off x="1371600" y="5791200"/>
            <a:ext cx="2743200" cy="612648"/>
          </a:xfrm>
          <a:prstGeom prst="wedgeEllipseCallout">
            <a:avLst>
              <a:gd name="adj1" fmla="val 144999"/>
              <a:gd name="adj2" fmla="val -403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B is better than A</a:t>
            </a:r>
            <a:endParaRPr lang="en-US" sz="16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Destinations by Residuals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6195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flipV="1">
            <a:off x="533400" y="2514600"/>
            <a:ext cx="8153400" cy="236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riped Right Arrow 8"/>
          <p:cNvSpPr/>
          <p:nvPr/>
        </p:nvSpPr>
        <p:spPr>
          <a:xfrm rot="4164987">
            <a:off x="5658792" y="3851380"/>
            <a:ext cx="1590868" cy="33065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 rot="15195179">
            <a:off x="4116069" y="2833041"/>
            <a:ext cx="1219200" cy="304800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518348">
            <a:off x="6535778" y="3448587"/>
            <a:ext cx="139012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Real</a:t>
            </a:r>
          </a:p>
          <a:p>
            <a:pPr algn="ctr"/>
            <a:r>
              <a:rPr lang="en-US" sz="1600" b="1" dirty="0" smtClean="0"/>
              <a:t>Destinations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 rot="20618208">
            <a:off x="4804056" y="2507851"/>
            <a:ext cx="139012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Fake</a:t>
            </a:r>
          </a:p>
          <a:p>
            <a:pPr algn="ctr"/>
            <a:r>
              <a:rPr lang="en-US" sz="1600" b="1" dirty="0" smtClean="0"/>
              <a:t>Destinations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 rot="20616708">
            <a:off x="1160000" y="4370873"/>
            <a:ext cx="2529219" cy="30777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 smtClean="0"/>
              <a:t>ClickEntropy</a:t>
            </a:r>
            <a:r>
              <a:rPr lang="en-US" sz="1400" b="1" dirty="0" smtClean="0"/>
              <a:t> ~ Log(#Clicks)</a:t>
            </a:r>
            <a:endParaRPr lang="en-US" sz="1400" b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609600"/>
            <a:ext cx="4800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Real and Fake Destinations</a:t>
            </a:r>
            <a:endParaRPr lang="en-US" sz="24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26938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2590800" y="152400"/>
            <a:ext cx="687752" cy="369332"/>
          </a:xfrm>
          <a:prstGeom prst="wedgeRectCallout">
            <a:avLst>
              <a:gd name="adj1" fmla="val -116034"/>
              <a:gd name="adj2" fmla="val 9469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Fake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2895600" y="838200"/>
            <a:ext cx="651140" cy="369332"/>
          </a:xfrm>
          <a:prstGeom prst="wedgeRectCallout">
            <a:avLst>
              <a:gd name="adj1" fmla="val -116034"/>
              <a:gd name="adj2" fmla="val 94693"/>
            </a:avLst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Real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 Placeholder 9"/>
          <p:cNvSpPr txBox="1">
            <a:spLocks/>
          </p:cNvSpPr>
          <p:nvPr/>
        </p:nvSpPr>
        <p:spPr>
          <a:xfrm>
            <a:off x="4572000" y="2438400"/>
            <a:ext cx="35814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en-US" sz="2200" b="1" dirty="0">
                <a:solidFill>
                  <a:schemeClr val="accent2"/>
                </a:solidFill>
              </a:rPr>
              <a:t>Residuals – </a:t>
            </a:r>
            <a:r>
              <a:rPr lang="en-US" sz="2200" b="1" dirty="0" smtClean="0">
                <a:solidFill>
                  <a:schemeClr val="accent2"/>
                </a:solidFill>
              </a:rPr>
              <a:t>Lowest Quartile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20" name="Text Placeholder 9"/>
          <p:cNvSpPr txBox="1">
            <a:spLocks/>
          </p:cNvSpPr>
          <p:nvPr/>
        </p:nvSpPr>
        <p:spPr>
          <a:xfrm>
            <a:off x="457200" y="2438400"/>
            <a:ext cx="35814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en-US" sz="2200" b="1" dirty="0">
                <a:solidFill>
                  <a:schemeClr val="accent2"/>
                </a:solidFill>
              </a:rPr>
              <a:t>Residuals – Highest Quartile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7200" y="2895600"/>
            <a:ext cx="449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</a:rPr>
              <a:t>actualkeywords.com/base_top50000.txt	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blog.nbc.com/heroes/2007/04/wine_and_guests.php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everyscreen.com/views/sex.htm	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freesex.zip.net                               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fuck-everyone.com	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home.att.net/~</a:t>
            </a:r>
            <a:r>
              <a:rPr lang="en-US" sz="1400" b="1" i="1" dirty="0" err="1" smtClean="0">
                <a:solidFill>
                  <a:srgbClr val="C00000"/>
                </a:solidFill>
              </a:rPr>
              <a:t>btuttleman</a:t>
            </a:r>
            <a:r>
              <a:rPr lang="en-US" sz="1400" b="1" i="1" dirty="0" smtClean="0">
                <a:solidFill>
                  <a:srgbClr val="C00000"/>
                </a:solidFill>
              </a:rPr>
              <a:t>/barrysite.html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jibbering.com/blog/p=57	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migune.nipox.com/index-15.html                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mp3-search.hu/mp3shudownl.htm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www.123rentahome.com                          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www.automotivetalk.net/showmessages.phpid=3791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www.canammachinerysales.com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www.cardpostage.com/zorn.htm                  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www.driverguide.com/drilist.htm               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www.driverguide.com/drivers2.htm                                 </a:t>
            </a:r>
          </a:p>
          <a:p>
            <a:r>
              <a:rPr lang="en-US" sz="1400" b="1" i="1" dirty="0" smtClean="0">
                <a:solidFill>
                  <a:srgbClr val="C00000"/>
                </a:solidFill>
              </a:rPr>
              <a:t>www.esmimusica.com                            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2895600"/>
            <a:ext cx="1828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002060"/>
                </a:solidFill>
              </a:rPr>
              <a:t>espn.go.com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fr.yahoo.com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games.lg.web.tr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gmail.google.com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it.yahoo.com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mail.yahoo.com            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www.89.com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www.aol.com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www.cnn.com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www.ebay.com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www.facebook.com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www.free.fr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www.free.org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www.google.ca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www.google.co.jp </a:t>
            </a:r>
          </a:p>
          <a:p>
            <a:r>
              <a:rPr lang="en-US" sz="1400" b="1" i="1" dirty="0" smtClean="0">
                <a:solidFill>
                  <a:srgbClr val="002060"/>
                </a:solidFill>
              </a:rPr>
              <a:t>www.google.co.uk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26938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609600"/>
            <a:ext cx="4800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Fake Destination Example</a:t>
            </a:r>
            <a:endParaRPr lang="en-US" sz="2400" b="1" dirty="0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590800" y="152400"/>
            <a:ext cx="687752" cy="369332"/>
          </a:xfrm>
          <a:prstGeom prst="wedgeRectCallout">
            <a:avLst>
              <a:gd name="adj1" fmla="val -116034"/>
              <a:gd name="adj2" fmla="val 9469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Fake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219200"/>
            <a:ext cx="5029200" cy="54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18288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solidFill>
                  <a:srgbClr val="C00000"/>
                </a:solidFill>
              </a:rPr>
              <a:t>actualkeywords.com/base_top50000.txt</a:t>
            </a:r>
            <a:r>
              <a:rPr lang="en-US" b="1" i="1" dirty="0" smtClean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3429000" y="4953000"/>
            <a:ext cx="152400" cy="167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57600" y="5486400"/>
            <a:ext cx="183556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Dictionary Attack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25146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Clicked  ~110,000 times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In response to ~16,000 unique queries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to Rank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/>
              <a:t>Document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Baseline: Feature Set A</a:t>
            </a:r>
          </a:p>
          <a:p>
            <a:pPr lvl="1"/>
            <a:r>
              <a:rPr lang="en-US" dirty="0" smtClean="0"/>
              <a:t>Textual Features </a:t>
            </a:r>
            <a:r>
              <a:rPr lang="en-US" b="1" dirty="0" smtClean="0"/>
              <a:t>( 5 features )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Baseline: Feature Set B</a:t>
            </a:r>
          </a:p>
          <a:p>
            <a:pPr lvl="1"/>
            <a:r>
              <a:rPr lang="en-US" dirty="0" smtClean="0"/>
              <a:t>Textual Features + Static Rank </a:t>
            </a:r>
            <a:r>
              <a:rPr lang="en-US" b="1" dirty="0" smtClean="0"/>
              <a:t>( 7 features )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Baseline: Feature Set C</a:t>
            </a:r>
          </a:p>
          <a:p>
            <a:pPr lvl="1"/>
            <a:r>
              <a:rPr lang="en-US" dirty="0" smtClean="0"/>
              <a:t>All features, with click-based features filtered </a:t>
            </a:r>
            <a:r>
              <a:rPr lang="en-US" b="1" dirty="0" smtClean="0"/>
              <a:t>( 382 features )</a:t>
            </a:r>
          </a:p>
          <a:p>
            <a:pPr lvl="1"/>
            <a:endParaRPr lang="en-US" b="1" dirty="0" smtClean="0"/>
          </a:p>
          <a:p>
            <a:r>
              <a:rPr lang="en-US" b="1" u="sng" dirty="0" smtClean="0"/>
              <a:t>Treatment</a:t>
            </a:r>
            <a:r>
              <a:rPr lang="en-US" b="1" dirty="0" smtClean="0"/>
              <a:t>:  Baseline + 5 Click Aggregate Features</a:t>
            </a:r>
          </a:p>
          <a:p>
            <a:pPr lvl="1"/>
            <a:r>
              <a:rPr lang="en-US" dirty="0" smtClean="0"/>
              <a:t>Max, Median, Entropy, Sum, Count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Summary: Information Retrieval (IR)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Boolean Combinations of Keywords</a:t>
            </a:r>
          </a:p>
          <a:p>
            <a:pPr lvl="1"/>
            <a:r>
              <a:rPr lang="en-US" sz="2000" dirty="0" smtClean="0"/>
              <a:t>Popular with Intermediaries (Librarians)</a:t>
            </a:r>
          </a:p>
          <a:p>
            <a:r>
              <a:rPr lang="en-US" sz="2000" dirty="0" smtClean="0"/>
              <a:t>Rank Retrieval</a:t>
            </a:r>
          </a:p>
          <a:p>
            <a:pPr lvl="1"/>
            <a:r>
              <a:rPr lang="en-US" sz="2000" dirty="0" smtClean="0"/>
              <a:t>Sort </a:t>
            </a:r>
            <a:r>
              <a:rPr lang="en-US" sz="2000" dirty="0"/>
              <a:t>a collection of documents</a:t>
            </a:r>
            <a:r>
              <a:rPr lang="en-US" sz="2000" dirty="0" smtClean="0"/>
              <a:t> </a:t>
            </a:r>
          </a:p>
          <a:p>
            <a:pPr lvl="2"/>
            <a:r>
              <a:rPr lang="en-US" sz="1600" dirty="0" smtClean="0"/>
              <a:t>(</a:t>
            </a:r>
            <a:r>
              <a:rPr lang="en-US" sz="1600" dirty="0"/>
              <a:t>e.g., scientific papers, abstracts, paragraphs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by </a:t>
            </a:r>
            <a:r>
              <a:rPr lang="en-US" sz="1600" dirty="0"/>
              <a:t>how much they ‘‘match’’ a query</a:t>
            </a:r>
            <a:r>
              <a:rPr lang="en-US" sz="1600" dirty="0" smtClean="0"/>
              <a:t> 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query can be a</a:t>
            </a:r>
            <a:r>
              <a:rPr lang="en-US" sz="2000" dirty="0" smtClean="0"/>
              <a:t> (short) sequence </a:t>
            </a:r>
            <a:r>
              <a:rPr lang="en-US" sz="2000" dirty="0"/>
              <a:t>of </a:t>
            </a:r>
            <a:r>
              <a:rPr lang="en-US" sz="2000" dirty="0" smtClean="0"/>
              <a:t>keywords</a:t>
            </a:r>
          </a:p>
          <a:p>
            <a:pPr lvl="2"/>
            <a:r>
              <a:rPr lang="en-US" sz="1600" dirty="0" smtClean="0"/>
              <a:t>or </a:t>
            </a:r>
            <a:r>
              <a:rPr lang="en-US" sz="1600" dirty="0"/>
              <a:t>arbitrary text (e.g., one of the documents</a:t>
            </a:r>
            <a:r>
              <a:rPr lang="en-US" sz="1600" dirty="0" smtClean="0"/>
              <a:t>)</a:t>
            </a:r>
          </a:p>
          <a:p>
            <a:r>
              <a:rPr lang="en-US" sz="2000" dirty="0" smtClean="0"/>
              <a:t>Logs of User Behavior (Clicks, Toolbar)</a:t>
            </a:r>
          </a:p>
          <a:p>
            <a:pPr lvl="1"/>
            <a:r>
              <a:rPr lang="en-US" sz="2000" dirty="0" smtClean="0"/>
              <a:t>Solitaire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Multi-Player Game: </a:t>
            </a:r>
          </a:p>
          <a:p>
            <a:pPr lvl="2"/>
            <a:r>
              <a:rPr lang="en-US" sz="1600" dirty="0" smtClean="0">
                <a:sym typeface="Wingdings"/>
              </a:rPr>
              <a:t>Authors, Users, Advertisers, Spammers</a:t>
            </a:r>
          </a:p>
          <a:p>
            <a:pPr lvl="1"/>
            <a:r>
              <a:rPr lang="en-US" sz="2000" dirty="0" smtClean="0">
                <a:sym typeface="Wingdings"/>
              </a:rPr>
              <a:t>More Users than Authors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More Information in Logs than Docs</a:t>
            </a:r>
          </a:p>
          <a:p>
            <a:pPr lvl="1"/>
            <a:r>
              <a:rPr lang="en-US" sz="2000" dirty="0" smtClean="0">
                <a:sym typeface="Wingdings"/>
              </a:rPr>
              <a:t>Learning to Rank: </a:t>
            </a:r>
          </a:p>
          <a:p>
            <a:pPr lvl="2"/>
            <a:r>
              <a:rPr lang="en-US" sz="1600" dirty="0" smtClean="0">
                <a:sym typeface="Wingdings"/>
              </a:rPr>
              <a:t>Use Machine Learning to combine doc features &amp; log features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 2, 2009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311E-62E6-894C-9746-204AFEC50C86}" type="slidenum">
              <a:rPr lang="en-US"/>
              <a:pPr/>
              <a:t>9</a:t>
            </a:fld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 of Data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b="1"/>
              <a:t>		         </a:t>
            </a:r>
            <a:r>
              <a:rPr lang="en-US" sz="2000" b="1"/>
              <a:t>LIMSI: Lamel (2002) – Broadcast News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354263"/>
            <a:ext cx="5330825" cy="3203575"/>
            <a:chOff x="613" y="183"/>
            <a:chExt cx="4940" cy="3535"/>
          </a:xfrm>
        </p:grpSpPr>
        <p:pic>
          <p:nvPicPr>
            <p:cNvPr id="142341" name="Picture 5" descr="unsu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5" y="183"/>
              <a:ext cx="4878" cy="30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342" name="Text Box 6"/>
            <p:cNvSpPr txBox="1">
              <a:spLocks noChangeArrowheads="1"/>
            </p:cNvSpPr>
            <p:nvPr/>
          </p:nvSpPr>
          <p:spPr bwMode="auto">
            <a:xfrm>
              <a:off x="1683" y="3213"/>
              <a:ext cx="170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b="1">
                <a:ea typeface="Arial" charset="0"/>
                <a:cs typeface="Arial" charset="0"/>
              </a:endParaRPr>
            </a:p>
          </p:txBody>
        </p:sp>
        <p:sp>
          <p:nvSpPr>
            <p:cNvPr id="142343" name="Text Box 7"/>
            <p:cNvSpPr txBox="1">
              <a:spLocks noChangeArrowheads="1"/>
            </p:cNvSpPr>
            <p:nvPr/>
          </p:nvSpPr>
          <p:spPr bwMode="auto">
            <a:xfrm rot="16200000">
              <a:off x="353" y="2298"/>
              <a:ext cx="60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endParaRPr lang="en-US" sz="2400" b="1">
                <a:ea typeface="Arial" charset="0"/>
                <a:cs typeface="Arial" charset="0"/>
              </a:endParaRPr>
            </a:p>
          </p:txBody>
        </p:sp>
      </p:grp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990600" y="5562600"/>
            <a:ext cx="2798763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latin typeface="Times New Roman" charset="0"/>
              </a:rPr>
              <a:t>Supervised</a:t>
            </a:r>
            <a:r>
              <a:rPr lang="en-US" sz="1400">
                <a:latin typeface="Times New Roman" charset="0"/>
              </a:rPr>
              <a:t>:	              transcripts</a:t>
            </a:r>
          </a:p>
          <a:p>
            <a:r>
              <a:rPr lang="en-US" sz="1400">
                <a:solidFill>
                  <a:schemeClr val="folHlink"/>
                </a:solidFill>
                <a:latin typeface="Times New Roman" charset="0"/>
              </a:rPr>
              <a:t>Lightly supervised</a:t>
            </a:r>
            <a:r>
              <a:rPr lang="en-US" sz="1400">
                <a:latin typeface="Times New Roman" charset="0"/>
              </a:rPr>
              <a:t>:   closed captions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1371600" y="3657600"/>
            <a:ext cx="549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 New Roman" charset="0"/>
              </a:rPr>
              <a:t>WER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419600" y="5181600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 charset="0"/>
              </a:rPr>
              <a:t>hours</a:t>
            </a:r>
          </a:p>
        </p:txBody>
      </p:sp>
      <p:sp>
        <p:nvSpPr>
          <p:cNvPr id="142347" name="AutoShape 11"/>
          <p:cNvSpPr>
            <a:spLocks noChangeArrowheads="1"/>
          </p:cNvSpPr>
          <p:nvPr/>
        </p:nvSpPr>
        <p:spPr bwMode="auto">
          <a:xfrm>
            <a:off x="0" y="0"/>
            <a:ext cx="3505200" cy="376238"/>
          </a:xfrm>
          <a:prstGeom prst="wedgeRectCallout">
            <a:avLst>
              <a:gd name="adj1" fmla="val 24773"/>
              <a:gd name="adj2" fmla="val 6856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Borrowed Slide: Jelinek (LREC)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3540</Words>
  <Application>Microsoft Office PowerPoint</Application>
  <PresentationFormat>On-screen Show (4:3)</PresentationFormat>
  <Paragraphs>965</Paragraphs>
  <Slides>87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Office Theme</vt:lpstr>
      <vt:lpstr>Document</vt:lpstr>
      <vt:lpstr>Equation</vt:lpstr>
      <vt:lpstr>Chart</vt:lpstr>
      <vt:lpstr>Applications (1 of 2): Information Retrieval</vt:lpstr>
      <vt:lpstr>Pattern Recognition Problems in Computational Linguistics</vt:lpstr>
      <vt:lpstr>Applications of Naïve Bayes</vt:lpstr>
      <vt:lpstr>Classical Information Retrieval (IR) </vt:lpstr>
      <vt:lpstr>Motivation for Information Retrieval (circa 1990, about 5 years before web)</vt:lpstr>
      <vt:lpstr>How Large is Very Large? From a Keynote to EMNLP Conference,  formally Workshop on Very Large Corpora</vt:lpstr>
      <vt:lpstr>Rising Tide of Data Lifts All Boats If you have a lot of data, then you don’t need a lot of methodology</vt:lpstr>
      <vt:lpstr>“It never pays to think until you’ve run out of data” – Eric Brill</vt:lpstr>
      <vt:lpstr>Benefit of Data</vt:lpstr>
      <vt:lpstr>The rising tide of data will lift all boats! TREC Question Answering &amp; Google: What is the highest point on Earth?</vt:lpstr>
      <vt:lpstr>The rising tide of data will lift all boats! Acquiring Lexical Resources from Data: Dictionaries, Ontologies, WordNets, Language Models, etc. http://labs1.google.com/sets</vt:lpstr>
      <vt:lpstr>Rising Tide of Data Lifts All Boats If you have a lot of data, then you don’t need a lot of methodology</vt:lpstr>
      <vt:lpstr>Applications</vt:lpstr>
      <vt:lpstr>Sanderson (SIGIR-94) http://dis.shef.ac.uk/mark/cv/publications/papers/my_papers/SIGIR94.pdf </vt:lpstr>
      <vt:lpstr>Sanderson (SIGIR-94) http://dis.shef.ac.uk/mark/cv/publications/papers/my_papers/SIGIR94.pdf </vt:lpstr>
      <vt:lpstr>IR Models</vt:lpstr>
      <vt:lpstr>Information Retrieval  and Web Search</vt:lpstr>
      <vt:lpstr>Latent Semantic Indexing</vt:lpstr>
      <vt:lpstr>Deficiencies with Conventional Automatic Indexing</vt:lpstr>
      <vt:lpstr>Bellcore’s Example http://en.wikipedia.org/wiki/Latent_semantic_analysis </vt:lpstr>
      <vt:lpstr>Term by Document Matrix</vt:lpstr>
      <vt:lpstr>Query Expansion</vt:lpstr>
      <vt:lpstr>Large Correl-ations</vt:lpstr>
      <vt:lpstr>Correlations: Too Large to Ignore</vt:lpstr>
      <vt:lpstr>Correcting  for Large Correlations</vt:lpstr>
      <vt:lpstr>Thesaurus</vt:lpstr>
      <vt:lpstr>Term by Doc Matrix: Before &amp; After Thesaurus</vt:lpstr>
      <vt:lpstr>Singular Value Decomposition (SVD) X = UDVT</vt:lpstr>
      <vt:lpstr>Dimensionality  Reduction</vt:lpstr>
      <vt:lpstr>SVD B BT = U D2 UT BT B = V D2 VT</vt:lpstr>
      <vt:lpstr>The term vector space</vt:lpstr>
      <vt:lpstr>Slide 32</vt:lpstr>
      <vt:lpstr>Recombination after Dimensionality Reduction</vt:lpstr>
      <vt:lpstr>Document Cosines (before dimensionality reduction)</vt:lpstr>
      <vt:lpstr>Slide 35</vt:lpstr>
      <vt:lpstr>Document Cosines (after dimensionality reduction)</vt:lpstr>
      <vt:lpstr>Clustering</vt:lpstr>
      <vt:lpstr>Clustering (before dimensionality reduction)</vt:lpstr>
      <vt:lpstr>Clustering (after dimensionality reduction)</vt:lpstr>
      <vt:lpstr>Stop Lists &amp; Term Weighting</vt:lpstr>
      <vt:lpstr>Evaluation</vt:lpstr>
      <vt:lpstr>Experimental Results: 100 Factors</vt:lpstr>
      <vt:lpstr>Experimental Results: Number of Factors</vt:lpstr>
      <vt:lpstr>Summary</vt:lpstr>
      <vt:lpstr>Entropy of Search Logs - How Big is the Web? - How Hard is Search?  - With Personalization? With Backoff?</vt:lpstr>
      <vt:lpstr>How Big is the Web?  5B?  20B?  More?  Less?</vt:lpstr>
      <vt:lpstr>Millions (Not Billions)</vt:lpstr>
      <vt:lpstr>Population Bound</vt:lpstr>
      <vt:lpstr>It Will Take Decades  to Reach Population Bound</vt:lpstr>
      <vt:lpstr>Equilibrium: Supply = Demand</vt:lpstr>
      <vt:lpstr>Demand Side Accounting</vt:lpstr>
      <vt:lpstr>How Big is the Web?</vt:lpstr>
      <vt:lpstr>Chomskian Argument:  Web is Infinite</vt:lpstr>
      <vt:lpstr>How Big is the Web?  5B?  20B?  More?  Less?</vt:lpstr>
      <vt:lpstr>Entropy (H)</vt:lpstr>
      <vt:lpstr>How Hard Is Search? Millions, not Billions</vt:lpstr>
      <vt:lpstr>Difficulty of Queries</vt:lpstr>
      <vt:lpstr>How Hard are Query Suggestions? The Wild Thing?   C* Rice  Condoleezza Rice</vt:lpstr>
      <vt:lpstr>Personalization with Backoff</vt:lpstr>
      <vt:lpstr>Backoff</vt:lpstr>
      <vt:lpstr>Backing Off by IP </vt:lpstr>
      <vt:lpstr>Personalization with Backoff  Market Segmentation</vt:lpstr>
      <vt:lpstr>Slide 63</vt:lpstr>
      <vt:lpstr>Business Days v. Weekends: More Clicks and Easier Queries</vt:lpstr>
      <vt:lpstr>Day v. Night:  More queries (and easier queries) during business hours</vt:lpstr>
      <vt:lpstr>Harder Queries during Prime Time TV</vt:lpstr>
      <vt:lpstr>Conclusions: Millions (not Billions)</vt:lpstr>
      <vt:lpstr>Conclusions:  Personalization with Backoff</vt:lpstr>
      <vt:lpstr>Noisy Channel Model for Web Search Michael Bendersky</vt:lpstr>
      <vt:lpstr>Document Priors </vt:lpstr>
      <vt:lpstr>Query Priors: Degree of Difficulty</vt:lpstr>
      <vt:lpstr>Informational vs. Navigational Queries</vt:lpstr>
      <vt:lpstr>Informational/Navigational by Residuals</vt:lpstr>
      <vt:lpstr>Informational Vs. Navigational Queries</vt:lpstr>
      <vt:lpstr>Alternative Taxonomy: Click Types</vt:lpstr>
      <vt:lpstr>Slide 76</vt:lpstr>
      <vt:lpstr>Aggregates over (Q,U) pairs</vt:lpstr>
      <vt:lpstr>Page Rank (named after Larry Page) aka Static Rank &amp; Random Surfer Model</vt:lpstr>
      <vt:lpstr>Page Rank = 1st Eigenvector http://en.wikipedia.org/wiki/PageRank </vt:lpstr>
      <vt:lpstr>Document Priors are like Query Priors</vt:lpstr>
      <vt:lpstr>Task Definition</vt:lpstr>
      <vt:lpstr>Estimating URL Popularity</vt:lpstr>
      <vt:lpstr>Destinations by Residuals</vt:lpstr>
      <vt:lpstr>Real and Fake Destinations</vt:lpstr>
      <vt:lpstr>Fake Destination Example</vt:lpstr>
      <vt:lpstr>Learning to Rank  with Document Priors</vt:lpstr>
      <vt:lpstr>Summary: Information Retrieval (IR) </vt:lpstr>
    </vt:vector>
  </TitlesOfParts>
  <Company>Johns Hopkins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Kenneth Church</dc:creator>
  <cp:lastModifiedBy>Kenneth Church</cp:lastModifiedBy>
  <cp:revision>31</cp:revision>
  <dcterms:created xsi:type="dcterms:W3CDTF">2009-11-25T02:09:03Z</dcterms:created>
  <dcterms:modified xsi:type="dcterms:W3CDTF">2009-11-30T21:50:54Z</dcterms:modified>
</cp:coreProperties>
</file>