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8" r:id="rId4"/>
    <p:sldId id="259" r:id="rId5"/>
    <p:sldId id="260" r:id="rId6"/>
    <p:sldId id="299" r:id="rId7"/>
    <p:sldId id="262" r:id="rId8"/>
    <p:sldId id="263" r:id="rId9"/>
    <p:sldId id="264" r:id="rId10"/>
    <p:sldId id="265" r:id="rId11"/>
    <p:sldId id="266" r:id="rId12"/>
    <p:sldId id="267" r:id="rId13"/>
    <p:sldId id="30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01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16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7" r:id="rId6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9" autoAdjust="0"/>
    <p:restoredTop sz="89617" autoAdjust="0"/>
  </p:normalViewPr>
  <p:slideViewPr>
    <p:cSldViewPr>
      <p:cViewPr varScale="1">
        <p:scale>
          <a:sx n="133" d="100"/>
          <a:sy n="133" d="100"/>
        </p:scale>
        <p:origin x="-7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2526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7DA39-492A-4C49-90F0-F381F75384E0}" type="slidenum">
              <a:rPr lang="en-US"/>
              <a:pPr/>
              <a:t>2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FA896-A6C6-4076-96D9-79B6C86F13A7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7DA39-492A-4C49-90F0-F381F75384E0}" type="slidenum">
              <a:rPr lang="en-US"/>
              <a:pPr/>
              <a:t>60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3593648-B6B4-48DF-B44C-E3693731EC71}" type="slidenum">
              <a:rPr lang="en-GB" smtClean="0"/>
              <a:pPr defTabSz="963613"/>
              <a:t>17</a:t>
            </a:fld>
            <a:endParaRPr lang="en-GB" smtClean="0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3593648-B6B4-48DF-B44C-E3693731EC71}" type="slidenum">
              <a:rPr lang="en-GB" smtClean="0"/>
              <a:pPr defTabSz="963613"/>
              <a:t>19</a:t>
            </a:fld>
            <a:endParaRPr lang="en-GB" smtClean="0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591E87BC-B75B-420F-98DE-C19EACD1DA0D}" type="slidenum">
              <a:rPr lang="en-GB" smtClean="0"/>
              <a:pPr defTabSz="963613"/>
              <a:t>27</a:t>
            </a:fld>
            <a:endParaRPr lang="en-GB" smtClean="0"/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0CB03AEF-385D-486F-8443-582D3770FCA0}" type="slidenum">
              <a:rPr lang="en-GB" smtClean="0"/>
              <a:pPr defTabSz="963613"/>
              <a:t>28</a:t>
            </a:fld>
            <a:endParaRPr lang="en-GB" smtClean="0"/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4A63F802-E59E-4480-AB12-5A0E8FB09767}" type="slidenum">
              <a:rPr lang="en-GB" smtClean="0"/>
              <a:pPr defTabSz="963613"/>
              <a:t>29</a:t>
            </a:fld>
            <a:endParaRPr lang="en-GB" smtClean="0"/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579A913F-144C-4EC5-868B-DC0A768C4373}" type="slidenum">
              <a:rPr lang="en-GB" smtClean="0"/>
              <a:pPr defTabSz="963613"/>
              <a:t>30</a:t>
            </a:fld>
            <a:endParaRPr lang="en-GB" smtClean="0"/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86238-69A2-4C08-A0DD-06C9656FDBA2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09DD8-12CA-451E-AFEA-CDC9129138CB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3" r:id="rId4"/>
    <p:sldLayoutId id="2147483654" r:id="rId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+mn-lt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2400" baseline="0">
          <a:solidFill>
            <a:schemeClr val="bg1"/>
          </a:solidFill>
          <a:latin typeface="+mn-lt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533400" y="175260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200" b="0" dirty="0" err="1" smtClean="0">
                <a:solidFill>
                  <a:schemeClr val="bg1"/>
                </a:solidFill>
                <a:latin typeface="Arial Black" pitchFamily="34" charset="0"/>
              </a:rPr>
              <a:t>MapReduce</a:t>
            </a:r>
            <a:r>
              <a:rPr lang="en-US" sz="3200" b="0" dirty="0" smtClean="0">
                <a:solidFill>
                  <a:schemeClr val="bg1"/>
                </a:solidFill>
                <a:latin typeface="Arial Black" pitchFamily="34" charset="0"/>
              </a:rPr>
              <a:t> and Data Intensive NLP</a:t>
            </a:r>
            <a:endParaRPr lang="en-US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23646"/>
            <a:ext cx="7315200" cy="33855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CMSC 723: Computational Linguistics I ― Session #12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24201" y="3733800"/>
            <a:ext cx="563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/>
                </a:solidFill>
                <a:latin typeface="+mn-lt"/>
              </a:rPr>
              <a:t>Jimmy Lin and </a:t>
            </a:r>
            <a:r>
              <a:rPr lang="en-US" sz="1800" kern="0" dirty="0" err="1" smtClean="0">
                <a:solidFill>
                  <a:schemeClr val="bg1"/>
                </a:solidFill>
              </a:rPr>
              <a:t>Nitin</a:t>
            </a:r>
            <a:r>
              <a:rPr lang="en-US" sz="1800" kern="0" dirty="0" smtClean="0">
                <a:solidFill>
                  <a:schemeClr val="bg1"/>
                </a:solidFill>
              </a:rPr>
              <a:t> </a:t>
            </a:r>
            <a:r>
              <a:rPr lang="en-US" sz="1800" kern="0" dirty="0" err="1" smtClean="0">
                <a:solidFill>
                  <a:schemeClr val="bg1"/>
                </a:solidFill>
              </a:rPr>
              <a:t>Madnani</a:t>
            </a:r>
            <a:endParaRPr lang="en-US" sz="1800" kern="0" dirty="0" smtClean="0">
              <a:solidFill>
                <a:schemeClr val="bg1"/>
              </a:solidFill>
              <a:latin typeface="+mn-lt"/>
            </a:endParaRP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University of Maryland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endParaRPr lang="en-US" sz="1800" b="0" kern="0" dirty="0" smtClean="0">
              <a:solidFill>
                <a:schemeClr val="bg1"/>
              </a:solidFill>
              <a:latin typeface="+mn-lt"/>
            </a:endParaRP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Wednesday, November 18, 2009</a:t>
            </a:r>
          </a:p>
        </p:txBody>
      </p:sp>
      <p:pic>
        <p:nvPicPr>
          <p:cNvPr id="6" name="Picture 5" descr="form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"/>
            <a:ext cx="80311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MIT Open Courseware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07607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MIT Open Courseware</a:t>
            </a:r>
          </a:p>
        </p:txBody>
      </p:sp>
      <p:pic>
        <p:nvPicPr>
          <p:cNvPr id="5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07607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507607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507607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502448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55407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55407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1955407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1955407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1950248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18683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18683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3418683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3418683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3413524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866483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866483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4866483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4866483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6.004-b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4861324"/>
            <a:ext cx="1600199" cy="13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Multiply 27"/>
          <p:cNvSpPr/>
          <p:nvPr/>
        </p:nvSpPr>
        <p:spPr bwMode="auto">
          <a:xfrm>
            <a:off x="1219200" y="0"/>
            <a:ext cx="6629400" cy="6629400"/>
          </a:xfrm>
          <a:prstGeom prst="mathMultiply">
            <a:avLst>
              <a:gd name="adj1" fmla="val 1239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2008-02-16-Harpers-cloud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0" y="6611938"/>
            <a:ext cx="18367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Harper’s (Feb, 2008)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MapReduce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Large-Data Problem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Iterate over a large number of records</a:t>
            </a:r>
          </a:p>
          <a:p>
            <a:r>
              <a:rPr lang="en-US" dirty="0" smtClean="0"/>
              <a:t>Extract something of interest from each</a:t>
            </a:r>
          </a:p>
          <a:p>
            <a:r>
              <a:rPr lang="en-US" dirty="0" smtClean="0"/>
              <a:t>Shuffle and sort intermediate results</a:t>
            </a:r>
          </a:p>
          <a:p>
            <a:r>
              <a:rPr lang="en-US" dirty="0" smtClean="0"/>
              <a:t>Aggregate intermediate results</a:t>
            </a:r>
          </a:p>
          <a:p>
            <a:r>
              <a:rPr lang="en-US" dirty="0" smtClean="0"/>
              <a:t>Generate final output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14400" y="4426803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 idea: </a:t>
            </a:r>
            <a:r>
              <a:rPr lang="en-US" sz="2400" dirty="0" smtClean="0">
                <a:solidFill>
                  <a:srgbClr val="FF0000"/>
                </a:solidFill>
              </a:rPr>
              <a:t>provide a functional </a:t>
            </a:r>
            <a:r>
              <a:rPr lang="en-US" sz="2400" dirty="0">
                <a:solidFill>
                  <a:srgbClr val="FF0000"/>
                </a:solidFill>
              </a:rPr>
              <a:t>abstraction </a:t>
            </a:r>
            <a:r>
              <a:rPr lang="en-US" sz="2400" dirty="0" smtClean="0">
                <a:solidFill>
                  <a:srgbClr val="FF0000"/>
                </a:solidFill>
              </a:rPr>
              <a:t>for these </a:t>
            </a:r>
            <a:r>
              <a:rPr lang="en-US" sz="2400" dirty="0">
                <a:solidFill>
                  <a:srgbClr val="FF0000"/>
                </a:solidFill>
              </a:rPr>
              <a:t>two operations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816188">
            <a:off x="201613" y="1546225"/>
            <a:ext cx="903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Map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811533">
            <a:off x="4384675" y="2757488"/>
            <a:ext cx="14843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Reduce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6611938"/>
            <a:ext cx="312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(Dean </a:t>
            </a:r>
            <a:r>
              <a:rPr lang="en-US" sz="1000" b="0" dirty="0">
                <a:solidFill>
                  <a:schemeClr val="bg1"/>
                </a:solidFill>
              </a:rPr>
              <a:t>and </a:t>
            </a:r>
            <a:r>
              <a:rPr lang="en-US" sz="1000" b="0" dirty="0" err="1" smtClean="0">
                <a:solidFill>
                  <a:schemeClr val="bg1"/>
                </a:solidFill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</a:rPr>
              <a:t>, OSDI </a:t>
            </a:r>
            <a:r>
              <a:rPr lang="en-US" sz="1000" b="0" dirty="0">
                <a:solidFill>
                  <a:schemeClr val="bg1"/>
                </a:solidFill>
              </a:rPr>
              <a:t>2004)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33313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40171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47029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53887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60745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2743200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34075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34431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37"/>
          <p:cNvCxnSpPr>
            <a:cxnSpLocks noChangeShapeType="1"/>
            <a:stCxn id="37" idx="0"/>
            <a:endCxn id="40" idx="1"/>
          </p:cNvCxnSpPr>
          <p:nvPr/>
        </p:nvCxnSpPr>
        <p:spPr bwMode="auto">
          <a:xfrm rot="5400000" flipH="1" flipV="1">
            <a:off x="2930178" y="4668600"/>
            <a:ext cx="516523" cy="509479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50"/>
          <p:cNvCxnSpPr>
            <a:cxnSpLocks noChangeShapeType="1"/>
            <a:stCxn id="70" idx="4"/>
            <a:endCxn id="40" idx="0"/>
          </p:cNvCxnSpPr>
          <p:nvPr/>
        </p:nvCxnSpPr>
        <p:spPr bwMode="auto">
          <a:xfrm rot="5400000">
            <a:off x="34075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51"/>
          <p:cNvCxnSpPr>
            <a:cxnSpLocks noChangeShapeType="1"/>
            <a:stCxn id="40" idx="2"/>
            <a:endCxn id="39" idx="0"/>
          </p:cNvCxnSpPr>
          <p:nvPr/>
        </p:nvCxnSpPr>
        <p:spPr bwMode="auto">
          <a:xfrm rot="5400000">
            <a:off x="34244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40933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TextBox 53"/>
          <p:cNvSpPr txBox="1">
            <a:spLocks noChangeArrowheads="1"/>
          </p:cNvSpPr>
          <p:nvPr/>
        </p:nvSpPr>
        <p:spPr bwMode="auto">
          <a:xfrm>
            <a:off x="41289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54"/>
          <p:cNvCxnSpPr>
            <a:cxnSpLocks noChangeShapeType="1"/>
            <a:stCxn id="39" idx="0"/>
            <a:endCxn id="46" idx="1"/>
          </p:cNvCxnSpPr>
          <p:nvPr/>
        </p:nvCxnSpPr>
        <p:spPr bwMode="auto">
          <a:xfrm rot="5400000" flipH="1" flipV="1">
            <a:off x="3605243" y="4657864"/>
            <a:ext cx="516523" cy="53095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55"/>
          <p:cNvCxnSpPr>
            <a:cxnSpLocks noChangeShapeType="1"/>
            <a:stCxn id="74" idx="4"/>
            <a:endCxn id="46" idx="0"/>
          </p:cNvCxnSpPr>
          <p:nvPr/>
        </p:nvCxnSpPr>
        <p:spPr bwMode="auto">
          <a:xfrm rot="5400000">
            <a:off x="40933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56"/>
          <p:cNvCxnSpPr>
            <a:cxnSpLocks noChangeShapeType="1"/>
            <a:stCxn id="46" idx="2"/>
            <a:endCxn id="45" idx="0"/>
          </p:cNvCxnSpPr>
          <p:nvPr/>
        </p:nvCxnSpPr>
        <p:spPr bwMode="auto">
          <a:xfrm rot="5400000">
            <a:off x="41102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47791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48147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3" name="Straight Arrow Connector 58"/>
          <p:cNvCxnSpPr>
            <a:cxnSpLocks noChangeShapeType="1"/>
            <a:stCxn id="45" idx="0"/>
            <a:endCxn id="52" idx="1"/>
          </p:cNvCxnSpPr>
          <p:nvPr/>
        </p:nvCxnSpPr>
        <p:spPr bwMode="auto">
          <a:xfrm rot="5400000" flipH="1" flipV="1">
            <a:off x="4291043" y="4657864"/>
            <a:ext cx="516523" cy="53095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9"/>
          <p:cNvCxnSpPr>
            <a:cxnSpLocks noChangeShapeType="1"/>
            <a:stCxn id="75" idx="4"/>
            <a:endCxn id="52" idx="0"/>
          </p:cNvCxnSpPr>
          <p:nvPr/>
        </p:nvCxnSpPr>
        <p:spPr bwMode="auto">
          <a:xfrm rot="5400000">
            <a:off x="47791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60"/>
          <p:cNvCxnSpPr>
            <a:cxnSpLocks noChangeShapeType="1"/>
            <a:stCxn id="52" idx="2"/>
            <a:endCxn id="51" idx="0"/>
          </p:cNvCxnSpPr>
          <p:nvPr/>
        </p:nvCxnSpPr>
        <p:spPr bwMode="auto">
          <a:xfrm rot="5400000">
            <a:off x="47960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Rectangle 22"/>
          <p:cNvSpPr>
            <a:spLocks noChangeArrowheads="1"/>
          </p:cNvSpPr>
          <p:nvPr/>
        </p:nvSpPr>
        <p:spPr bwMode="auto">
          <a:xfrm>
            <a:off x="54649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TextBox 61"/>
          <p:cNvSpPr txBox="1">
            <a:spLocks noChangeArrowheads="1"/>
          </p:cNvSpPr>
          <p:nvPr/>
        </p:nvSpPr>
        <p:spPr bwMode="auto">
          <a:xfrm>
            <a:off x="55005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62"/>
          <p:cNvCxnSpPr>
            <a:cxnSpLocks noChangeShapeType="1"/>
            <a:stCxn id="51" idx="0"/>
            <a:endCxn id="58" idx="1"/>
          </p:cNvCxnSpPr>
          <p:nvPr/>
        </p:nvCxnSpPr>
        <p:spPr bwMode="auto">
          <a:xfrm rot="5400000" flipH="1" flipV="1">
            <a:off x="4976843" y="4657864"/>
            <a:ext cx="516523" cy="53095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63"/>
          <p:cNvCxnSpPr>
            <a:cxnSpLocks noChangeShapeType="1"/>
            <a:stCxn id="76" idx="4"/>
            <a:endCxn id="58" idx="0"/>
          </p:cNvCxnSpPr>
          <p:nvPr/>
        </p:nvCxnSpPr>
        <p:spPr bwMode="auto">
          <a:xfrm rot="5400000">
            <a:off x="54649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4"/>
          <p:cNvCxnSpPr>
            <a:cxnSpLocks noChangeShapeType="1"/>
            <a:stCxn id="58" idx="2"/>
            <a:endCxn id="57" idx="0"/>
          </p:cNvCxnSpPr>
          <p:nvPr/>
        </p:nvCxnSpPr>
        <p:spPr bwMode="auto">
          <a:xfrm rot="5400000">
            <a:off x="54818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61507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4" name="TextBox 65"/>
          <p:cNvSpPr txBox="1">
            <a:spLocks noChangeArrowheads="1"/>
          </p:cNvSpPr>
          <p:nvPr/>
        </p:nvSpPr>
        <p:spPr bwMode="auto">
          <a:xfrm>
            <a:off x="61863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Arrow Connector 66"/>
          <p:cNvCxnSpPr>
            <a:cxnSpLocks noChangeShapeType="1"/>
            <a:stCxn id="57" idx="0"/>
            <a:endCxn id="64" idx="1"/>
          </p:cNvCxnSpPr>
          <p:nvPr/>
        </p:nvCxnSpPr>
        <p:spPr bwMode="auto">
          <a:xfrm rot="5400000" flipH="1" flipV="1">
            <a:off x="5662643" y="4657864"/>
            <a:ext cx="516523" cy="53095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7"/>
          <p:cNvCxnSpPr>
            <a:cxnSpLocks noChangeShapeType="1"/>
            <a:stCxn id="77" idx="4"/>
            <a:endCxn id="64" idx="0"/>
          </p:cNvCxnSpPr>
          <p:nvPr/>
        </p:nvCxnSpPr>
        <p:spPr bwMode="auto">
          <a:xfrm rot="5400000">
            <a:off x="61507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8"/>
          <p:cNvCxnSpPr>
            <a:cxnSpLocks noChangeShapeType="1"/>
            <a:stCxn id="64" idx="2"/>
            <a:endCxn id="63" idx="0"/>
          </p:cNvCxnSpPr>
          <p:nvPr/>
        </p:nvCxnSpPr>
        <p:spPr bwMode="auto">
          <a:xfrm rot="5400000">
            <a:off x="61676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Oval 7"/>
          <p:cNvSpPr>
            <a:spLocks noChangeArrowheads="1"/>
          </p:cNvSpPr>
          <p:nvPr/>
        </p:nvSpPr>
        <p:spPr bwMode="auto">
          <a:xfrm>
            <a:off x="33313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Oval 7"/>
          <p:cNvSpPr>
            <a:spLocks noChangeArrowheads="1"/>
          </p:cNvSpPr>
          <p:nvPr/>
        </p:nvSpPr>
        <p:spPr bwMode="auto">
          <a:xfrm>
            <a:off x="40171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Oval 7"/>
          <p:cNvSpPr>
            <a:spLocks noChangeArrowheads="1"/>
          </p:cNvSpPr>
          <p:nvPr/>
        </p:nvSpPr>
        <p:spPr bwMode="auto">
          <a:xfrm>
            <a:off x="47029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Oval 7"/>
          <p:cNvSpPr>
            <a:spLocks noChangeArrowheads="1"/>
          </p:cNvSpPr>
          <p:nvPr/>
        </p:nvSpPr>
        <p:spPr bwMode="auto">
          <a:xfrm>
            <a:off x="53887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Oval 7"/>
          <p:cNvSpPr>
            <a:spLocks noChangeArrowheads="1"/>
          </p:cNvSpPr>
          <p:nvPr/>
        </p:nvSpPr>
        <p:spPr bwMode="auto">
          <a:xfrm>
            <a:off x="60745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" name="TextBox 12"/>
          <p:cNvSpPr txBox="1">
            <a:spLocks noChangeArrowheads="1"/>
          </p:cNvSpPr>
          <p:nvPr/>
        </p:nvSpPr>
        <p:spPr bwMode="auto">
          <a:xfrm>
            <a:off x="34712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4" name="Straight Arrow Connector 50"/>
          <p:cNvCxnSpPr>
            <a:cxnSpLocks noChangeShapeType="1"/>
            <a:stCxn id="27" idx="4"/>
            <a:endCxn id="82" idx="0"/>
          </p:cNvCxnSpPr>
          <p:nvPr/>
        </p:nvCxnSpPr>
        <p:spPr bwMode="auto">
          <a:xfrm rot="5400000">
            <a:off x="34625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51"/>
          <p:cNvCxnSpPr>
            <a:cxnSpLocks noChangeShapeType="1"/>
            <a:stCxn id="82" idx="2"/>
            <a:endCxn id="70" idx="0"/>
          </p:cNvCxnSpPr>
          <p:nvPr/>
        </p:nvCxnSpPr>
        <p:spPr bwMode="auto">
          <a:xfrm rot="5400000">
            <a:off x="34646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TextBox 53"/>
          <p:cNvSpPr txBox="1">
            <a:spLocks noChangeArrowheads="1"/>
          </p:cNvSpPr>
          <p:nvPr/>
        </p:nvSpPr>
        <p:spPr bwMode="auto">
          <a:xfrm>
            <a:off x="41570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8" name="Straight Arrow Connector 55"/>
          <p:cNvCxnSpPr>
            <a:cxnSpLocks noChangeShapeType="1"/>
            <a:stCxn id="28" idx="4"/>
            <a:endCxn id="86" idx="0"/>
          </p:cNvCxnSpPr>
          <p:nvPr/>
        </p:nvCxnSpPr>
        <p:spPr bwMode="auto">
          <a:xfrm rot="5400000">
            <a:off x="41483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56"/>
          <p:cNvCxnSpPr>
            <a:cxnSpLocks noChangeShapeType="1"/>
            <a:stCxn id="86" idx="2"/>
            <a:endCxn id="74" idx="0"/>
          </p:cNvCxnSpPr>
          <p:nvPr/>
        </p:nvCxnSpPr>
        <p:spPr bwMode="auto">
          <a:xfrm rot="5400000">
            <a:off x="41504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TextBox 57"/>
          <p:cNvSpPr txBox="1">
            <a:spLocks noChangeArrowheads="1"/>
          </p:cNvSpPr>
          <p:nvPr/>
        </p:nvSpPr>
        <p:spPr bwMode="auto">
          <a:xfrm>
            <a:off x="48428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2" name="Straight Arrow Connector 59"/>
          <p:cNvCxnSpPr>
            <a:cxnSpLocks noChangeShapeType="1"/>
            <a:stCxn id="29" idx="4"/>
            <a:endCxn id="90" idx="0"/>
          </p:cNvCxnSpPr>
          <p:nvPr/>
        </p:nvCxnSpPr>
        <p:spPr bwMode="auto">
          <a:xfrm rot="5400000">
            <a:off x="48341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60"/>
          <p:cNvCxnSpPr>
            <a:cxnSpLocks noChangeShapeType="1"/>
            <a:stCxn id="90" idx="2"/>
            <a:endCxn id="75" idx="0"/>
          </p:cNvCxnSpPr>
          <p:nvPr/>
        </p:nvCxnSpPr>
        <p:spPr bwMode="auto">
          <a:xfrm rot="5400000">
            <a:off x="48362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TextBox 61"/>
          <p:cNvSpPr txBox="1">
            <a:spLocks noChangeArrowheads="1"/>
          </p:cNvSpPr>
          <p:nvPr/>
        </p:nvSpPr>
        <p:spPr bwMode="auto">
          <a:xfrm>
            <a:off x="55286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6" name="Straight Arrow Connector 63"/>
          <p:cNvCxnSpPr>
            <a:cxnSpLocks noChangeShapeType="1"/>
            <a:stCxn id="30" idx="4"/>
            <a:endCxn id="94" idx="0"/>
          </p:cNvCxnSpPr>
          <p:nvPr/>
        </p:nvCxnSpPr>
        <p:spPr bwMode="auto">
          <a:xfrm rot="5400000">
            <a:off x="55199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64"/>
          <p:cNvCxnSpPr>
            <a:cxnSpLocks noChangeShapeType="1"/>
            <a:stCxn id="94" idx="2"/>
            <a:endCxn id="76" idx="0"/>
          </p:cNvCxnSpPr>
          <p:nvPr/>
        </p:nvCxnSpPr>
        <p:spPr bwMode="auto">
          <a:xfrm rot="5400000">
            <a:off x="55220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TextBox 65"/>
          <p:cNvSpPr txBox="1">
            <a:spLocks noChangeArrowheads="1"/>
          </p:cNvSpPr>
          <p:nvPr/>
        </p:nvSpPr>
        <p:spPr bwMode="auto">
          <a:xfrm>
            <a:off x="62144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0" name="Straight Arrow Connector 67"/>
          <p:cNvCxnSpPr>
            <a:cxnSpLocks noChangeShapeType="1"/>
            <a:stCxn id="31" idx="4"/>
            <a:endCxn id="98" idx="0"/>
          </p:cNvCxnSpPr>
          <p:nvPr/>
        </p:nvCxnSpPr>
        <p:spPr bwMode="auto">
          <a:xfrm rot="5400000">
            <a:off x="62057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68"/>
          <p:cNvCxnSpPr>
            <a:cxnSpLocks noChangeShapeType="1"/>
            <a:stCxn id="98" idx="2"/>
            <a:endCxn id="77" idx="0"/>
          </p:cNvCxnSpPr>
          <p:nvPr/>
        </p:nvCxnSpPr>
        <p:spPr bwMode="auto">
          <a:xfrm rot="5400000">
            <a:off x="62078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990600" y="2895600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000585" y="434340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Fold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in Functional Programming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7" grpId="0" animBg="1"/>
      <p:bldP spid="39" grpId="0" animBg="1"/>
      <p:bldP spid="40" grpId="0"/>
      <p:bldP spid="45" grpId="0" animBg="1"/>
      <p:bldP spid="46" grpId="0"/>
      <p:bldP spid="51" grpId="0" animBg="1"/>
      <p:bldP spid="52" grpId="0"/>
      <p:bldP spid="57" grpId="0" animBg="1"/>
      <p:bldP spid="58" grpId="0"/>
      <p:bldP spid="63" grpId="0" animBg="1"/>
      <p:bldP spid="64" grpId="0"/>
      <p:bldP spid="70" grpId="0" animBg="1"/>
      <p:bldP spid="74" grpId="0" animBg="1"/>
      <p:bldP spid="75" grpId="0" animBg="1"/>
      <p:bldP spid="76" grpId="0" animBg="1"/>
      <p:bldP spid="77" grpId="0" animBg="1"/>
      <p:bldP spid="82" grpId="0"/>
      <p:bldP spid="86" grpId="0"/>
      <p:bldP spid="90" grpId="0"/>
      <p:bldP spid="94" grpId="0"/>
      <p:bldP spid="98" grpId="0"/>
      <p:bldP spid="146" grpId="0"/>
      <p:bldP spid="1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Programmers specify two functions: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(k, v) </a:t>
            </a:r>
            <a:r>
              <a:rPr lang="en-US" dirty="0" smtClean="0">
                <a:cs typeface="Arial" charset="0"/>
              </a:rPr>
              <a:t>→ &lt;k’, v’&gt;*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reduce</a:t>
            </a:r>
            <a:r>
              <a:rPr lang="en-US" dirty="0" smtClean="0">
                <a:cs typeface="Arial" charset="0"/>
              </a:rPr>
              <a:t> (k’, v’) → &lt;k’, v’&gt;*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All values with the same key are reduced together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execution framework handles everything else…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5400000">
            <a:off x="2644776" y="3032125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 rot="5400000">
            <a:off x="3938588" y="3032125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 rot="5400000">
            <a:off x="5233988" y="3032125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rot="5400000">
            <a:off x="6605588" y="3032125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 noChangeShapeType="1"/>
          </p:cNvCxnSpPr>
          <p:nvPr/>
        </p:nvCxnSpPr>
        <p:spPr bwMode="auto">
          <a:xfrm rot="5400000">
            <a:off x="3047207" y="44569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 noChangeShapeType="1"/>
          </p:cNvCxnSpPr>
          <p:nvPr/>
        </p:nvCxnSpPr>
        <p:spPr bwMode="auto">
          <a:xfrm rot="5400000">
            <a:off x="3178175" y="55006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rot="5400000">
            <a:off x="4419601" y="4456112"/>
            <a:ext cx="53340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cxnSpLocks noChangeShapeType="1"/>
          </p:cNvCxnSpPr>
          <p:nvPr/>
        </p:nvCxnSpPr>
        <p:spPr bwMode="auto">
          <a:xfrm rot="5400000">
            <a:off x="4549775" y="55006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cxnSpLocks noChangeShapeType="1"/>
          </p:cNvCxnSpPr>
          <p:nvPr/>
        </p:nvCxnSpPr>
        <p:spPr bwMode="auto">
          <a:xfrm rot="5400000">
            <a:off x="5714207" y="44569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 rot="5400000">
            <a:off x="5845175" y="55006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30" name="Rectangle 7"/>
          <p:cNvSpPr>
            <a:spLocks noChangeArrowheads="1"/>
          </p:cNvSpPr>
          <p:nvPr/>
        </p:nvSpPr>
        <p:spPr bwMode="auto">
          <a:xfrm>
            <a:off x="63246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4631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1600200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26" name="Rectangle 4"/>
          <p:cNvSpPr>
            <a:spLocks noChangeArrowheads="1"/>
          </p:cNvSpPr>
          <p:nvPr/>
        </p:nvSpPr>
        <p:spPr bwMode="auto">
          <a:xfrm>
            <a:off x="23622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4627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1600200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23" name="Rectangle 5"/>
          <p:cNvSpPr>
            <a:spLocks noChangeArrowheads="1"/>
          </p:cNvSpPr>
          <p:nvPr/>
        </p:nvSpPr>
        <p:spPr bwMode="auto">
          <a:xfrm>
            <a:off x="36576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4624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1866900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20" name="Rectangle 6"/>
          <p:cNvSpPr>
            <a:spLocks noChangeArrowheads="1"/>
          </p:cNvSpPr>
          <p:nvPr/>
        </p:nvSpPr>
        <p:spPr bwMode="auto">
          <a:xfrm>
            <a:off x="49530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4621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1866900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1981200" y="350520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Shuffle and Sort:</a:t>
            </a:r>
            <a:r>
              <a:rPr lang="en-US" b="0" dirty="0">
                <a:solidFill>
                  <a:schemeClr val="bg2"/>
                </a:solidFill>
              </a:rPr>
              <a:t> aggregate values by keys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895600" y="47244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4267200" y="47244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562600" y="47244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3033713" y="1219200"/>
            <a:ext cx="3214687" cy="276225"/>
            <a:chOff x="3033713" y="1219200"/>
            <a:chExt cx="3214687" cy="276225"/>
          </a:xfrm>
        </p:grpSpPr>
        <p:sp>
          <p:nvSpPr>
            <p:cNvPr id="24677" name="Rectangle 56"/>
            <p:cNvSpPr>
              <a:spLocks noChangeArrowheads="1"/>
            </p:cNvSpPr>
            <p:nvPr/>
          </p:nvSpPr>
          <p:spPr bwMode="auto">
            <a:xfrm>
              <a:off x="3079069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8" name="Rectangle 102"/>
            <p:cNvSpPr>
              <a:spLocks noChangeArrowheads="1"/>
            </p:cNvSpPr>
            <p:nvPr/>
          </p:nvSpPr>
          <p:spPr bwMode="auto">
            <a:xfrm>
              <a:off x="3612430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9" name="Rectangle 109"/>
            <p:cNvSpPr>
              <a:spLocks noChangeArrowheads="1"/>
            </p:cNvSpPr>
            <p:nvPr/>
          </p:nvSpPr>
          <p:spPr bwMode="auto">
            <a:xfrm>
              <a:off x="4145792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" name="Rectangle 116"/>
            <p:cNvSpPr>
              <a:spLocks noChangeArrowheads="1"/>
            </p:cNvSpPr>
            <p:nvPr/>
          </p:nvSpPr>
          <p:spPr bwMode="auto">
            <a:xfrm>
              <a:off x="4679154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" name="Rectangle 123"/>
            <p:cNvSpPr>
              <a:spLocks noChangeArrowheads="1"/>
            </p:cNvSpPr>
            <p:nvPr/>
          </p:nvSpPr>
          <p:spPr bwMode="auto">
            <a:xfrm>
              <a:off x="5212515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2" name="Rectangle 130"/>
            <p:cNvSpPr>
              <a:spLocks noChangeArrowheads="1"/>
            </p:cNvSpPr>
            <p:nvPr/>
          </p:nvSpPr>
          <p:spPr bwMode="auto">
            <a:xfrm>
              <a:off x="5745877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3" name="TextBox 57"/>
            <p:cNvSpPr txBox="1">
              <a:spLocks noChangeArrowheads="1"/>
            </p:cNvSpPr>
            <p:nvPr/>
          </p:nvSpPr>
          <p:spPr bwMode="auto">
            <a:xfrm>
              <a:off x="3033713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1</a:t>
              </a:r>
              <a:endParaRPr lang="en-US" b="0" baseline="-25000" dirty="0"/>
            </a:p>
          </p:txBody>
        </p:sp>
        <p:sp>
          <p:nvSpPr>
            <p:cNvPr id="24684" name="TextBox 103"/>
            <p:cNvSpPr txBox="1">
              <a:spLocks noChangeArrowheads="1"/>
            </p:cNvSpPr>
            <p:nvPr/>
          </p:nvSpPr>
          <p:spPr bwMode="auto">
            <a:xfrm>
              <a:off x="3567075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2</a:t>
              </a:r>
              <a:endParaRPr lang="en-US" b="0" baseline="-25000" dirty="0"/>
            </a:p>
          </p:txBody>
        </p:sp>
        <p:sp>
          <p:nvSpPr>
            <p:cNvPr id="24685" name="TextBox 110"/>
            <p:cNvSpPr txBox="1">
              <a:spLocks noChangeArrowheads="1"/>
            </p:cNvSpPr>
            <p:nvPr/>
          </p:nvSpPr>
          <p:spPr bwMode="auto">
            <a:xfrm>
              <a:off x="4100436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4686" name="TextBox 117"/>
            <p:cNvSpPr txBox="1">
              <a:spLocks noChangeArrowheads="1"/>
            </p:cNvSpPr>
            <p:nvPr/>
          </p:nvSpPr>
          <p:spPr bwMode="auto">
            <a:xfrm>
              <a:off x="4633798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4</a:t>
              </a:r>
              <a:endParaRPr lang="en-US" b="0" baseline="-25000"/>
            </a:p>
          </p:txBody>
        </p:sp>
        <p:sp>
          <p:nvSpPr>
            <p:cNvPr id="24687" name="TextBox 124"/>
            <p:cNvSpPr txBox="1">
              <a:spLocks noChangeArrowheads="1"/>
            </p:cNvSpPr>
            <p:nvPr/>
          </p:nvSpPr>
          <p:spPr bwMode="auto">
            <a:xfrm>
              <a:off x="5167160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5</a:t>
              </a:r>
              <a:endParaRPr lang="en-US" b="0" baseline="-25000"/>
            </a:p>
          </p:txBody>
        </p:sp>
        <p:sp>
          <p:nvSpPr>
            <p:cNvPr id="24688" name="TextBox 131"/>
            <p:cNvSpPr txBox="1">
              <a:spLocks noChangeArrowheads="1"/>
            </p:cNvSpPr>
            <p:nvPr/>
          </p:nvSpPr>
          <p:spPr bwMode="auto">
            <a:xfrm>
              <a:off x="5700521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6</a:t>
              </a:r>
              <a:endParaRPr lang="en-US" b="0" baseline="-25000"/>
            </a:p>
          </p:txBody>
        </p:sp>
        <p:sp>
          <p:nvSpPr>
            <p:cNvPr id="24689" name="Rectangle 58"/>
            <p:cNvSpPr>
              <a:spLocks noChangeArrowheads="1"/>
            </p:cNvSpPr>
            <p:nvPr/>
          </p:nvSpPr>
          <p:spPr bwMode="auto">
            <a:xfrm>
              <a:off x="3307652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TextBox 59"/>
            <p:cNvSpPr txBox="1">
              <a:spLocks noChangeArrowheads="1"/>
            </p:cNvSpPr>
            <p:nvPr/>
          </p:nvSpPr>
          <p:spPr bwMode="auto">
            <a:xfrm>
              <a:off x="3262297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691" name="Rectangle 100"/>
            <p:cNvSpPr>
              <a:spLocks noChangeArrowheads="1"/>
            </p:cNvSpPr>
            <p:nvPr/>
          </p:nvSpPr>
          <p:spPr bwMode="auto">
            <a:xfrm>
              <a:off x="3841014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2" name="TextBox 101"/>
            <p:cNvSpPr txBox="1">
              <a:spLocks noChangeArrowheads="1"/>
            </p:cNvSpPr>
            <p:nvPr/>
          </p:nvSpPr>
          <p:spPr bwMode="auto">
            <a:xfrm>
              <a:off x="3795658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93" name="Rectangle 107"/>
            <p:cNvSpPr>
              <a:spLocks noChangeArrowheads="1"/>
            </p:cNvSpPr>
            <p:nvPr/>
          </p:nvSpPr>
          <p:spPr bwMode="auto">
            <a:xfrm>
              <a:off x="4374376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TextBox 108"/>
            <p:cNvSpPr txBox="1">
              <a:spLocks noChangeArrowheads="1"/>
            </p:cNvSpPr>
            <p:nvPr/>
          </p:nvSpPr>
          <p:spPr bwMode="auto">
            <a:xfrm>
              <a:off x="4329020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95" name="Rectangle 114"/>
            <p:cNvSpPr>
              <a:spLocks noChangeArrowheads="1"/>
            </p:cNvSpPr>
            <p:nvPr/>
          </p:nvSpPr>
          <p:spPr bwMode="auto">
            <a:xfrm>
              <a:off x="4907737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6" name="TextBox 115"/>
            <p:cNvSpPr txBox="1">
              <a:spLocks noChangeArrowheads="1"/>
            </p:cNvSpPr>
            <p:nvPr/>
          </p:nvSpPr>
          <p:spPr bwMode="auto">
            <a:xfrm>
              <a:off x="4862382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4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97" name="Rectangle 121"/>
            <p:cNvSpPr>
              <a:spLocks noChangeArrowheads="1"/>
            </p:cNvSpPr>
            <p:nvPr/>
          </p:nvSpPr>
          <p:spPr bwMode="auto">
            <a:xfrm>
              <a:off x="5441099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8" name="TextBox 122"/>
            <p:cNvSpPr txBox="1">
              <a:spLocks noChangeArrowheads="1"/>
            </p:cNvSpPr>
            <p:nvPr/>
          </p:nvSpPr>
          <p:spPr bwMode="auto">
            <a:xfrm>
              <a:off x="5395743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99" name="Rectangle 128"/>
            <p:cNvSpPr>
              <a:spLocks noChangeArrowheads="1"/>
            </p:cNvSpPr>
            <p:nvPr/>
          </p:nvSpPr>
          <p:spPr bwMode="auto">
            <a:xfrm>
              <a:off x="5974461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0" name="TextBox 129"/>
            <p:cNvSpPr txBox="1">
              <a:spLocks noChangeArrowheads="1"/>
            </p:cNvSpPr>
            <p:nvPr/>
          </p:nvSpPr>
          <p:spPr bwMode="auto">
            <a:xfrm>
              <a:off x="5929105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286000" y="3200400"/>
            <a:ext cx="996950" cy="276225"/>
            <a:chOff x="2286000" y="3200400"/>
            <a:chExt cx="996950" cy="276225"/>
          </a:xfrm>
        </p:grpSpPr>
        <p:sp>
          <p:nvSpPr>
            <p:cNvPr id="24669" name="Rectangle 144"/>
            <p:cNvSpPr>
              <a:spLocks noChangeArrowheads="1"/>
            </p:cNvSpPr>
            <p:nvPr/>
          </p:nvSpPr>
          <p:spPr bwMode="auto">
            <a:xfrm>
              <a:off x="2794665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TextBox 145"/>
            <p:cNvSpPr txBox="1">
              <a:spLocks noChangeArrowheads="1"/>
            </p:cNvSpPr>
            <p:nvPr/>
          </p:nvSpPr>
          <p:spPr bwMode="auto">
            <a:xfrm>
              <a:off x="2784475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24671" name="Rectangle 137"/>
            <p:cNvSpPr>
              <a:spLocks noChangeArrowheads="1"/>
            </p:cNvSpPr>
            <p:nvPr/>
          </p:nvSpPr>
          <p:spPr bwMode="auto">
            <a:xfrm>
              <a:off x="2296190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TextBox 138"/>
            <p:cNvSpPr txBox="1">
              <a:spLocks noChangeArrowheads="1"/>
            </p:cNvSpPr>
            <p:nvPr/>
          </p:nvSpPr>
          <p:spPr bwMode="auto">
            <a:xfrm>
              <a:off x="2286000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24673" name="Rectangle 135"/>
            <p:cNvSpPr>
              <a:spLocks noChangeArrowheads="1"/>
            </p:cNvSpPr>
            <p:nvPr/>
          </p:nvSpPr>
          <p:spPr bwMode="auto">
            <a:xfrm>
              <a:off x="2524904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74" name="TextBox 136"/>
            <p:cNvSpPr txBox="1">
              <a:spLocks noChangeArrowheads="1"/>
            </p:cNvSpPr>
            <p:nvPr/>
          </p:nvSpPr>
          <p:spPr bwMode="auto">
            <a:xfrm>
              <a:off x="2514714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675" name="Rectangle 142"/>
            <p:cNvSpPr>
              <a:spLocks noChangeArrowheads="1"/>
            </p:cNvSpPr>
            <p:nvPr/>
          </p:nvSpPr>
          <p:spPr bwMode="auto">
            <a:xfrm>
              <a:off x="3023379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76" name="TextBox 143"/>
            <p:cNvSpPr txBox="1">
              <a:spLocks noChangeArrowheads="1"/>
            </p:cNvSpPr>
            <p:nvPr/>
          </p:nvSpPr>
          <p:spPr bwMode="auto">
            <a:xfrm>
              <a:off x="3013189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581400" y="3200400"/>
            <a:ext cx="996950" cy="276225"/>
            <a:chOff x="3581400" y="3200400"/>
            <a:chExt cx="996950" cy="276225"/>
          </a:xfrm>
        </p:grpSpPr>
        <p:sp>
          <p:nvSpPr>
            <p:cNvPr id="24661" name="Rectangle 151"/>
            <p:cNvSpPr>
              <a:spLocks noChangeArrowheads="1"/>
            </p:cNvSpPr>
            <p:nvPr/>
          </p:nvSpPr>
          <p:spPr bwMode="auto">
            <a:xfrm>
              <a:off x="3591590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Rectangle 158"/>
            <p:cNvSpPr>
              <a:spLocks noChangeArrowheads="1"/>
            </p:cNvSpPr>
            <p:nvPr/>
          </p:nvSpPr>
          <p:spPr bwMode="auto">
            <a:xfrm>
              <a:off x="4090065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TextBox 152"/>
            <p:cNvSpPr txBox="1">
              <a:spLocks noChangeArrowheads="1"/>
            </p:cNvSpPr>
            <p:nvPr/>
          </p:nvSpPr>
          <p:spPr bwMode="auto">
            <a:xfrm>
              <a:off x="3581400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4664" name="TextBox 159"/>
            <p:cNvSpPr txBox="1">
              <a:spLocks noChangeArrowheads="1"/>
            </p:cNvSpPr>
            <p:nvPr/>
          </p:nvSpPr>
          <p:spPr bwMode="auto">
            <a:xfrm>
              <a:off x="4079875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4665" name="Rectangle 149"/>
            <p:cNvSpPr>
              <a:spLocks noChangeArrowheads="1"/>
            </p:cNvSpPr>
            <p:nvPr/>
          </p:nvSpPr>
          <p:spPr bwMode="auto">
            <a:xfrm>
              <a:off x="3820304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66" name="TextBox 150"/>
            <p:cNvSpPr txBox="1">
              <a:spLocks noChangeArrowheads="1"/>
            </p:cNvSpPr>
            <p:nvPr/>
          </p:nvSpPr>
          <p:spPr bwMode="auto">
            <a:xfrm>
              <a:off x="3810114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67" name="Rectangle 156"/>
            <p:cNvSpPr>
              <a:spLocks noChangeArrowheads="1"/>
            </p:cNvSpPr>
            <p:nvPr/>
          </p:nvSpPr>
          <p:spPr bwMode="auto">
            <a:xfrm>
              <a:off x="4318779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68" name="TextBox 157"/>
            <p:cNvSpPr txBox="1">
              <a:spLocks noChangeArrowheads="1"/>
            </p:cNvSpPr>
            <p:nvPr/>
          </p:nvSpPr>
          <p:spPr bwMode="auto">
            <a:xfrm>
              <a:off x="4308589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876800" y="3200400"/>
            <a:ext cx="990600" cy="276225"/>
            <a:chOff x="4876800" y="3200400"/>
            <a:chExt cx="990600" cy="276225"/>
          </a:xfrm>
        </p:grpSpPr>
        <p:sp>
          <p:nvSpPr>
            <p:cNvPr id="24653" name="Rectangle 165"/>
            <p:cNvSpPr>
              <a:spLocks noChangeArrowheads="1"/>
            </p:cNvSpPr>
            <p:nvPr/>
          </p:nvSpPr>
          <p:spPr bwMode="auto">
            <a:xfrm>
              <a:off x="4886985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Rectangle 172"/>
            <p:cNvSpPr>
              <a:spLocks noChangeArrowheads="1"/>
            </p:cNvSpPr>
            <p:nvPr/>
          </p:nvSpPr>
          <p:spPr bwMode="auto">
            <a:xfrm>
              <a:off x="5379359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TextBox 166"/>
            <p:cNvSpPr txBox="1">
              <a:spLocks noChangeArrowheads="1"/>
            </p:cNvSpPr>
            <p:nvPr/>
          </p:nvSpPr>
          <p:spPr bwMode="auto">
            <a:xfrm>
              <a:off x="48768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4656" name="TextBox 173"/>
            <p:cNvSpPr txBox="1">
              <a:spLocks noChangeArrowheads="1"/>
            </p:cNvSpPr>
            <p:nvPr/>
          </p:nvSpPr>
          <p:spPr bwMode="auto">
            <a:xfrm>
              <a:off x="5369174" y="3200400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4657" name="Rectangle 163"/>
            <p:cNvSpPr>
              <a:spLocks noChangeArrowheads="1"/>
            </p:cNvSpPr>
            <p:nvPr/>
          </p:nvSpPr>
          <p:spPr bwMode="auto">
            <a:xfrm>
              <a:off x="5115585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58" name="TextBox 164"/>
            <p:cNvSpPr txBox="1">
              <a:spLocks noChangeArrowheads="1"/>
            </p:cNvSpPr>
            <p:nvPr/>
          </p:nvSpPr>
          <p:spPr bwMode="auto">
            <a:xfrm>
              <a:off x="51054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59" name="Rectangle 170"/>
            <p:cNvSpPr>
              <a:spLocks noChangeArrowheads="1"/>
            </p:cNvSpPr>
            <p:nvPr/>
          </p:nvSpPr>
          <p:spPr bwMode="auto">
            <a:xfrm>
              <a:off x="5607959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60" name="TextBox 171"/>
            <p:cNvSpPr txBox="1">
              <a:spLocks noChangeArrowheads="1"/>
            </p:cNvSpPr>
            <p:nvPr/>
          </p:nvSpPr>
          <p:spPr bwMode="auto">
            <a:xfrm>
              <a:off x="5597774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248400" y="3200400"/>
            <a:ext cx="990600" cy="276225"/>
            <a:chOff x="6248400" y="3200400"/>
            <a:chExt cx="990600" cy="276225"/>
          </a:xfrm>
        </p:grpSpPr>
        <p:sp>
          <p:nvSpPr>
            <p:cNvPr id="24645" name="Rectangle 179"/>
            <p:cNvSpPr>
              <a:spLocks noChangeArrowheads="1"/>
            </p:cNvSpPr>
            <p:nvPr/>
          </p:nvSpPr>
          <p:spPr bwMode="auto">
            <a:xfrm>
              <a:off x="6258585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Rectangle 186"/>
            <p:cNvSpPr>
              <a:spLocks noChangeArrowheads="1"/>
            </p:cNvSpPr>
            <p:nvPr/>
          </p:nvSpPr>
          <p:spPr bwMode="auto">
            <a:xfrm>
              <a:off x="6750959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TextBox 180"/>
            <p:cNvSpPr txBox="1">
              <a:spLocks noChangeArrowheads="1"/>
            </p:cNvSpPr>
            <p:nvPr/>
          </p:nvSpPr>
          <p:spPr bwMode="auto">
            <a:xfrm>
              <a:off x="62484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4648" name="TextBox 187"/>
            <p:cNvSpPr txBox="1">
              <a:spLocks noChangeArrowheads="1"/>
            </p:cNvSpPr>
            <p:nvPr/>
          </p:nvSpPr>
          <p:spPr bwMode="auto">
            <a:xfrm>
              <a:off x="6740774" y="3200400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4649" name="Rectangle 177"/>
            <p:cNvSpPr>
              <a:spLocks noChangeArrowheads="1"/>
            </p:cNvSpPr>
            <p:nvPr/>
          </p:nvSpPr>
          <p:spPr bwMode="auto">
            <a:xfrm>
              <a:off x="6487185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50" name="TextBox 178"/>
            <p:cNvSpPr txBox="1">
              <a:spLocks noChangeArrowheads="1"/>
            </p:cNvSpPr>
            <p:nvPr/>
          </p:nvSpPr>
          <p:spPr bwMode="auto">
            <a:xfrm>
              <a:off x="64770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51" name="Rectangle 184"/>
            <p:cNvSpPr>
              <a:spLocks noChangeArrowheads="1"/>
            </p:cNvSpPr>
            <p:nvPr/>
          </p:nvSpPr>
          <p:spPr bwMode="auto">
            <a:xfrm>
              <a:off x="6979559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52" name="TextBox 185"/>
            <p:cNvSpPr txBox="1">
              <a:spLocks noChangeArrowheads="1"/>
            </p:cNvSpPr>
            <p:nvPr/>
          </p:nvSpPr>
          <p:spPr bwMode="auto">
            <a:xfrm>
              <a:off x="6969374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200400" y="3838575"/>
            <a:ext cx="803275" cy="276225"/>
            <a:chOff x="3200400" y="3838575"/>
            <a:chExt cx="803275" cy="276225"/>
          </a:xfrm>
        </p:grpSpPr>
        <p:sp>
          <p:nvSpPr>
            <p:cNvPr id="24639" name="Rectangle 193"/>
            <p:cNvSpPr>
              <a:spLocks noChangeArrowheads="1"/>
            </p:cNvSpPr>
            <p:nvPr/>
          </p:nvSpPr>
          <p:spPr bwMode="auto">
            <a:xfrm>
              <a:off x="3210588" y="38627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TextBox 194"/>
            <p:cNvSpPr txBox="1">
              <a:spLocks noChangeArrowheads="1"/>
            </p:cNvSpPr>
            <p:nvPr/>
          </p:nvSpPr>
          <p:spPr bwMode="auto">
            <a:xfrm>
              <a:off x="3200400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4641" name="Rectangle 191"/>
            <p:cNvSpPr>
              <a:spLocks noChangeArrowheads="1"/>
            </p:cNvSpPr>
            <p:nvPr/>
          </p:nvSpPr>
          <p:spPr bwMode="auto">
            <a:xfrm>
              <a:off x="3515483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42" name="TextBox 192"/>
            <p:cNvSpPr txBox="1">
              <a:spLocks noChangeArrowheads="1"/>
            </p:cNvSpPr>
            <p:nvPr/>
          </p:nvSpPr>
          <p:spPr bwMode="auto">
            <a:xfrm>
              <a:off x="350529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43" name="Rectangle 196"/>
            <p:cNvSpPr>
              <a:spLocks noChangeArrowheads="1"/>
            </p:cNvSpPr>
            <p:nvPr/>
          </p:nvSpPr>
          <p:spPr bwMode="auto">
            <a:xfrm>
              <a:off x="3744154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44" name="TextBox 197"/>
            <p:cNvSpPr txBox="1">
              <a:spLocks noChangeArrowheads="1"/>
            </p:cNvSpPr>
            <p:nvPr/>
          </p:nvSpPr>
          <p:spPr bwMode="auto">
            <a:xfrm>
              <a:off x="373396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572000" y="3838575"/>
            <a:ext cx="803275" cy="276225"/>
            <a:chOff x="4572000" y="3838575"/>
            <a:chExt cx="803275" cy="276225"/>
          </a:xfrm>
        </p:grpSpPr>
        <p:sp>
          <p:nvSpPr>
            <p:cNvPr id="24633" name="Rectangle 199"/>
            <p:cNvSpPr>
              <a:spLocks noChangeArrowheads="1"/>
            </p:cNvSpPr>
            <p:nvPr/>
          </p:nvSpPr>
          <p:spPr bwMode="auto">
            <a:xfrm>
              <a:off x="4582188" y="38627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TextBox 200"/>
            <p:cNvSpPr txBox="1">
              <a:spLocks noChangeArrowheads="1"/>
            </p:cNvSpPr>
            <p:nvPr/>
          </p:nvSpPr>
          <p:spPr bwMode="auto">
            <a:xfrm>
              <a:off x="4572000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4635" name="Rectangle 202"/>
            <p:cNvSpPr>
              <a:spLocks noChangeArrowheads="1"/>
            </p:cNvSpPr>
            <p:nvPr/>
          </p:nvSpPr>
          <p:spPr bwMode="auto">
            <a:xfrm>
              <a:off x="4887083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36" name="TextBox 203"/>
            <p:cNvSpPr txBox="1">
              <a:spLocks noChangeArrowheads="1"/>
            </p:cNvSpPr>
            <p:nvPr/>
          </p:nvSpPr>
          <p:spPr bwMode="auto">
            <a:xfrm>
              <a:off x="487689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37" name="Rectangle 205"/>
            <p:cNvSpPr>
              <a:spLocks noChangeArrowheads="1"/>
            </p:cNvSpPr>
            <p:nvPr/>
          </p:nvSpPr>
          <p:spPr bwMode="auto">
            <a:xfrm>
              <a:off x="5115754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38" name="TextBox 206"/>
            <p:cNvSpPr txBox="1">
              <a:spLocks noChangeArrowheads="1"/>
            </p:cNvSpPr>
            <p:nvPr/>
          </p:nvSpPr>
          <p:spPr bwMode="auto">
            <a:xfrm>
              <a:off x="510556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867400" y="3838575"/>
            <a:ext cx="1260475" cy="276225"/>
            <a:chOff x="5867400" y="3838575"/>
            <a:chExt cx="1260475" cy="276225"/>
          </a:xfrm>
        </p:grpSpPr>
        <p:sp>
          <p:nvSpPr>
            <p:cNvPr id="13" name="Rectangle 208"/>
            <p:cNvSpPr>
              <a:spLocks noChangeArrowheads="1"/>
            </p:cNvSpPr>
            <p:nvPr/>
          </p:nvSpPr>
          <p:spPr bwMode="auto">
            <a:xfrm>
              <a:off x="5877587" y="38627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209"/>
            <p:cNvSpPr txBox="1">
              <a:spLocks noChangeArrowheads="1"/>
            </p:cNvSpPr>
            <p:nvPr/>
          </p:nvSpPr>
          <p:spPr bwMode="auto">
            <a:xfrm>
              <a:off x="5867400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4625" name="Rectangle 211"/>
            <p:cNvSpPr>
              <a:spLocks noChangeArrowheads="1"/>
            </p:cNvSpPr>
            <p:nvPr/>
          </p:nvSpPr>
          <p:spPr bwMode="auto">
            <a:xfrm>
              <a:off x="6182447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Box 212"/>
            <p:cNvSpPr txBox="1">
              <a:spLocks noChangeArrowheads="1"/>
            </p:cNvSpPr>
            <p:nvPr/>
          </p:nvSpPr>
          <p:spPr bwMode="auto">
            <a:xfrm>
              <a:off x="6172260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16" name="Rectangle 214"/>
            <p:cNvSpPr>
              <a:spLocks noChangeArrowheads="1"/>
            </p:cNvSpPr>
            <p:nvPr/>
          </p:nvSpPr>
          <p:spPr bwMode="auto">
            <a:xfrm>
              <a:off x="6411092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28" name="TextBox 215"/>
            <p:cNvSpPr txBox="1">
              <a:spLocks noChangeArrowheads="1"/>
            </p:cNvSpPr>
            <p:nvPr/>
          </p:nvSpPr>
          <p:spPr bwMode="auto">
            <a:xfrm>
              <a:off x="6400905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629" name="Rectangle 217"/>
            <p:cNvSpPr>
              <a:spLocks noChangeArrowheads="1"/>
            </p:cNvSpPr>
            <p:nvPr/>
          </p:nvSpPr>
          <p:spPr bwMode="auto">
            <a:xfrm>
              <a:off x="6639738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Box 218"/>
            <p:cNvSpPr txBox="1">
              <a:spLocks noChangeArrowheads="1"/>
            </p:cNvSpPr>
            <p:nvPr/>
          </p:nvSpPr>
          <p:spPr bwMode="auto">
            <a:xfrm>
              <a:off x="6629551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18" name="Rectangle 220"/>
            <p:cNvSpPr>
              <a:spLocks noChangeArrowheads="1"/>
            </p:cNvSpPr>
            <p:nvPr/>
          </p:nvSpPr>
          <p:spPr bwMode="auto">
            <a:xfrm>
              <a:off x="6868383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32" name="TextBox 221"/>
            <p:cNvSpPr txBox="1">
              <a:spLocks noChangeArrowheads="1"/>
            </p:cNvSpPr>
            <p:nvPr/>
          </p:nvSpPr>
          <p:spPr bwMode="auto">
            <a:xfrm>
              <a:off x="6858196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048000" y="5667375"/>
            <a:ext cx="547688" cy="276225"/>
            <a:chOff x="3048000" y="5667375"/>
            <a:chExt cx="547688" cy="276225"/>
          </a:xfrm>
        </p:grpSpPr>
        <p:sp>
          <p:nvSpPr>
            <p:cNvPr id="24619" name="Rectangle 148"/>
            <p:cNvSpPr>
              <a:spLocks noChangeArrowheads="1"/>
            </p:cNvSpPr>
            <p:nvPr/>
          </p:nvSpPr>
          <p:spPr bwMode="auto">
            <a:xfrm>
              <a:off x="3093340" y="56915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55"/>
            <p:cNvSpPr txBox="1">
              <a:spLocks noChangeArrowheads="1"/>
            </p:cNvSpPr>
            <p:nvPr/>
          </p:nvSpPr>
          <p:spPr bwMode="auto">
            <a:xfrm>
              <a:off x="3048000" y="56673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1</a:t>
              </a:r>
              <a:endParaRPr lang="en-US" b="0" baseline="-25000"/>
            </a:p>
          </p:txBody>
        </p:sp>
        <p:sp>
          <p:nvSpPr>
            <p:cNvPr id="20" name="Rectangle 162"/>
            <p:cNvSpPr>
              <a:spLocks noChangeArrowheads="1"/>
            </p:cNvSpPr>
            <p:nvPr/>
          </p:nvSpPr>
          <p:spPr bwMode="auto">
            <a:xfrm>
              <a:off x="3321844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22" name="TextBox 167"/>
            <p:cNvSpPr txBox="1">
              <a:spLocks noChangeArrowheads="1"/>
            </p:cNvSpPr>
            <p:nvPr/>
          </p:nvSpPr>
          <p:spPr bwMode="auto">
            <a:xfrm>
              <a:off x="3276504" y="56673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05313" y="5667375"/>
            <a:ext cx="547687" cy="276225"/>
            <a:chOff x="4405313" y="5667375"/>
            <a:chExt cx="547687" cy="276225"/>
          </a:xfrm>
        </p:grpSpPr>
        <p:sp>
          <p:nvSpPr>
            <p:cNvPr id="24615" name="Rectangle 183"/>
            <p:cNvSpPr>
              <a:spLocks noChangeArrowheads="1"/>
            </p:cNvSpPr>
            <p:nvPr/>
          </p:nvSpPr>
          <p:spPr bwMode="auto">
            <a:xfrm>
              <a:off x="4450653" y="56915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TextBox 188"/>
            <p:cNvSpPr txBox="1">
              <a:spLocks noChangeArrowheads="1"/>
            </p:cNvSpPr>
            <p:nvPr/>
          </p:nvSpPr>
          <p:spPr bwMode="auto">
            <a:xfrm>
              <a:off x="4405313" y="56673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  <p:sp>
          <p:nvSpPr>
            <p:cNvPr id="24617" name="Rectangle 189"/>
            <p:cNvSpPr>
              <a:spLocks noChangeArrowheads="1"/>
            </p:cNvSpPr>
            <p:nvPr/>
          </p:nvSpPr>
          <p:spPr bwMode="auto">
            <a:xfrm>
              <a:off x="4679157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18" name="TextBox 190"/>
            <p:cNvSpPr txBox="1">
              <a:spLocks noChangeArrowheads="1"/>
            </p:cNvSpPr>
            <p:nvPr/>
          </p:nvSpPr>
          <p:spPr bwMode="auto">
            <a:xfrm>
              <a:off x="4633817" y="56673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715000" y="5667375"/>
            <a:ext cx="547688" cy="276225"/>
            <a:chOff x="5715000" y="5667375"/>
            <a:chExt cx="547688" cy="276225"/>
          </a:xfrm>
        </p:grpSpPr>
        <p:sp>
          <p:nvSpPr>
            <p:cNvPr id="24611" name="Rectangle 195"/>
            <p:cNvSpPr>
              <a:spLocks noChangeArrowheads="1"/>
            </p:cNvSpPr>
            <p:nvPr/>
          </p:nvSpPr>
          <p:spPr bwMode="auto">
            <a:xfrm>
              <a:off x="5760340" y="56915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TextBox 198"/>
            <p:cNvSpPr txBox="1">
              <a:spLocks noChangeArrowheads="1"/>
            </p:cNvSpPr>
            <p:nvPr/>
          </p:nvSpPr>
          <p:spPr bwMode="auto">
            <a:xfrm>
              <a:off x="5715000" y="56673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4613" name="Rectangle 201"/>
            <p:cNvSpPr>
              <a:spLocks noChangeArrowheads="1"/>
            </p:cNvSpPr>
            <p:nvPr/>
          </p:nvSpPr>
          <p:spPr bwMode="auto">
            <a:xfrm>
              <a:off x="5988844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14" name="TextBox 204"/>
            <p:cNvSpPr txBox="1">
              <a:spLocks noChangeArrowheads="1"/>
            </p:cNvSpPr>
            <p:nvPr/>
          </p:nvSpPr>
          <p:spPr bwMode="auto">
            <a:xfrm>
              <a:off x="5943504" y="56673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0" grpId="0" animBg="1"/>
      <p:bldP spid="24626" grpId="0" animBg="1"/>
      <p:bldP spid="24623" grpId="0" animBg="1"/>
      <p:bldP spid="24620" grpId="0" animBg="1"/>
      <p:bldP spid="69" grpId="0" animBg="1"/>
      <p:bldP spid="70" grpId="0" animBg="1"/>
      <p:bldP spid="76" grpId="0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Programmers specify two functions: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(k, v) </a:t>
            </a:r>
            <a:r>
              <a:rPr lang="en-US" dirty="0" smtClean="0">
                <a:cs typeface="Arial" charset="0"/>
              </a:rPr>
              <a:t>→ &lt;k’, v’&gt;*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reduce</a:t>
            </a:r>
            <a:r>
              <a:rPr lang="en-US" dirty="0" smtClean="0">
                <a:cs typeface="Arial" charset="0"/>
              </a:rPr>
              <a:t> (k’, v’) → &lt;k’, v’&gt;*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All values with the same key are reduced together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execution framework handles everything else…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Not quite…usually, programmers also specify: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partition</a:t>
            </a:r>
            <a:r>
              <a:rPr lang="en-US" dirty="0" smtClean="0">
                <a:cs typeface="Arial" charset="0"/>
              </a:rPr>
              <a:t> (k’, number of partitions) → partition for k’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Often a simple hash of the key, e.g., hash(k’) mod 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Divides up key space for parallel reduce operations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combine</a:t>
            </a:r>
            <a:r>
              <a:rPr lang="en-US" dirty="0" smtClean="0">
                <a:cs typeface="Arial" charset="0"/>
              </a:rPr>
              <a:t> (k’, v’) → &lt;k’, v’&gt;*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Mini-reducers that run in memory after the map phase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Used as an optimization to reduce network traffic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Straight Arrow Connector 172"/>
          <p:cNvCxnSpPr>
            <a:cxnSpLocks noChangeShapeType="1"/>
          </p:cNvCxnSpPr>
          <p:nvPr/>
        </p:nvCxnSpPr>
        <p:spPr bwMode="auto">
          <a:xfrm rot="5400000">
            <a:off x="2644776" y="32131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 noChangeShapeType="1"/>
          </p:cNvCxnSpPr>
          <p:nvPr/>
        </p:nvCxnSpPr>
        <p:spPr bwMode="auto">
          <a:xfrm rot="5400000">
            <a:off x="3938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 noChangeShapeType="1"/>
          </p:cNvCxnSpPr>
          <p:nvPr/>
        </p:nvCxnSpPr>
        <p:spPr bwMode="auto">
          <a:xfrm rot="5400000">
            <a:off x="52339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 noChangeShapeType="1"/>
          </p:cNvCxnSpPr>
          <p:nvPr/>
        </p:nvCxnSpPr>
        <p:spPr bwMode="auto">
          <a:xfrm rot="5400000">
            <a:off x="6605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9" name="Rectangle 7"/>
          <p:cNvSpPr>
            <a:spLocks noChangeArrowheads="1"/>
          </p:cNvSpPr>
          <p:nvPr/>
        </p:nvSpPr>
        <p:spPr bwMode="auto">
          <a:xfrm>
            <a:off x="6324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3622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1" name="Rectangle 5"/>
          <p:cNvSpPr>
            <a:spLocks noChangeArrowheads="1"/>
          </p:cNvSpPr>
          <p:nvPr/>
        </p:nvSpPr>
        <p:spPr bwMode="auto">
          <a:xfrm>
            <a:off x="3657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49530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grpSp>
        <p:nvGrpSpPr>
          <p:cNvPr id="327" name="Group 326"/>
          <p:cNvGrpSpPr/>
          <p:nvPr/>
        </p:nvGrpSpPr>
        <p:grpSpPr>
          <a:xfrm>
            <a:off x="2286000" y="3381375"/>
            <a:ext cx="996950" cy="276225"/>
            <a:chOff x="2286000" y="3381375"/>
            <a:chExt cx="996950" cy="276225"/>
          </a:xfrm>
        </p:grpSpPr>
        <p:sp>
          <p:nvSpPr>
            <p:cNvPr id="178" name="Rectangle 144"/>
            <p:cNvSpPr>
              <a:spLocks noChangeArrowheads="1"/>
            </p:cNvSpPr>
            <p:nvPr/>
          </p:nvSpPr>
          <p:spPr bwMode="auto">
            <a:xfrm>
              <a:off x="279466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TextBox 145"/>
            <p:cNvSpPr txBox="1">
              <a:spLocks noChangeArrowheads="1"/>
            </p:cNvSpPr>
            <p:nvPr/>
          </p:nvSpPr>
          <p:spPr bwMode="auto">
            <a:xfrm>
              <a:off x="278447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180" name="Rectangle 137"/>
            <p:cNvSpPr>
              <a:spLocks noChangeArrowheads="1"/>
            </p:cNvSpPr>
            <p:nvPr/>
          </p:nvSpPr>
          <p:spPr bwMode="auto">
            <a:xfrm>
              <a:off x="2296190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TextBox 138"/>
            <p:cNvSpPr txBox="1">
              <a:spLocks noChangeArrowheads="1"/>
            </p:cNvSpPr>
            <p:nvPr/>
          </p:nvSpPr>
          <p:spPr bwMode="auto">
            <a:xfrm>
              <a:off x="2286000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182" name="Rectangle 135"/>
            <p:cNvSpPr>
              <a:spLocks noChangeArrowheads="1"/>
            </p:cNvSpPr>
            <p:nvPr/>
          </p:nvSpPr>
          <p:spPr bwMode="auto">
            <a:xfrm>
              <a:off x="2524904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TextBox 136"/>
            <p:cNvSpPr txBox="1">
              <a:spLocks noChangeArrowheads="1"/>
            </p:cNvSpPr>
            <p:nvPr/>
          </p:nvSpPr>
          <p:spPr bwMode="auto">
            <a:xfrm>
              <a:off x="2514714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302337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5" name="TextBox 143"/>
            <p:cNvSpPr txBox="1">
              <a:spLocks noChangeArrowheads="1"/>
            </p:cNvSpPr>
            <p:nvPr/>
          </p:nvSpPr>
          <p:spPr bwMode="auto">
            <a:xfrm>
              <a:off x="301318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3844925" y="3381375"/>
            <a:ext cx="498475" cy="276225"/>
            <a:chOff x="3844925" y="3381375"/>
            <a:chExt cx="498475" cy="276225"/>
          </a:xfrm>
        </p:grpSpPr>
        <p:sp>
          <p:nvSpPr>
            <p:cNvPr id="187" name="Rectangle 151"/>
            <p:cNvSpPr>
              <a:spLocks noChangeArrowheads="1"/>
            </p:cNvSpPr>
            <p:nvPr/>
          </p:nvSpPr>
          <p:spPr bwMode="auto">
            <a:xfrm>
              <a:off x="385511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TextBox 152"/>
            <p:cNvSpPr txBox="1">
              <a:spLocks noChangeArrowheads="1"/>
            </p:cNvSpPr>
            <p:nvPr/>
          </p:nvSpPr>
          <p:spPr bwMode="auto">
            <a:xfrm>
              <a:off x="384492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191" name="Rectangle 149"/>
            <p:cNvSpPr>
              <a:spLocks noChangeArrowheads="1"/>
            </p:cNvSpPr>
            <p:nvPr/>
          </p:nvSpPr>
          <p:spPr bwMode="auto">
            <a:xfrm>
              <a:off x="408382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2" name="TextBox 150"/>
            <p:cNvSpPr txBox="1">
              <a:spLocks noChangeArrowheads="1"/>
            </p:cNvSpPr>
            <p:nvPr/>
          </p:nvSpPr>
          <p:spPr bwMode="auto">
            <a:xfrm>
              <a:off x="407363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4876800" y="3381375"/>
            <a:ext cx="990600" cy="276225"/>
            <a:chOff x="4876800" y="3381375"/>
            <a:chExt cx="990600" cy="276225"/>
          </a:xfrm>
        </p:grpSpPr>
        <p:sp>
          <p:nvSpPr>
            <p:cNvPr id="196" name="Rectangle 165"/>
            <p:cNvSpPr>
              <a:spLocks noChangeArrowheads="1"/>
            </p:cNvSpPr>
            <p:nvPr/>
          </p:nvSpPr>
          <p:spPr bwMode="auto">
            <a:xfrm>
              <a:off x="48869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172"/>
            <p:cNvSpPr>
              <a:spLocks noChangeArrowheads="1"/>
            </p:cNvSpPr>
            <p:nvPr/>
          </p:nvSpPr>
          <p:spPr bwMode="auto">
            <a:xfrm>
              <a:off x="53793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Box 166"/>
            <p:cNvSpPr txBox="1">
              <a:spLocks noChangeArrowheads="1"/>
            </p:cNvSpPr>
            <p:nvPr/>
          </p:nvSpPr>
          <p:spPr bwMode="auto">
            <a:xfrm>
              <a:off x="48768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199" name="TextBox 173"/>
            <p:cNvSpPr txBox="1">
              <a:spLocks noChangeArrowheads="1"/>
            </p:cNvSpPr>
            <p:nvPr/>
          </p:nvSpPr>
          <p:spPr bwMode="auto">
            <a:xfrm>
              <a:off x="53691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0" name="Rectangle 163"/>
            <p:cNvSpPr>
              <a:spLocks noChangeArrowheads="1"/>
            </p:cNvSpPr>
            <p:nvPr/>
          </p:nvSpPr>
          <p:spPr bwMode="auto">
            <a:xfrm>
              <a:off x="51155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1" name="TextBox 164"/>
            <p:cNvSpPr txBox="1">
              <a:spLocks noChangeArrowheads="1"/>
            </p:cNvSpPr>
            <p:nvPr/>
          </p:nvSpPr>
          <p:spPr bwMode="auto">
            <a:xfrm>
              <a:off x="5105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02" name="Rectangle 170"/>
            <p:cNvSpPr>
              <a:spLocks noChangeArrowheads="1"/>
            </p:cNvSpPr>
            <p:nvPr/>
          </p:nvSpPr>
          <p:spPr bwMode="auto">
            <a:xfrm>
              <a:off x="56079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3" name="TextBox 171"/>
            <p:cNvSpPr txBox="1">
              <a:spLocks noChangeArrowheads="1"/>
            </p:cNvSpPr>
            <p:nvPr/>
          </p:nvSpPr>
          <p:spPr bwMode="auto">
            <a:xfrm>
              <a:off x="55977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6248400" y="3381375"/>
            <a:ext cx="990600" cy="276225"/>
            <a:chOff x="6248400" y="3381375"/>
            <a:chExt cx="990600" cy="276225"/>
          </a:xfrm>
        </p:grpSpPr>
        <p:sp>
          <p:nvSpPr>
            <p:cNvPr id="205" name="Rectangle 179"/>
            <p:cNvSpPr>
              <a:spLocks noChangeArrowheads="1"/>
            </p:cNvSpPr>
            <p:nvPr/>
          </p:nvSpPr>
          <p:spPr bwMode="auto">
            <a:xfrm>
              <a:off x="62585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186"/>
            <p:cNvSpPr>
              <a:spLocks noChangeArrowheads="1"/>
            </p:cNvSpPr>
            <p:nvPr/>
          </p:nvSpPr>
          <p:spPr bwMode="auto">
            <a:xfrm>
              <a:off x="67509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Box 180"/>
            <p:cNvSpPr txBox="1">
              <a:spLocks noChangeArrowheads="1"/>
            </p:cNvSpPr>
            <p:nvPr/>
          </p:nvSpPr>
          <p:spPr bwMode="auto">
            <a:xfrm>
              <a:off x="6248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08" name="TextBox 187"/>
            <p:cNvSpPr txBox="1">
              <a:spLocks noChangeArrowheads="1"/>
            </p:cNvSpPr>
            <p:nvPr/>
          </p:nvSpPr>
          <p:spPr bwMode="auto">
            <a:xfrm>
              <a:off x="67407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9" name="Rectangle 177"/>
            <p:cNvSpPr>
              <a:spLocks noChangeArrowheads="1"/>
            </p:cNvSpPr>
            <p:nvPr/>
          </p:nvSpPr>
          <p:spPr bwMode="auto">
            <a:xfrm>
              <a:off x="64871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0" name="TextBox 178"/>
            <p:cNvSpPr txBox="1">
              <a:spLocks noChangeArrowheads="1"/>
            </p:cNvSpPr>
            <p:nvPr/>
          </p:nvSpPr>
          <p:spPr bwMode="auto">
            <a:xfrm>
              <a:off x="64770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11" name="Rectangle 184"/>
            <p:cNvSpPr>
              <a:spLocks noChangeArrowheads="1"/>
            </p:cNvSpPr>
            <p:nvPr/>
          </p:nvSpPr>
          <p:spPr bwMode="auto">
            <a:xfrm>
              <a:off x="69795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TextBox 185"/>
            <p:cNvSpPr txBox="1">
              <a:spLocks noChangeArrowheads="1"/>
            </p:cNvSpPr>
            <p:nvPr/>
          </p:nvSpPr>
          <p:spPr bwMode="auto">
            <a:xfrm>
              <a:off x="69693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22860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3581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8768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6248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cxnSp>
        <p:nvCxnSpPr>
          <p:cNvPr id="167" name="Straight Arrow Connector 166"/>
          <p:cNvCxnSpPr>
            <a:cxnSpLocks noChangeShapeType="1"/>
          </p:cNvCxnSpPr>
          <p:nvPr/>
        </p:nvCxnSpPr>
        <p:spPr bwMode="auto">
          <a:xfrm rot="5400000">
            <a:off x="2644776" y="21463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 noChangeShapeType="1"/>
          </p:cNvCxnSpPr>
          <p:nvPr/>
        </p:nvCxnSpPr>
        <p:spPr bwMode="auto">
          <a:xfrm rot="5400000">
            <a:off x="3938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cxnSpLocks noChangeShapeType="1"/>
          </p:cNvCxnSpPr>
          <p:nvPr/>
        </p:nvCxnSpPr>
        <p:spPr bwMode="auto">
          <a:xfrm rot="5400000">
            <a:off x="52339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 noChangeShapeType="1"/>
          </p:cNvCxnSpPr>
          <p:nvPr/>
        </p:nvCxnSpPr>
        <p:spPr bwMode="auto">
          <a:xfrm rot="5400000">
            <a:off x="6605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 7"/>
          <p:cNvSpPr>
            <a:spLocks noChangeArrowheads="1"/>
          </p:cNvSpPr>
          <p:nvPr/>
        </p:nvSpPr>
        <p:spPr bwMode="auto">
          <a:xfrm>
            <a:off x="6324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0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23622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4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Rectangle 5"/>
          <p:cNvSpPr>
            <a:spLocks noChangeArrowheads="1"/>
          </p:cNvSpPr>
          <p:nvPr/>
        </p:nvSpPr>
        <p:spPr bwMode="auto">
          <a:xfrm>
            <a:off x="3657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04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7" name="Rectangle 6"/>
          <p:cNvSpPr>
            <a:spLocks noChangeArrowheads="1"/>
          </p:cNvSpPr>
          <p:nvPr/>
        </p:nvSpPr>
        <p:spPr bwMode="auto">
          <a:xfrm>
            <a:off x="49530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18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19" name="Group 318"/>
          <p:cNvGrpSpPr/>
          <p:nvPr/>
        </p:nvGrpSpPr>
        <p:grpSpPr>
          <a:xfrm>
            <a:off x="3033713" y="333375"/>
            <a:ext cx="3214687" cy="276225"/>
            <a:chOff x="3033713" y="333375"/>
            <a:chExt cx="3214687" cy="276225"/>
          </a:xfrm>
        </p:grpSpPr>
        <p:sp>
          <p:nvSpPr>
            <p:cNvPr id="219" name="Rectangle 56"/>
            <p:cNvSpPr>
              <a:spLocks noChangeArrowheads="1"/>
            </p:cNvSpPr>
            <p:nvPr/>
          </p:nvSpPr>
          <p:spPr bwMode="auto">
            <a:xfrm>
              <a:off x="3079069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Rectangle 102"/>
            <p:cNvSpPr>
              <a:spLocks noChangeArrowheads="1"/>
            </p:cNvSpPr>
            <p:nvPr/>
          </p:nvSpPr>
          <p:spPr bwMode="auto">
            <a:xfrm>
              <a:off x="3612430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Rectangle 109"/>
            <p:cNvSpPr>
              <a:spLocks noChangeArrowheads="1"/>
            </p:cNvSpPr>
            <p:nvPr/>
          </p:nvSpPr>
          <p:spPr bwMode="auto">
            <a:xfrm>
              <a:off x="4145792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16"/>
            <p:cNvSpPr>
              <a:spLocks noChangeArrowheads="1"/>
            </p:cNvSpPr>
            <p:nvPr/>
          </p:nvSpPr>
          <p:spPr bwMode="auto">
            <a:xfrm>
              <a:off x="4679154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123"/>
            <p:cNvSpPr>
              <a:spLocks noChangeArrowheads="1"/>
            </p:cNvSpPr>
            <p:nvPr/>
          </p:nvSpPr>
          <p:spPr bwMode="auto">
            <a:xfrm>
              <a:off x="5212515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130"/>
            <p:cNvSpPr>
              <a:spLocks noChangeArrowheads="1"/>
            </p:cNvSpPr>
            <p:nvPr/>
          </p:nvSpPr>
          <p:spPr bwMode="auto">
            <a:xfrm>
              <a:off x="5745877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TextBox 57"/>
            <p:cNvSpPr txBox="1">
              <a:spLocks noChangeArrowheads="1"/>
            </p:cNvSpPr>
            <p:nvPr/>
          </p:nvSpPr>
          <p:spPr bwMode="auto">
            <a:xfrm>
              <a:off x="303371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1</a:t>
              </a:r>
              <a:endParaRPr lang="en-US" b="0" baseline="-25000" dirty="0"/>
            </a:p>
          </p:txBody>
        </p:sp>
        <p:sp>
          <p:nvSpPr>
            <p:cNvPr id="226" name="TextBox 103"/>
            <p:cNvSpPr txBox="1">
              <a:spLocks noChangeArrowheads="1"/>
            </p:cNvSpPr>
            <p:nvPr/>
          </p:nvSpPr>
          <p:spPr bwMode="auto">
            <a:xfrm>
              <a:off x="356707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2</a:t>
              </a:r>
              <a:endParaRPr lang="en-US" b="0" baseline="-25000" dirty="0"/>
            </a:p>
          </p:txBody>
        </p:sp>
        <p:sp>
          <p:nvSpPr>
            <p:cNvPr id="227" name="TextBox 110"/>
            <p:cNvSpPr txBox="1">
              <a:spLocks noChangeArrowheads="1"/>
            </p:cNvSpPr>
            <p:nvPr/>
          </p:nvSpPr>
          <p:spPr bwMode="auto">
            <a:xfrm>
              <a:off x="4100436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28" name="TextBox 117"/>
            <p:cNvSpPr txBox="1">
              <a:spLocks noChangeArrowheads="1"/>
            </p:cNvSpPr>
            <p:nvPr/>
          </p:nvSpPr>
          <p:spPr bwMode="auto">
            <a:xfrm>
              <a:off x="463379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4</a:t>
              </a:r>
              <a:endParaRPr lang="en-US" b="0" baseline="-25000"/>
            </a:p>
          </p:txBody>
        </p:sp>
        <p:sp>
          <p:nvSpPr>
            <p:cNvPr id="229" name="TextBox 124"/>
            <p:cNvSpPr txBox="1">
              <a:spLocks noChangeArrowheads="1"/>
            </p:cNvSpPr>
            <p:nvPr/>
          </p:nvSpPr>
          <p:spPr bwMode="auto">
            <a:xfrm>
              <a:off x="516716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5</a:t>
              </a:r>
              <a:endParaRPr lang="en-US" b="0" baseline="-25000"/>
            </a:p>
          </p:txBody>
        </p:sp>
        <p:sp>
          <p:nvSpPr>
            <p:cNvPr id="230" name="TextBox 131"/>
            <p:cNvSpPr txBox="1">
              <a:spLocks noChangeArrowheads="1"/>
            </p:cNvSpPr>
            <p:nvPr/>
          </p:nvSpPr>
          <p:spPr bwMode="auto">
            <a:xfrm>
              <a:off x="5700521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6</a:t>
              </a:r>
              <a:endParaRPr lang="en-US" b="0" baseline="-25000"/>
            </a:p>
          </p:txBody>
        </p:sp>
        <p:sp>
          <p:nvSpPr>
            <p:cNvPr id="231" name="Rectangle 58"/>
            <p:cNvSpPr>
              <a:spLocks noChangeArrowheads="1"/>
            </p:cNvSpPr>
            <p:nvPr/>
          </p:nvSpPr>
          <p:spPr bwMode="auto">
            <a:xfrm>
              <a:off x="3307652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TextBox 59"/>
            <p:cNvSpPr txBox="1">
              <a:spLocks noChangeArrowheads="1"/>
            </p:cNvSpPr>
            <p:nvPr/>
          </p:nvSpPr>
          <p:spPr bwMode="auto">
            <a:xfrm>
              <a:off x="3262297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3" name="Rectangle 100"/>
            <p:cNvSpPr>
              <a:spLocks noChangeArrowheads="1"/>
            </p:cNvSpPr>
            <p:nvPr/>
          </p:nvSpPr>
          <p:spPr bwMode="auto">
            <a:xfrm>
              <a:off x="3841014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TextBox 101"/>
            <p:cNvSpPr txBox="1">
              <a:spLocks noChangeArrowheads="1"/>
            </p:cNvSpPr>
            <p:nvPr/>
          </p:nvSpPr>
          <p:spPr bwMode="auto">
            <a:xfrm>
              <a:off x="379565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5" name="Rectangle 107"/>
            <p:cNvSpPr>
              <a:spLocks noChangeArrowheads="1"/>
            </p:cNvSpPr>
            <p:nvPr/>
          </p:nvSpPr>
          <p:spPr bwMode="auto">
            <a:xfrm>
              <a:off x="4374376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TextBox 108"/>
            <p:cNvSpPr txBox="1">
              <a:spLocks noChangeArrowheads="1"/>
            </p:cNvSpPr>
            <p:nvPr/>
          </p:nvSpPr>
          <p:spPr bwMode="auto">
            <a:xfrm>
              <a:off x="432902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7" name="Rectangle 114"/>
            <p:cNvSpPr>
              <a:spLocks noChangeArrowheads="1"/>
            </p:cNvSpPr>
            <p:nvPr/>
          </p:nvSpPr>
          <p:spPr bwMode="auto">
            <a:xfrm>
              <a:off x="4907737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TextBox 115"/>
            <p:cNvSpPr txBox="1">
              <a:spLocks noChangeArrowheads="1"/>
            </p:cNvSpPr>
            <p:nvPr/>
          </p:nvSpPr>
          <p:spPr bwMode="auto">
            <a:xfrm>
              <a:off x="4862382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4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9" name="Rectangle 121"/>
            <p:cNvSpPr>
              <a:spLocks noChangeArrowheads="1"/>
            </p:cNvSpPr>
            <p:nvPr/>
          </p:nvSpPr>
          <p:spPr bwMode="auto">
            <a:xfrm>
              <a:off x="5441099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TextBox 122"/>
            <p:cNvSpPr txBox="1">
              <a:spLocks noChangeArrowheads="1"/>
            </p:cNvSpPr>
            <p:nvPr/>
          </p:nvSpPr>
          <p:spPr bwMode="auto">
            <a:xfrm>
              <a:off x="539574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1" name="Rectangle 128"/>
            <p:cNvSpPr>
              <a:spLocks noChangeArrowheads="1"/>
            </p:cNvSpPr>
            <p:nvPr/>
          </p:nvSpPr>
          <p:spPr bwMode="auto">
            <a:xfrm>
              <a:off x="5974461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TextBox 129"/>
            <p:cNvSpPr txBox="1">
              <a:spLocks noChangeArrowheads="1"/>
            </p:cNvSpPr>
            <p:nvPr/>
          </p:nvSpPr>
          <p:spPr bwMode="auto">
            <a:xfrm>
              <a:off x="592910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2286000" y="2314575"/>
            <a:ext cx="996950" cy="276225"/>
            <a:chOff x="2286000" y="2314575"/>
            <a:chExt cx="996950" cy="276225"/>
          </a:xfrm>
        </p:grpSpPr>
        <p:sp>
          <p:nvSpPr>
            <p:cNvPr id="243" name="Rectangle 144"/>
            <p:cNvSpPr>
              <a:spLocks noChangeArrowheads="1"/>
            </p:cNvSpPr>
            <p:nvPr/>
          </p:nvSpPr>
          <p:spPr bwMode="auto">
            <a:xfrm>
              <a:off x="27946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TextBox 145"/>
            <p:cNvSpPr txBox="1">
              <a:spLocks noChangeArrowheads="1"/>
            </p:cNvSpPr>
            <p:nvPr/>
          </p:nvSpPr>
          <p:spPr bwMode="auto">
            <a:xfrm>
              <a:off x="27844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245" name="Rectangle 137"/>
            <p:cNvSpPr>
              <a:spLocks noChangeArrowheads="1"/>
            </p:cNvSpPr>
            <p:nvPr/>
          </p:nvSpPr>
          <p:spPr bwMode="auto">
            <a:xfrm>
              <a:off x="22961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TextBox 138"/>
            <p:cNvSpPr txBox="1">
              <a:spLocks noChangeArrowheads="1"/>
            </p:cNvSpPr>
            <p:nvPr/>
          </p:nvSpPr>
          <p:spPr bwMode="auto">
            <a:xfrm>
              <a:off x="22860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247" name="Rectangle 135"/>
            <p:cNvSpPr>
              <a:spLocks noChangeArrowheads="1"/>
            </p:cNvSpPr>
            <p:nvPr/>
          </p:nvSpPr>
          <p:spPr bwMode="auto">
            <a:xfrm>
              <a:off x="25249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8" name="TextBox 136"/>
            <p:cNvSpPr txBox="1">
              <a:spLocks noChangeArrowheads="1"/>
            </p:cNvSpPr>
            <p:nvPr/>
          </p:nvSpPr>
          <p:spPr bwMode="auto">
            <a:xfrm>
              <a:off x="25147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9" name="Rectangle 142"/>
            <p:cNvSpPr>
              <a:spLocks noChangeArrowheads="1"/>
            </p:cNvSpPr>
            <p:nvPr/>
          </p:nvSpPr>
          <p:spPr bwMode="auto">
            <a:xfrm>
              <a:off x="30233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0" name="TextBox 143"/>
            <p:cNvSpPr txBox="1">
              <a:spLocks noChangeArrowheads="1"/>
            </p:cNvSpPr>
            <p:nvPr/>
          </p:nvSpPr>
          <p:spPr bwMode="auto">
            <a:xfrm>
              <a:off x="30131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3581400" y="2314575"/>
            <a:ext cx="996950" cy="276225"/>
            <a:chOff x="3581400" y="2314575"/>
            <a:chExt cx="996950" cy="276225"/>
          </a:xfrm>
        </p:grpSpPr>
        <p:sp>
          <p:nvSpPr>
            <p:cNvPr id="251" name="Rectangle 151"/>
            <p:cNvSpPr>
              <a:spLocks noChangeArrowheads="1"/>
            </p:cNvSpPr>
            <p:nvPr/>
          </p:nvSpPr>
          <p:spPr bwMode="auto">
            <a:xfrm>
              <a:off x="35915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158"/>
            <p:cNvSpPr>
              <a:spLocks noChangeArrowheads="1"/>
            </p:cNvSpPr>
            <p:nvPr/>
          </p:nvSpPr>
          <p:spPr bwMode="auto">
            <a:xfrm>
              <a:off x="40900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TextBox 152"/>
            <p:cNvSpPr txBox="1">
              <a:spLocks noChangeArrowheads="1"/>
            </p:cNvSpPr>
            <p:nvPr/>
          </p:nvSpPr>
          <p:spPr bwMode="auto">
            <a:xfrm>
              <a:off x="35814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4" name="TextBox 159"/>
            <p:cNvSpPr txBox="1">
              <a:spLocks noChangeArrowheads="1"/>
            </p:cNvSpPr>
            <p:nvPr/>
          </p:nvSpPr>
          <p:spPr bwMode="auto">
            <a:xfrm>
              <a:off x="40798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5" name="Rectangle 149"/>
            <p:cNvSpPr>
              <a:spLocks noChangeArrowheads="1"/>
            </p:cNvSpPr>
            <p:nvPr/>
          </p:nvSpPr>
          <p:spPr bwMode="auto">
            <a:xfrm>
              <a:off x="38203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6" name="TextBox 150"/>
            <p:cNvSpPr txBox="1">
              <a:spLocks noChangeArrowheads="1"/>
            </p:cNvSpPr>
            <p:nvPr/>
          </p:nvSpPr>
          <p:spPr bwMode="auto">
            <a:xfrm>
              <a:off x="38101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57" name="Rectangle 156"/>
            <p:cNvSpPr>
              <a:spLocks noChangeArrowheads="1"/>
            </p:cNvSpPr>
            <p:nvPr/>
          </p:nvSpPr>
          <p:spPr bwMode="auto">
            <a:xfrm>
              <a:off x="43187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8" name="TextBox 157"/>
            <p:cNvSpPr txBox="1">
              <a:spLocks noChangeArrowheads="1"/>
            </p:cNvSpPr>
            <p:nvPr/>
          </p:nvSpPr>
          <p:spPr bwMode="auto">
            <a:xfrm>
              <a:off x="43085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4876800" y="2314575"/>
            <a:ext cx="990600" cy="276225"/>
            <a:chOff x="4876800" y="2314575"/>
            <a:chExt cx="990600" cy="276225"/>
          </a:xfrm>
        </p:grpSpPr>
        <p:sp>
          <p:nvSpPr>
            <p:cNvPr id="259" name="Rectangle 165"/>
            <p:cNvSpPr>
              <a:spLocks noChangeArrowheads="1"/>
            </p:cNvSpPr>
            <p:nvPr/>
          </p:nvSpPr>
          <p:spPr bwMode="auto">
            <a:xfrm>
              <a:off x="48869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172"/>
            <p:cNvSpPr>
              <a:spLocks noChangeArrowheads="1"/>
            </p:cNvSpPr>
            <p:nvPr/>
          </p:nvSpPr>
          <p:spPr bwMode="auto">
            <a:xfrm>
              <a:off x="53793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TextBox 166"/>
            <p:cNvSpPr txBox="1">
              <a:spLocks noChangeArrowheads="1"/>
            </p:cNvSpPr>
            <p:nvPr/>
          </p:nvSpPr>
          <p:spPr bwMode="auto">
            <a:xfrm>
              <a:off x="48768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62" name="TextBox 173"/>
            <p:cNvSpPr txBox="1">
              <a:spLocks noChangeArrowheads="1"/>
            </p:cNvSpPr>
            <p:nvPr/>
          </p:nvSpPr>
          <p:spPr bwMode="auto">
            <a:xfrm>
              <a:off x="53691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63" name="Rectangle 163"/>
            <p:cNvSpPr>
              <a:spLocks noChangeArrowheads="1"/>
            </p:cNvSpPr>
            <p:nvPr/>
          </p:nvSpPr>
          <p:spPr bwMode="auto">
            <a:xfrm>
              <a:off x="51155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4" name="TextBox 164"/>
            <p:cNvSpPr txBox="1">
              <a:spLocks noChangeArrowheads="1"/>
            </p:cNvSpPr>
            <p:nvPr/>
          </p:nvSpPr>
          <p:spPr bwMode="auto">
            <a:xfrm>
              <a:off x="5105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65" name="Rectangle 170"/>
            <p:cNvSpPr>
              <a:spLocks noChangeArrowheads="1"/>
            </p:cNvSpPr>
            <p:nvPr/>
          </p:nvSpPr>
          <p:spPr bwMode="auto">
            <a:xfrm>
              <a:off x="56079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6" name="TextBox 171"/>
            <p:cNvSpPr txBox="1">
              <a:spLocks noChangeArrowheads="1"/>
            </p:cNvSpPr>
            <p:nvPr/>
          </p:nvSpPr>
          <p:spPr bwMode="auto">
            <a:xfrm>
              <a:off x="55977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6248400" y="2314575"/>
            <a:ext cx="990600" cy="276225"/>
            <a:chOff x="6248400" y="2314575"/>
            <a:chExt cx="990600" cy="276225"/>
          </a:xfrm>
        </p:grpSpPr>
        <p:sp>
          <p:nvSpPr>
            <p:cNvPr id="267" name="Rectangle 179"/>
            <p:cNvSpPr>
              <a:spLocks noChangeArrowheads="1"/>
            </p:cNvSpPr>
            <p:nvPr/>
          </p:nvSpPr>
          <p:spPr bwMode="auto">
            <a:xfrm>
              <a:off x="62585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186"/>
            <p:cNvSpPr>
              <a:spLocks noChangeArrowheads="1"/>
            </p:cNvSpPr>
            <p:nvPr/>
          </p:nvSpPr>
          <p:spPr bwMode="auto">
            <a:xfrm>
              <a:off x="67509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TextBox 180"/>
            <p:cNvSpPr txBox="1">
              <a:spLocks noChangeArrowheads="1"/>
            </p:cNvSpPr>
            <p:nvPr/>
          </p:nvSpPr>
          <p:spPr bwMode="auto">
            <a:xfrm>
              <a:off x="6248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70" name="TextBox 187"/>
            <p:cNvSpPr txBox="1">
              <a:spLocks noChangeArrowheads="1"/>
            </p:cNvSpPr>
            <p:nvPr/>
          </p:nvSpPr>
          <p:spPr bwMode="auto">
            <a:xfrm>
              <a:off x="67407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71" name="Rectangle 177"/>
            <p:cNvSpPr>
              <a:spLocks noChangeArrowheads="1"/>
            </p:cNvSpPr>
            <p:nvPr/>
          </p:nvSpPr>
          <p:spPr bwMode="auto">
            <a:xfrm>
              <a:off x="64871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2" name="TextBox 178"/>
            <p:cNvSpPr txBox="1">
              <a:spLocks noChangeArrowheads="1"/>
            </p:cNvSpPr>
            <p:nvPr/>
          </p:nvSpPr>
          <p:spPr bwMode="auto">
            <a:xfrm>
              <a:off x="64770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73" name="Rectangle 184"/>
            <p:cNvSpPr>
              <a:spLocks noChangeArrowheads="1"/>
            </p:cNvSpPr>
            <p:nvPr/>
          </p:nvSpPr>
          <p:spPr bwMode="auto">
            <a:xfrm>
              <a:off x="69795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4" name="TextBox 185"/>
            <p:cNvSpPr txBox="1">
              <a:spLocks noChangeArrowheads="1"/>
            </p:cNvSpPr>
            <p:nvPr/>
          </p:nvSpPr>
          <p:spPr bwMode="auto">
            <a:xfrm>
              <a:off x="69693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5" name="Straight Arrow Connector 274"/>
          <p:cNvCxnSpPr>
            <a:cxnSpLocks noChangeShapeType="1"/>
          </p:cNvCxnSpPr>
          <p:nvPr/>
        </p:nvCxnSpPr>
        <p:spPr bwMode="auto">
          <a:xfrm rot="5400000">
            <a:off x="3047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cxnSpLocks noChangeShapeType="1"/>
          </p:cNvCxnSpPr>
          <p:nvPr/>
        </p:nvCxnSpPr>
        <p:spPr bwMode="auto">
          <a:xfrm rot="5400000">
            <a:off x="3178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cxnSpLocks noChangeShapeType="1"/>
          </p:cNvCxnSpPr>
          <p:nvPr/>
        </p:nvCxnSpPr>
        <p:spPr bwMode="auto">
          <a:xfrm rot="5400000">
            <a:off x="4419601" y="5065712"/>
            <a:ext cx="53340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cxnSpLocks noChangeShapeType="1"/>
          </p:cNvCxnSpPr>
          <p:nvPr/>
        </p:nvCxnSpPr>
        <p:spPr bwMode="auto">
          <a:xfrm rot="5400000">
            <a:off x="45497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cxnSpLocks noChangeShapeType="1"/>
          </p:cNvCxnSpPr>
          <p:nvPr/>
        </p:nvCxnSpPr>
        <p:spPr bwMode="auto">
          <a:xfrm rot="5400000">
            <a:off x="5714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cxnSpLocks noChangeShapeType="1"/>
          </p:cNvCxnSpPr>
          <p:nvPr/>
        </p:nvCxnSpPr>
        <p:spPr bwMode="auto">
          <a:xfrm rot="5400000">
            <a:off x="5845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1" name="Rectangle 280"/>
          <p:cNvSpPr>
            <a:spLocks noChangeArrowheads="1"/>
          </p:cNvSpPr>
          <p:nvPr/>
        </p:nvSpPr>
        <p:spPr bwMode="auto">
          <a:xfrm>
            <a:off x="1981200" y="411480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Shuffle and Sort:</a:t>
            </a:r>
            <a:r>
              <a:rPr lang="en-US" b="0" dirty="0">
                <a:solidFill>
                  <a:schemeClr val="bg2"/>
                </a:solidFill>
              </a:rPr>
              <a:t> aggregate values by keys</a:t>
            </a:r>
          </a:p>
        </p:txBody>
      </p:sp>
      <p:sp>
        <p:nvSpPr>
          <p:cNvPr id="282" name="Rectangle 281"/>
          <p:cNvSpPr>
            <a:spLocks noChangeArrowheads="1"/>
          </p:cNvSpPr>
          <p:nvPr/>
        </p:nvSpPr>
        <p:spPr bwMode="auto">
          <a:xfrm>
            <a:off x="2895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3" name="Rectangle 282"/>
          <p:cNvSpPr>
            <a:spLocks noChangeArrowheads="1"/>
          </p:cNvSpPr>
          <p:nvPr/>
        </p:nvSpPr>
        <p:spPr bwMode="auto">
          <a:xfrm>
            <a:off x="42672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4" name="Rectangle 283"/>
          <p:cNvSpPr>
            <a:spLocks noChangeArrowheads="1"/>
          </p:cNvSpPr>
          <p:nvPr/>
        </p:nvSpPr>
        <p:spPr bwMode="auto">
          <a:xfrm>
            <a:off x="5562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grpSp>
        <p:nvGrpSpPr>
          <p:cNvPr id="333" name="Group 332"/>
          <p:cNvGrpSpPr/>
          <p:nvPr/>
        </p:nvGrpSpPr>
        <p:grpSpPr>
          <a:xfrm>
            <a:off x="3200400" y="4448175"/>
            <a:ext cx="803275" cy="276225"/>
            <a:chOff x="3200400" y="4448175"/>
            <a:chExt cx="803275" cy="276225"/>
          </a:xfrm>
        </p:grpSpPr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2105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TextBox 194"/>
            <p:cNvSpPr txBox="1">
              <a:spLocks noChangeArrowheads="1"/>
            </p:cNvSpPr>
            <p:nvPr/>
          </p:nvSpPr>
          <p:spPr bwMode="auto">
            <a:xfrm>
              <a:off x="32004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87" name="Rectangle 191"/>
            <p:cNvSpPr>
              <a:spLocks noChangeArrowheads="1"/>
            </p:cNvSpPr>
            <p:nvPr/>
          </p:nvSpPr>
          <p:spPr bwMode="auto">
            <a:xfrm>
              <a:off x="35154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8" name="TextBox 192"/>
            <p:cNvSpPr txBox="1">
              <a:spLocks noChangeArrowheads="1"/>
            </p:cNvSpPr>
            <p:nvPr/>
          </p:nvSpPr>
          <p:spPr bwMode="auto">
            <a:xfrm>
              <a:off x="35052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89" name="Rectangle 196"/>
            <p:cNvSpPr>
              <a:spLocks noChangeArrowheads="1"/>
            </p:cNvSpPr>
            <p:nvPr/>
          </p:nvSpPr>
          <p:spPr bwMode="auto">
            <a:xfrm>
              <a:off x="37441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0" name="TextBox 197"/>
            <p:cNvSpPr txBox="1">
              <a:spLocks noChangeArrowheads="1"/>
            </p:cNvSpPr>
            <p:nvPr/>
          </p:nvSpPr>
          <p:spPr bwMode="auto">
            <a:xfrm>
              <a:off x="37339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4572000" y="4448175"/>
            <a:ext cx="803275" cy="276225"/>
            <a:chOff x="4572000" y="4448175"/>
            <a:chExt cx="803275" cy="276225"/>
          </a:xfrm>
        </p:grpSpPr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45821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TextBox 200"/>
            <p:cNvSpPr txBox="1">
              <a:spLocks noChangeArrowheads="1"/>
            </p:cNvSpPr>
            <p:nvPr/>
          </p:nvSpPr>
          <p:spPr bwMode="auto">
            <a:xfrm>
              <a:off x="45720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93" name="Rectangle 202"/>
            <p:cNvSpPr>
              <a:spLocks noChangeArrowheads="1"/>
            </p:cNvSpPr>
            <p:nvPr/>
          </p:nvSpPr>
          <p:spPr bwMode="auto">
            <a:xfrm>
              <a:off x="48870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4" name="TextBox 203"/>
            <p:cNvSpPr txBox="1">
              <a:spLocks noChangeArrowheads="1"/>
            </p:cNvSpPr>
            <p:nvPr/>
          </p:nvSpPr>
          <p:spPr bwMode="auto">
            <a:xfrm>
              <a:off x="48768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95" name="Rectangle 205"/>
            <p:cNvSpPr>
              <a:spLocks noChangeArrowheads="1"/>
            </p:cNvSpPr>
            <p:nvPr/>
          </p:nvSpPr>
          <p:spPr bwMode="auto">
            <a:xfrm>
              <a:off x="51157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6" name="TextBox 206"/>
            <p:cNvSpPr txBox="1">
              <a:spLocks noChangeArrowheads="1"/>
            </p:cNvSpPr>
            <p:nvPr/>
          </p:nvSpPr>
          <p:spPr bwMode="auto">
            <a:xfrm>
              <a:off x="51055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5867400" y="4448175"/>
            <a:ext cx="1260475" cy="276225"/>
            <a:chOff x="5867400" y="4448175"/>
            <a:chExt cx="1260475" cy="276225"/>
          </a:xfrm>
        </p:grpSpPr>
        <p:sp>
          <p:nvSpPr>
            <p:cNvPr id="297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99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0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301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2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303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4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305" name="Rectangle 220"/>
            <p:cNvSpPr>
              <a:spLocks noChangeArrowheads="1"/>
            </p:cNvSpPr>
            <p:nvPr/>
          </p:nvSpPr>
          <p:spPr bwMode="auto">
            <a:xfrm>
              <a:off x="6868383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6" name="TextBox 221"/>
            <p:cNvSpPr txBox="1">
              <a:spLocks noChangeArrowheads="1"/>
            </p:cNvSpPr>
            <p:nvPr/>
          </p:nvSpPr>
          <p:spPr bwMode="auto">
            <a:xfrm>
              <a:off x="6858196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3048000" y="6276975"/>
            <a:ext cx="547688" cy="276225"/>
            <a:chOff x="3048000" y="6276975"/>
            <a:chExt cx="547688" cy="276225"/>
          </a:xfrm>
        </p:grpSpPr>
        <p:sp>
          <p:nvSpPr>
            <p:cNvPr id="307" name="Rectangle 148"/>
            <p:cNvSpPr>
              <a:spLocks noChangeArrowheads="1"/>
            </p:cNvSpPr>
            <p:nvPr/>
          </p:nvSpPr>
          <p:spPr bwMode="auto">
            <a:xfrm>
              <a:off x="3093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TextBox 155"/>
            <p:cNvSpPr txBox="1">
              <a:spLocks noChangeArrowheads="1"/>
            </p:cNvSpPr>
            <p:nvPr/>
          </p:nvSpPr>
          <p:spPr bwMode="auto">
            <a:xfrm>
              <a:off x="3048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1</a:t>
              </a:r>
              <a:endParaRPr lang="en-US" b="0" baseline="-25000"/>
            </a:p>
          </p:txBody>
        </p:sp>
        <p:sp>
          <p:nvSpPr>
            <p:cNvPr id="309" name="Rectangle 162"/>
            <p:cNvSpPr>
              <a:spLocks noChangeArrowheads="1"/>
            </p:cNvSpPr>
            <p:nvPr/>
          </p:nvSpPr>
          <p:spPr bwMode="auto">
            <a:xfrm>
              <a:off x="3321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0" name="TextBox 167"/>
            <p:cNvSpPr txBox="1">
              <a:spLocks noChangeArrowheads="1"/>
            </p:cNvSpPr>
            <p:nvPr/>
          </p:nvSpPr>
          <p:spPr bwMode="auto">
            <a:xfrm>
              <a:off x="3276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4405313" y="6276975"/>
            <a:ext cx="547687" cy="276225"/>
            <a:chOff x="4405313" y="6276975"/>
            <a:chExt cx="547687" cy="276225"/>
          </a:xfrm>
        </p:grpSpPr>
        <p:sp>
          <p:nvSpPr>
            <p:cNvPr id="311" name="Rectangle 183"/>
            <p:cNvSpPr>
              <a:spLocks noChangeArrowheads="1"/>
            </p:cNvSpPr>
            <p:nvPr/>
          </p:nvSpPr>
          <p:spPr bwMode="auto">
            <a:xfrm>
              <a:off x="4450653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TextBox 188"/>
            <p:cNvSpPr txBox="1">
              <a:spLocks noChangeArrowheads="1"/>
            </p:cNvSpPr>
            <p:nvPr/>
          </p:nvSpPr>
          <p:spPr bwMode="auto">
            <a:xfrm>
              <a:off x="4405313" y="62769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  <p:sp>
          <p:nvSpPr>
            <p:cNvPr id="313" name="Rectangle 189"/>
            <p:cNvSpPr>
              <a:spLocks noChangeArrowheads="1"/>
            </p:cNvSpPr>
            <p:nvPr/>
          </p:nvSpPr>
          <p:spPr bwMode="auto">
            <a:xfrm>
              <a:off x="4679157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4" name="TextBox 190"/>
            <p:cNvSpPr txBox="1">
              <a:spLocks noChangeArrowheads="1"/>
            </p:cNvSpPr>
            <p:nvPr/>
          </p:nvSpPr>
          <p:spPr bwMode="auto">
            <a:xfrm>
              <a:off x="4633817" y="62769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5715000" y="6276975"/>
            <a:ext cx="547688" cy="276225"/>
            <a:chOff x="5715000" y="6276975"/>
            <a:chExt cx="547688" cy="276225"/>
          </a:xfrm>
        </p:grpSpPr>
        <p:sp>
          <p:nvSpPr>
            <p:cNvPr id="315" name="Rectangle 195"/>
            <p:cNvSpPr>
              <a:spLocks noChangeArrowheads="1"/>
            </p:cNvSpPr>
            <p:nvPr/>
          </p:nvSpPr>
          <p:spPr bwMode="auto">
            <a:xfrm>
              <a:off x="5760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TextBox 198"/>
            <p:cNvSpPr txBox="1">
              <a:spLocks noChangeArrowheads="1"/>
            </p:cNvSpPr>
            <p:nvPr/>
          </p:nvSpPr>
          <p:spPr bwMode="auto">
            <a:xfrm>
              <a:off x="5715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317" name="Rectangle 201"/>
            <p:cNvSpPr>
              <a:spLocks noChangeArrowheads="1"/>
            </p:cNvSpPr>
            <p:nvPr/>
          </p:nvSpPr>
          <p:spPr bwMode="auto">
            <a:xfrm>
              <a:off x="5988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8" name="TextBox 204"/>
            <p:cNvSpPr txBox="1">
              <a:spLocks noChangeArrowheads="1"/>
            </p:cNvSpPr>
            <p:nvPr/>
          </p:nvSpPr>
          <p:spPr bwMode="auto">
            <a:xfrm>
              <a:off x="5943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213" grpId="0" animBg="1"/>
      <p:bldP spid="214" grpId="0" animBg="1"/>
      <p:bldP spid="215" grpId="0" animBg="1"/>
      <p:bldP spid="216" grpId="0" animBg="1"/>
      <p:bldP spid="188" grpId="0" animBg="1"/>
      <p:bldP spid="193" grpId="0" animBg="1"/>
      <p:bldP spid="195" grpId="0" animBg="1"/>
      <p:bldP spid="217" grpId="0" animBg="1"/>
      <p:bldP spid="281" grpId="0" animBg="1"/>
      <p:bldP spid="282" grpId="0" animBg="1"/>
      <p:bldP spid="283" grpId="0" animBg="1"/>
      <p:bldP spid="2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Pillars of Statistical NLP</a:t>
            </a:r>
            <a:endParaRPr lang="en-US" dirty="0"/>
          </a:p>
        </p:txBody>
      </p:sp>
      <p:sp>
        <p:nvSpPr>
          <p:cNvPr id="859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Algorithms and models</a:t>
            </a:r>
          </a:p>
          <a:p>
            <a:r>
              <a:rPr lang="en-US" dirty="0" smtClean="0"/>
              <a:t>Features</a:t>
            </a:r>
          </a:p>
          <a:p>
            <a:r>
              <a:rPr lang="en-US" dirty="0" smtClean="0"/>
              <a:t>Data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“Runtime”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scheduling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Assigns workers to map and reduce tasks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“data distribution”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Moves processes to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synchronization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Gathers, sorts, and shuffles intermediate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errors and faults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Detects worker failures and restarts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Everything happens on top of a distributed FS (later)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“Hello World”: Word Count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660525" y="1905000"/>
            <a:ext cx="61118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Map(String </a:t>
            </a:r>
            <a:r>
              <a:rPr lang="en-US" sz="1800" dirty="0" err="1" smtClean="0">
                <a:solidFill>
                  <a:schemeClr val="bg1"/>
                </a:solidFill>
              </a:rPr>
              <a:t>docid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>
                <a:solidFill>
                  <a:schemeClr val="bg1"/>
                </a:solidFill>
              </a:rPr>
              <a:t>String </a:t>
            </a:r>
            <a:r>
              <a:rPr lang="en-US" sz="1800" dirty="0" smtClean="0">
                <a:solidFill>
                  <a:schemeClr val="bg1"/>
                </a:solidFill>
              </a:rPr>
              <a:t>text):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b="0" i="1" dirty="0" smtClean="0">
                <a:solidFill>
                  <a:schemeClr val="bg1"/>
                </a:solidFill>
              </a:rPr>
              <a:t>     </a:t>
            </a:r>
            <a:r>
              <a:rPr lang="en-US" sz="1800" b="0" dirty="0" smtClean="0">
                <a:solidFill>
                  <a:schemeClr val="bg1"/>
                </a:solidFill>
              </a:rPr>
              <a:t>for each word w in text:</a:t>
            </a:r>
          </a:p>
          <a:p>
            <a:r>
              <a:rPr lang="en-US" sz="1800" b="0" dirty="0" smtClean="0">
                <a:solidFill>
                  <a:schemeClr val="bg1"/>
                </a:solidFill>
              </a:rPr>
              <a:t>          Emit(w</a:t>
            </a:r>
            <a:r>
              <a:rPr lang="en-US" sz="1800" b="0" dirty="0">
                <a:solidFill>
                  <a:schemeClr val="bg1"/>
                </a:solidFill>
              </a:rPr>
              <a:t>, </a:t>
            </a:r>
            <a:r>
              <a:rPr lang="en-US" sz="1800" b="0" dirty="0" smtClean="0">
                <a:solidFill>
                  <a:schemeClr val="bg1"/>
                </a:solidFill>
              </a:rPr>
              <a:t>1);</a:t>
            </a:r>
            <a:endParaRPr lang="en-US" sz="1800" b="0" dirty="0">
              <a:solidFill>
                <a:schemeClr val="bg1"/>
              </a:solidFill>
            </a:endParaRPr>
          </a:p>
          <a:p>
            <a:endParaRPr lang="en-US" sz="1800" b="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Reduce(String </a:t>
            </a:r>
            <a:r>
              <a:rPr lang="en-US" sz="1800" dirty="0" smtClean="0">
                <a:solidFill>
                  <a:schemeClr val="bg1"/>
                </a:solidFill>
              </a:rPr>
              <a:t>term, </a:t>
            </a:r>
            <a:r>
              <a:rPr lang="en-US" sz="1800" dirty="0" err="1" smtClean="0">
                <a:solidFill>
                  <a:schemeClr val="bg1"/>
                </a:solidFill>
              </a:rPr>
              <a:t>Iterator</a:t>
            </a:r>
            <a:r>
              <a:rPr lang="en-US" sz="1800" dirty="0" smtClean="0">
                <a:solidFill>
                  <a:schemeClr val="bg1"/>
                </a:solidFill>
              </a:rPr>
              <a:t>&lt;</a:t>
            </a:r>
            <a:r>
              <a:rPr lang="en-US" sz="1800" dirty="0" err="1" smtClean="0">
                <a:solidFill>
                  <a:schemeClr val="bg1"/>
                </a:solidFill>
              </a:rPr>
              <a:t>Int</a:t>
            </a:r>
            <a:r>
              <a:rPr lang="en-US" sz="1800" dirty="0" smtClean="0">
                <a:solidFill>
                  <a:schemeClr val="bg1"/>
                </a:solidFill>
              </a:rPr>
              <a:t>&gt; values):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b="0" i="1" dirty="0">
                <a:solidFill>
                  <a:schemeClr val="bg1"/>
                </a:solidFill>
              </a:rPr>
              <a:t>     </a:t>
            </a:r>
            <a:r>
              <a:rPr lang="en-US" sz="1800" b="0" dirty="0" err="1" smtClean="0">
                <a:solidFill>
                  <a:schemeClr val="bg1"/>
                </a:solidFill>
              </a:rPr>
              <a:t>int</a:t>
            </a:r>
            <a:r>
              <a:rPr lang="en-US" sz="1800" b="0" dirty="0" smtClean="0">
                <a:solidFill>
                  <a:schemeClr val="bg1"/>
                </a:solidFill>
              </a:rPr>
              <a:t> sum </a:t>
            </a:r>
            <a:r>
              <a:rPr lang="en-US" sz="1800" b="0" dirty="0">
                <a:solidFill>
                  <a:schemeClr val="bg1"/>
                </a:solidFill>
              </a:rPr>
              <a:t>= 0;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     for each v in </a:t>
            </a:r>
            <a:r>
              <a:rPr lang="en-US" sz="1800" b="0" dirty="0" smtClean="0">
                <a:solidFill>
                  <a:schemeClr val="bg1"/>
                </a:solidFill>
              </a:rPr>
              <a:t>values</a:t>
            </a:r>
            <a:r>
              <a:rPr lang="en-US" sz="1800" b="0" dirty="0">
                <a:solidFill>
                  <a:schemeClr val="bg1"/>
                </a:solidFill>
              </a:rPr>
              <a:t>: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          </a:t>
            </a:r>
            <a:r>
              <a:rPr lang="en-US" sz="1800" b="0" dirty="0" smtClean="0">
                <a:solidFill>
                  <a:schemeClr val="bg1"/>
                </a:solidFill>
              </a:rPr>
              <a:t>sum </a:t>
            </a:r>
            <a:r>
              <a:rPr lang="en-US" sz="1800" b="0" dirty="0">
                <a:solidFill>
                  <a:schemeClr val="bg1"/>
                </a:solidFill>
              </a:rPr>
              <a:t>+= </a:t>
            </a:r>
            <a:r>
              <a:rPr lang="en-US" sz="1800" b="0" dirty="0" smtClean="0">
                <a:solidFill>
                  <a:schemeClr val="bg1"/>
                </a:solidFill>
              </a:rPr>
              <a:t>v;</a:t>
            </a:r>
            <a:endParaRPr lang="en-US" sz="1800" b="0" dirty="0">
              <a:solidFill>
                <a:schemeClr val="bg1"/>
              </a:solidFill>
            </a:endParaRPr>
          </a:p>
          <a:p>
            <a:r>
              <a:rPr lang="en-US" sz="1800" b="0" dirty="0">
                <a:solidFill>
                  <a:schemeClr val="bg1"/>
                </a:solidFill>
              </a:rPr>
              <a:t>          </a:t>
            </a:r>
            <a:r>
              <a:rPr lang="en-US" sz="1800" b="0" dirty="0" smtClean="0">
                <a:solidFill>
                  <a:schemeClr val="bg1"/>
                </a:solidFill>
              </a:rPr>
              <a:t>Emit(term, value);</a:t>
            </a:r>
            <a:endParaRPr lang="en-US" sz="1800" b="0" dirty="0">
              <a:solidFill>
                <a:schemeClr val="bg1"/>
              </a:solidFill>
            </a:endParaRPr>
          </a:p>
          <a:p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can refer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programming model</a:t>
            </a:r>
          </a:p>
          <a:p>
            <a:r>
              <a:rPr lang="en-US" dirty="0" smtClean="0"/>
              <a:t>The execution framework (aka “runtime”)</a:t>
            </a:r>
          </a:p>
          <a:p>
            <a:r>
              <a:rPr lang="en-US" dirty="0" smtClean="0"/>
              <a:t>The specific implementation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4426803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Usage is usually clear from context!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has a proprietary implementation in C++</a:t>
            </a:r>
          </a:p>
          <a:p>
            <a:pPr lvl="1"/>
            <a:r>
              <a:rPr lang="en-US" dirty="0" smtClean="0"/>
              <a:t>Bindings in Java, Python</a:t>
            </a:r>
          </a:p>
          <a:p>
            <a:r>
              <a:rPr lang="en-US" dirty="0" smtClean="0"/>
              <a:t>Hadoop is an open-source implementation in Java</a:t>
            </a:r>
          </a:p>
          <a:p>
            <a:pPr lvl="1"/>
            <a:r>
              <a:rPr lang="en-US" dirty="0" smtClean="0"/>
              <a:t>Project led by Yahoo, used in production</a:t>
            </a:r>
          </a:p>
          <a:p>
            <a:pPr lvl="1"/>
            <a:r>
              <a:rPr lang="en-US" dirty="0" smtClean="0"/>
              <a:t>Rapidly expanding software ecosystem</a:t>
            </a:r>
          </a:p>
          <a:p>
            <a:r>
              <a:rPr lang="en-US" dirty="0" smtClean="0"/>
              <a:t>Lots of custom research implementations</a:t>
            </a:r>
          </a:p>
          <a:p>
            <a:pPr lvl="1"/>
            <a:r>
              <a:rPr lang="en-US" dirty="0" smtClean="0"/>
              <a:t>For GPUs, cell processors, etc.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371600" y="33289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384300" y="33051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split 0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371600" y="35575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1384300" y="35337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1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1371600" y="37861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1384300" y="37623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2</a:t>
            </a: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1371600" y="40147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1384300" y="39909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3</a:t>
            </a:r>
          </a:p>
        </p:txBody>
      </p:sp>
      <p:sp>
        <p:nvSpPr>
          <p:cNvPr id="28682" name="Rectangle 15"/>
          <p:cNvSpPr>
            <a:spLocks noChangeArrowheads="1"/>
          </p:cNvSpPr>
          <p:nvPr/>
        </p:nvSpPr>
        <p:spPr bwMode="auto">
          <a:xfrm>
            <a:off x="1371600" y="42433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1384300" y="42195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4</a:t>
            </a:r>
          </a:p>
        </p:txBody>
      </p:sp>
      <p:sp>
        <p:nvSpPr>
          <p:cNvPr id="28684" name="Oval 18"/>
          <p:cNvSpPr>
            <a:spLocks noChangeArrowheads="1"/>
          </p:cNvSpPr>
          <p:nvPr/>
        </p:nvSpPr>
        <p:spPr bwMode="auto">
          <a:xfrm>
            <a:off x="2514600" y="29718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5" name="TextBox 19"/>
          <p:cNvSpPr txBox="1">
            <a:spLocks noChangeArrowheads="1"/>
          </p:cNvSpPr>
          <p:nvPr/>
        </p:nvSpPr>
        <p:spPr bwMode="auto">
          <a:xfrm>
            <a:off x="2611438" y="30622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86" name="Oval 21"/>
          <p:cNvSpPr>
            <a:spLocks noChangeArrowheads="1"/>
          </p:cNvSpPr>
          <p:nvPr/>
        </p:nvSpPr>
        <p:spPr bwMode="auto">
          <a:xfrm>
            <a:off x="2514600" y="38100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7" name="TextBox 22"/>
          <p:cNvSpPr txBox="1">
            <a:spLocks noChangeArrowheads="1"/>
          </p:cNvSpPr>
          <p:nvPr/>
        </p:nvSpPr>
        <p:spPr bwMode="auto">
          <a:xfrm>
            <a:off x="2611438" y="39004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88" name="Oval 24"/>
          <p:cNvSpPr>
            <a:spLocks noChangeArrowheads="1"/>
          </p:cNvSpPr>
          <p:nvPr/>
        </p:nvSpPr>
        <p:spPr bwMode="auto">
          <a:xfrm>
            <a:off x="2514600" y="46482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9" name="TextBox 25"/>
          <p:cNvSpPr txBox="1">
            <a:spLocks noChangeArrowheads="1"/>
          </p:cNvSpPr>
          <p:nvPr/>
        </p:nvSpPr>
        <p:spPr bwMode="auto">
          <a:xfrm>
            <a:off x="2611438" y="47386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0" name="Oval 27"/>
          <p:cNvSpPr>
            <a:spLocks noChangeArrowheads="1"/>
          </p:cNvSpPr>
          <p:nvPr/>
        </p:nvSpPr>
        <p:spPr bwMode="auto">
          <a:xfrm>
            <a:off x="5791200" y="3430588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1" name="TextBox 28"/>
          <p:cNvSpPr txBox="1">
            <a:spLocks noChangeArrowheads="1"/>
          </p:cNvSpPr>
          <p:nvPr/>
        </p:nvSpPr>
        <p:spPr bwMode="auto">
          <a:xfrm>
            <a:off x="5888038" y="3521075"/>
            <a:ext cx="644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2" name="Oval 30"/>
          <p:cNvSpPr>
            <a:spLocks noChangeArrowheads="1"/>
          </p:cNvSpPr>
          <p:nvPr/>
        </p:nvSpPr>
        <p:spPr bwMode="auto">
          <a:xfrm>
            <a:off x="5791200" y="4189413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3" name="TextBox 31"/>
          <p:cNvSpPr txBox="1">
            <a:spLocks noChangeArrowheads="1"/>
          </p:cNvSpPr>
          <p:nvPr/>
        </p:nvSpPr>
        <p:spPr bwMode="auto">
          <a:xfrm>
            <a:off x="5888038" y="4278313"/>
            <a:ext cx="644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4" name="Oval 33"/>
          <p:cNvSpPr>
            <a:spLocks noChangeArrowheads="1"/>
          </p:cNvSpPr>
          <p:nvPr/>
        </p:nvSpPr>
        <p:spPr bwMode="auto">
          <a:xfrm>
            <a:off x="4191000" y="21336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5" name="TextBox 34"/>
          <p:cNvSpPr txBox="1">
            <a:spLocks noChangeArrowheads="1"/>
          </p:cNvSpPr>
          <p:nvPr/>
        </p:nvSpPr>
        <p:spPr bwMode="auto">
          <a:xfrm>
            <a:off x="4287838" y="2224088"/>
            <a:ext cx="65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Master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6" name="Oval 36"/>
          <p:cNvSpPr>
            <a:spLocks noChangeArrowheads="1"/>
          </p:cNvSpPr>
          <p:nvPr/>
        </p:nvSpPr>
        <p:spPr bwMode="auto">
          <a:xfrm>
            <a:off x="4114800" y="1143000"/>
            <a:ext cx="990600" cy="6096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7" name="TextBox 37"/>
          <p:cNvSpPr txBox="1">
            <a:spLocks noChangeArrowheads="1"/>
          </p:cNvSpPr>
          <p:nvPr/>
        </p:nvSpPr>
        <p:spPr bwMode="auto">
          <a:xfrm>
            <a:off x="4224338" y="1217613"/>
            <a:ext cx="771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>
                <a:solidFill>
                  <a:schemeClr val="bg1"/>
                </a:solidFill>
              </a:rPr>
              <a:t>User</a:t>
            </a:r>
            <a:br>
              <a:rPr lang="en-US" sz="1200" b="0">
                <a:solidFill>
                  <a:schemeClr val="bg1"/>
                </a:solidFill>
              </a:rPr>
            </a:br>
            <a:r>
              <a:rPr lang="en-US" sz="1200" b="0">
                <a:solidFill>
                  <a:schemeClr val="bg1"/>
                </a:solidFill>
              </a:rPr>
              <a:t>Program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8" name="Rectangle 39"/>
          <p:cNvSpPr>
            <a:spLocks noChangeArrowheads="1"/>
          </p:cNvSpPr>
          <p:nvPr/>
        </p:nvSpPr>
        <p:spPr bwMode="auto">
          <a:xfrm>
            <a:off x="7315200" y="3443288"/>
            <a:ext cx="609600" cy="433387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9" name="TextBox 40"/>
          <p:cNvSpPr txBox="1">
            <a:spLocks noChangeArrowheads="1"/>
          </p:cNvSpPr>
          <p:nvPr/>
        </p:nvSpPr>
        <p:spPr bwMode="auto">
          <a:xfrm>
            <a:off x="7313613" y="3429000"/>
            <a:ext cx="611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US" sz="1200" b="0" dirty="0">
                <a:solidFill>
                  <a:schemeClr val="bg1"/>
                </a:solidFill>
              </a:rPr>
              <a:t>file 0</a:t>
            </a:r>
          </a:p>
        </p:txBody>
      </p:sp>
      <p:sp>
        <p:nvSpPr>
          <p:cNvPr id="28700" name="Rectangle 44"/>
          <p:cNvSpPr>
            <a:spLocks noChangeArrowheads="1"/>
          </p:cNvSpPr>
          <p:nvPr/>
        </p:nvSpPr>
        <p:spPr bwMode="auto">
          <a:xfrm>
            <a:off x="7315200" y="4200525"/>
            <a:ext cx="609600" cy="433388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1" name="TextBox 45"/>
          <p:cNvSpPr txBox="1">
            <a:spLocks noChangeArrowheads="1"/>
          </p:cNvSpPr>
          <p:nvPr/>
        </p:nvSpPr>
        <p:spPr bwMode="auto">
          <a:xfrm>
            <a:off x="7315200" y="4186238"/>
            <a:ext cx="611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US" sz="1200" b="0">
                <a:solidFill>
                  <a:schemeClr val="bg1"/>
                </a:solidFill>
              </a:rPr>
              <a:t>file 1</a:t>
            </a:r>
          </a:p>
        </p:txBody>
      </p:sp>
      <p:sp>
        <p:nvSpPr>
          <p:cNvPr id="28702" name="Rectangle 46"/>
          <p:cNvSpPr>
            <a:spLocks noChangeArrowheads="1"/>
          </p:cNvSpPr>
          <p:nvPr/>
        </p:nvSpPr>
        <p:spPr bwMode="auto">
          <a:xfrm>
            <a:off x="4419600" y="30099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3" name="Rectangle 47"/>
          <p:cNvSpPr>
            <a:spLocks noChangeArrowheads="1"/>
          </p:cNvSpPr>
          <p:nvPr/>
        </p:nvSpPr>
        <p:spPr bwMode="auto">
          <a:xfrm>
            <a:off x="4572000" y="30099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4" name="Rectangle 48"/>
          <p:cNvSpPr>
            <a:spLocks noChangeArrowheads="1"/>
          </p:cNvSpPr>
          <p:nvPr/>
        </p:nvSpPr>
        <p:spPr bwMode="auto">
          <a:xfrm>
            <a:off x="4419600" y="38481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5" name="Rectangle 49"/>
          <p:cNvSpPr>
            <a:spLocks noChangeArrowheads="1"/>
          </p:cNvSpPr>
          <p:nvPr/>
        </p:nvSpPr>
        <p:spPr bwMode="auto">
          <a:xfrm>
            <a:off x="4572000" y="38481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6" name="Rectangle 50"/>
          <p:cNvSpPr>
            <a:spLocks noChangeArrowheads="1"/>
          </p:cNvSpPr>
          <p:nvPr/>
        </p:nvSpPr>
        <p:spPr bwMode="auto">
          <a:xfrm>
            <a:off x="4419600" y="46863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7" name="Rectangle 51"/>
          <p:cNvSpPr>
            <a:spLocks noChangeArrowheads="1"/>
          </p:cNvSpPr>
          <p:nvPr/>
        </p:nvSpPr>
        <p:spPr bwMode="auto">
          <a:xfrm>
            <a:off x="4572000" y="46863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8708" name="Curved Connector 53"/>
          <p:cNvCxnSpPr>
            <a:cxnSpLocks noChangeShapeType="1"/>
            <a:stCxn id="28674" idx="3"/>
            <a:endCxn id="28684" idx="2"/>
          </p:cNvCxnSpPr>
          <p:nvPr/>
        </p:nvCxnSpPr>
        <p:spPr bwMode="auto">
          <a:xfrm flipV="1">
            <a:off x="1981200" y="3200400"/>
            <a:ext cx="533400" cy="242888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09" name="Curved Connector 55"/>
          <p:cNvCxnSpPr>
            <a:cxnSpLocks noChangeShapeType="1"/>
            <a:stCxn id="28677" idx="3"/>
            <a:endCxn id="28684" idx="3"/>
          </p:cNvCxnSpPr>
          <p:nvPr/>
        </p:nvCxnSpPr>
        <p:spPr bwMode="auto">
          <a:xfrm flipV="1">
            <a:off x="1968500" y="3362325"/>
            <a:ext cx="668338" cy="309563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0" name="Curved Connector 55"/>
          <p:cNvCxnSpPr>
            <a:cxnSpLocks noChangeShapeType="1"/>
            <a:stCxn id="28681" idx="3"/>
            <a:endCxn id="28688" idx="1"/>
          </p:cNvCxnSpPr>
          <p:nvPr/>
        </p:nvCxnSpPr>
        <p:spPr bwMode="auto">
          <a:xfrm>
            <a:off x="1968500" y="4129088"/>
            <a:ext cx="668338" cy="585787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1" name="Straight Arrow Connector 66"/>
          <p:cNvCxnSpPr>
            <a:cxnSpLocks noChangeShapeType="1"/>
            <a:stCxn id="28678" idx="3"/>
            <a:endCxn id="28686" idx="2"/>
          </p:cNvCxnSpPr>
          <p:nvPr/>
        </p:nvCxnSpPr>
        <p:spPr bwMode="auto">
          <a:xfrm>
            <a:off x="1981200" y="3900488"/>
            <a:ext cx="533400" cy="138112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2" name="Straight Arrow Connector 68"/>
          <p:cNvCxnSpPr>
            <a:cxnSpLocks noChangeShapeType="1"/>
            <a:stCxn id="28682" idx="3"/>
            <a:endCxn id="28686" idx="3"/>
          </p:cNvCxnSpPr>
          <p:nvPr/>
        </p:nvCxnSpPr>
        <p:spPr bwMode="auto">
          <a:xfrm flipV="1">
            <a:off x="1981200" y="4200525"/>
            <a:ext cx="655638" cy="157163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3" name="Straight Arrow Connector 72"/>
          <p:cNvCxnSpPr>
            <a:cxnSpLocks noChangeShapeType="1"/>
            <a:stCxn id="28684" idx="6"/>
            <a:endCxn id="28702" idx="1"/>
          </p:cNvCxnSpPr>
          <p:nvPr/>
        </p:nvCxnSpPr>
        <p:spPr bwMode="auto">
          <a:xfrm>
            <a:off x="3352800" y="3200400"/>
            <a:ext cx="1066800" cy="1588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4" name="Straight Arrow Connector 75"/>
          <p:cNvCxnSpPr>
            <a:cxnSpLocks noChangeShapeType="1"/>
          </p:cNvCxnSpPr>
          <p:nvPr/>
        </p:nvCxnSpPr>
        <p:spPr bwMode="auto">
          <a:xfrm>
            <a:off x="3352800" y="4037013"/>
            <a:ext cx="1066800" cy="3175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5" name="Straight Arrow Connector 78"/>
          <p:cNvCxnSpPr>
            <a:cxnSpLocks noChangeShapeType="1"/>
          </p:cNvCxnSpPr>
          <p:nvPr/>
        </p:nvCxnSpPr>
        <p:spPr bwMode="auto">
          <a:xfrm>
            <a:off x="3352800" y="4875213"/>
            <a:ext cx="1066800" cy="3175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6" name="Straight Arrow Connector 81"/>
          <p:cNvCxnSpPr>
            <a:cxnSpLocks noChangeShapeType="1"/>
            <a:stCxn id="28690" idx="6"/>
            <a:endCxn id="28699" idx="1"/>
          </p:cNvCxnSpPr>
          <p:nvPr/>
        </p:nvCxnSpPr>
        <p:spPr bwMode="auto">
          <a:xfrm>
            <a:off x="6629400" y="3659188"/>
            <a:ext cx="684213" cy="0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7" name="Straight Arrow Connector 84"/>
          <p:cNvCxnSpPr>
            <a:cxnSpLocks noChangeShapeType="1"/>
            <a:stCxn id="28692" idx="6"/>
            <a:endCxn id="28701" idx="1"/>
          </p:cNvCxnSpPr>
          <p:nvPr/>
        </p:nvCxnSpPr>
        <p:spPr bwMode="auto">
          <a:xfrm>
            <a:off x="6629400" y="4418013"/>
            <a:ext cx="685800" cy="0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8" name="Straight Arrow Connector 90"/>
          <p:cNvCxnSpPr>
            <a:cxnSpLocks noChangeShapeType="1"/>
            <a:stCxn id="28705" idx="3"/>
            <a:endCxn id="28690" idx="2"/>
          </p:cNvCxnSpPr>
          <p:nvPr/>
        </p:nvCxnSpPr>
        <p:spPr bwMode="auto">
          <a:xfrm flipV="1">
            <a:off x="4724400" y="3659188"/>
            <a:ext cx="1066800" cy="379412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9" name="Straight Arrow Connector 93"/>
          <p:cNvCxnSpPr>
            <a:cxnSpLocks noChangeShapeType="1"/>
            <a:stCxn id="28705" idx="3"/>
            <a:endCxn id="28692" idx="2"/>
          </p:cNvCxnSpPr>
          <p:nvPr/>
        </p:nvCxnSpPr>
        <p:spPr bwMode="auto">
          <a:xfrm>
            <a:off x="4724400" y="4038600"/>
            <a:ext cx="1066800" cy="379413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0" name="Curved Connector 98"/>
          <p:cNvCxnSpPr>
            <a:cxnSpLocks noChangeShapeType="1"/>
            <a:stCxn id="28703" idx="3"/>
            <a:endCxn id="28690" idx="1"/>
          </p:cNvCxnSpPr>
          <p:nvPr/>
        </p:nvCxnSpPr>
        <p:spPr bwMode="auto">
          <a:xfrm>
            <a:off x="4724400" y="3200400"/>
            <a:ext cx="1189038" cy="29845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1" name="Curved Connector 98"/>
          <p:cNvCxnSpPr>
            <a:cxnSpLocks noChangeShapeType="1"/>
          </p:cNvCxnSpPr>
          <p:nvPr/>
        </p:nvCxnSpPr>
        <p:spPr bwMode="auto">
          <a:xfrm>
            <a:off x="4724400" y="3200400"/>
            <a:ext cx="1143000" cy="10668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2" name="Curved Connector 98"/>
          <p:cNvCxnSpPr>
            <a:cxnSpLocks noChangeShapeType="1"/>
            <a:stCxn id="28707" idx="3"/>
          </p:cNvCxnSpPr>
          <p:nvPr/>
        </p:nvCxnSpPr>
        <p:spPr bwMode="auto">
          <a:xfrm flipV="1">
            <a:off x="4724400" y="3810000"/>
            <a:ext cx="1143000" cy="10668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3" name="Curved Connector 98"/>
          <p:cNvCxnSpPr>
            <a:cxnSpLocks noChangeShapeType="1"/>
            <a:stCxn id="28707" idx="3"/>
            <a:endCxn id="28692" idx="3"/>
          </p:cNvCxnSpPr>
          <p:nvPr/>
        </p:nvCxnSpPr>
        <p:spPr bwMode="auto">
          <a:xfrm flipV="1">
            <a:off x="4724400" y="4578350"/>
            <a:ext cx="1189038" cy="29845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4" name="Straight Arrow Connector 117"/>
          <p:cNvCxnSpPr>
            <a:cxnSpLocks noChangeShapeType="1"/>
            <a:stCxn id="28696" idx="3"/>
            <a:endCxn id="28684" idx="7"/>
          </p:cNvCxnSpPr>
          <p:nvPr/>
        </p:nvCxnSpPr>
        <p:spPr bwMode="auto">
          <a:xfrm rot="5400000">
            <a:off x="3057525" y="1836738"/>
            <a:ext cx="1374775" cy="1028700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8725" name="Straight Arrow Connector 120"/>
          <p:cNvCxnSpPr>
            <a:cxnSpLocks noChangeShapeType="1"/>
            <a:stCxn id="28696" idx="4"/>
            <a:endCxn id="28694" idx="0"/>
          </p:cNvCxnSpPr>
          <p:nvPr/>
        </p:nvCxnSpPr>
        <p:spPr bwMode="auto">
          <a:xfrm rot="5400000">
            <a:off x="4419601" y="1943100"/>
            <a:ext cx="381000" cy="3175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8726" name="Straight Arrow Connector 123"/>
          <p:cNvCxnSpPr>
            <a:cxnSpLocks noChangeShapeType="1"/>
            <a:stCxn id="28696" idx="5"/>
            <a:endCxn id="28690" idx="0"/>
          </p:cNvCxnSpPr>
          <p:nvPr/>
        </p:nvCxnSpPr>
        <p:spPr bwMode="auto">
          <a:xfrm rot="16200000" flipH="1">
            <a:off x="4702175" y="1922463"/>
            <a:ext cx="1766888" cy="1249362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8727" name="Straight Arrow Connector 127"/>
          <p:cNvCxnSpPr>
            <a:cxnSpLocks noChangeShapeType="1"/>
            <a:stCxn id="28694" idx="3"/>
          </p:cNvCxnSpPr>
          <p:nvPr/>
        </p:nvCxnSpPr>
        <p:spPr bwMode="auto">
          <a:xfrm rot="5400000">
            <a:off x="3532981" y="2343944"/>
            <a:ext cx="600075" cy="960438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8728" name="Straight Arrow Connector 133"/>
          <p:cNvCxnSpPr>
            <a:cxnSpLocks noChangeShapeType="1"/>
            <a:stCxn id="28694" idx="5"/>
          </p:cNvCxnSpPr>
          <p:nvPr/>
        </p:nvCxnSpPr>
        <p:spPr bwMode="auto">
          <a:xfrm rot="16200000" flipH="1">
            <a:off x="5010944" y="2420144"/>
            <a:ext cx="904875" cy="1112837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8729" name="TextBox 136"/>
          <p:cNvSpPr txBox="1">
            <a:spLocks noChangeArrowheads="1"/>
          </p:cNvSpPr>
          <p:nvPr/>
        </p:nvSpPr>
        <p:spPr bwMode="auto">
          <a:xfrm>
            <a:off x="3486150" y="1795463"/>
            <a:ext cx="6286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(1) fork</a:t>
            </a:r>
          </a:p>
        </p:txBody>
      </p:sp>
      <p:sp>
        <p:nvSpPr>
          <p:cNvPr id="28730" name="TextBox 137"/>
          <p:cNvSpPr txBox="1">
            <a:spLocks noChangeArrowheads="1"/>
          </p:cNvSpPr>
          <p:nvPr/>
        </p:nvSpPr>
        <p:spPr bwMode="auto">
          <a:xfrm>
            <a:off x="4324350" y="1752600"/>
            <a:ext cx="6286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(1) fork</a:t>
            </a:r>
          </a:p>
        </p:txBody>
      </p:sp>
      <p:sp>
        <p:nvSpPr>
          <p:cNvPr id="28731" name="TextBox 138"/>
          <p:cNvSpPr txBox="1">
            <a:spLocks noChangeArrowheads="1"/>
          </p:cNvSpPr>
          <p:nvPr/>
        </p:nvSpPr>
        <p:spPr bwMode="auto">
          <a:xfrm>
            <a:off x="5162550" y="1795463"/>
            <a:ext cx="6286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(1) fork</a:t>
            </a:r>
          </a:p>
        </p:txBody>
      </p:sp>
      <p:sp>
        <p:nvSpPr>
          <p:cNvPr id="28732" name="TextBox 139"/>
          <p:cNvSpPr txBox="1">
            <a:spLocks noChangeArrowheads="1"/>
          </p:cNvSpPr>
          <p:nvPr/>
        </p:nvSpPr>
        <p:spPr bwMode="auto">
          <a:xfrm>
            <a:off x="3581400" y="2633663"/>
            <a:ext cx="11160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(2) assign map</a:t>
            </a:r>
          </a:p>
        </p:txBody>
      </p:sp>
      <p:sp>
        <p:nvSpPr>
          <p:cNvPr id="28733" name="TextBox 140"/>
          <p:cNvSpPr txBox="1">
            <a:spLocks noChangeArrowheads="1"/>
          </p:cNvSpPr>
          <p:nvPr/>
        </p:nvSpPr>
        <p:spPr bwMode="auto">
          <a:xfrm>
            <a:off x="4648200" y="2786063"/>
            <a:ext cx="12731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(2) assign reduce</a:t>
            </a:r>
          </a:p>
        </p:txBody>
      </p:sp>
      <p:sp>
        <p:nvSpPr>
          <p:cNvPr id="28734" name="TextBox 141"/>
          <p:cNvSpPr txBox="1">
            <a:spLocks noChangeArrowheads="1"/>
          </p:cNvSpPr>
          <p:nvPr/>
        </p:nvSpPr>
        <p:spPr bwMode="auto">
          <a:xfrm>
            <a:off x="1990725" y="3657600"/>
            <a:ext cx="6762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(3) read</a:t>
            </a:r>
          </a:p>
        </p:txBody>
      </p:sp>
      <p:sp>
        <p:nvSpPr>
          <p:cNvPr id="28735" name="TextBox 142"/>
          <p:cNvSpPr txBox="1">
            <a:spLocks noChangeArrowheads="1"/>
          </p:cNvSpPr>
          <p:nvPr/>
        </p:nvSpPr>
        <p:spPr bwMode="auto">
          <a:xfrm>
            <a:off x="3352800" y="3776663"/>
            <a:ext cx="10223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(4) local write</a:t>
            </a:r>
          </a:p>
        </p:txBody>
      </p:sp>
      <p:sp>
        <p:nvSpPr>
          <p:cNvPr id="28736" name="TextBox 143"/>
          <p:cNvSpPr txBox="1">
            <a:spLocks noChangeArrowheads="1"/>
          </p:cNvSpPr>
          <p:nvPr/>
        </p:nvSpPr>
        <p:spPr bwMode="auto">
          <a:xfrm>
            <a:off x="4419600" y="3581400"/>
            <a:ext cx="1152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(5) remote read</a:t>
            </a:r>
          </a:p>
        </p:txBody>
      </p:sp>
      <p:sp>
        <p:nvSpPr>
          <p:cNvPr id="28737" name="TextBox 144"/>
          <p:cNvSpPr txBox="1">
            <a:spLocks noChangeArrowheads="1"/>
          </p:cNvSpPr>
          <p:nvPr/>
        </p:nvSpPr>
        <p:spPr bwMode="auto">
          <a:xfrm>
            <a:off x="6623050" y="3395663"/>
            <a:ext cx="692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(6) write</a:t>
            </a:r>
          </a:p>
        </p:txBody>
      </p:sp>
      <p:sp>
        <p:nvSpPr>
          <p:cNvPr id="28738" name="TextBox 145"/>
          <p:cNvSpPr txBox="1">
            <a:spLocks noChangeArrowheads="1"/>
          </p:cNvSpPr>
          <p:nvPr/>
        </p:nvSpPr>
        <p:spPr bwMode="auto">
          <a:xfrm>
            <a:off x="1371600" y="5267325"/>
            <a:ext cx="620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Input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files</a:t>
            </a:r>
          </a:p>
        </p:txBody>
      </p:sp>
      <p:sp>
        <p:nvSpPr>
          <p:cNvPr id="28739" name="TextBox 146"/>
          <p:cNvSpPr txBox="1">
            <a:spLocks noChangeArrowheads="1"/>
          </p:cNvSpPr>
          <p:nvPr/>
        </p:nvSpPr>
        <p:spPr bwMode="auto">
          <a:xfrm>
            <a:off x="2617788" y="5267325"/>
            <a:ext cx="701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Map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phase</a:t>
            </a:r>
          </a:p>
        </p:txBody>
      </p:sp>
      <p:sp>
        <p:nvSpPr>
          <p:cNvPr id="28740" name="TextBox 147"/>
          <p:cNvSpPr txBox="1">
            <a:spLocks noChangeArrowheads="1"/>
          </p:cNvSpPr>
          <p:nvPr/>
        </p:nvSpPr>
        <p:spPr bwMode="auto">
          <a:xfrm>
            <a:off x="3754438" y="5267325"/>
            <a:ext cx="165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Intermediate files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(on local disk)</a:t>
            </a:r>
          </a:p>
        </p:txBody>
      </p:sp>
      <p:sp>
        <p:nvSpPr>
          <p:cNvPr id="28741" name="TextBox 148"/>
          <p:cNvSpPr txBox="1">
            <a:spLocks noChangeArrowheads="1"/>
          </p:cNvSpPr>
          <p:nvPr/>
        </p:nvSpPr>
        <p:spPr bwMode="auto">
          <a:xfrm>
            <a:off x="5934075" y="5267325"/>
            <a:ext cx="831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Reduce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phase</a:t>
            </a:r>
          </a:p>
        </p:txBody>
      </p:sp>
      <p:sp>
        <p:nvSpPr>
          <p:cNvPr id="28742" name="TextBox 149"/>
          <p:cNvSpPr txBox="1">
            <a:spLocks noChangeArrowheads="1"/>
          </p:cNvSpPr>
          <p:nvPr/>
        </p:nvSpPr>
        <p:spPr bwMode="auto">
          <a:xfrm>
            <a:off x="7315200" y="5267325"/>
            <a:ext cx="769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files</a:t>
            </a:r>
          </a:p>
        </p:txBody>
      </p:sp>
      <p:sp>
        <p:nvSpPr>
          <p:cNvPr id="28743" name="TextBox 2"/>
          <p:cNvSpPr txBox="1">
            <a:spLocks noChangeArrowheads="1"/>
          </p:cNvSpPr>
          <p:nvPr/>
        </p:nvSpPr>
        <p:spPr bwMode="auto">
          <a:xfrm>
            <a:off x="0" y="6611938"/>
            <a:ext cx="312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Redrawn from </a:t>
            </a:r>
            <a:r>
              <a:rPr lang="en-US" sz="1000" b="0" dirty="0" smtClean="0">
                <a:solidFill>
                  <a:schemeClr val="bg1"/>
                </a:solidFill>
              </a:rPr>
              <a:t>(Dean </a:t>
            </a:r>
            <a:r>
              <a:rPr lang="en-US" sz="1000" b="0" dirty="0">
                <a:solidFill>
                  <a:schemeClr val="bg1"/>
                </a:solidFill>
              </a:rPr>
              <a:t>and </a:t>
            </a:r>
            <a:r>
              <a:rPr lang="en-US" sz="1000" b="0" dirty="0" err="1" smtClean="0">
                <a:solidFill>
                  <a:schemeClr val="bg1"/>
                </a:solidFill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</a:rPr>
              <a:t>, OSDI </a:t>
            </a:r>
            <a:r>
              <a:rPr lang="en-US" sz="1000" b="0" dirty="0">
                <a:solidFill>
                  <a:schemeClr val="bg1"/>
                </a:solidFill>
              </a:rPr>
              <a:t>2004)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get data to the workers?</a:t>
            </a:r>
          </a:p>
        </p:txBody>
      </p:sp>
      <p:pic>
        <p:nvPicPr>
          <p:cNvPr id="31747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3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1404938" y="3929063"/>
            <a:ext cx="1755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 Nodes</a:t>
            </a:r>
          </a:p>
        </p:txBody>
      </p:sp>
      <p:pic>
        <p:nvPicPr>
          <p:cNvPr id="31752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V="1">
            <a:off x="3733800" y="2362200"/>
            <a:ext cx="1371600" cy="72390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3733800" y="3352800"/>
            <a:ext cx="1219200" cy="60960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148263" y="1295400"/>
            <a:ext cx="719137" cy="1828800"/>
            <a:chOff x="5105400" y="4114800"/>
            <a:chExt cx="719138" cy="1828800"/>
          </a:xfrm>
        </p:grpSpPr>
        <p:pic>
          <p:nvPicPr>
            <p:cNvPr id="31771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4958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2" name="TextBox 7"/>
            <p:cNvSpPr txBox="1">
              <a:spLocks noChangeArrowheads="1"/>
            </p:cNvSpPr>
            <p:nvPr/>
          </p:nvSpPr>
          <p:spPr bwMode="auto">
            <a:xfrm>
              <a:off x="5175326" y="4114800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NAS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05400" y="3200400"/>
            <a:ext cx="3657600" cy="3124200"/>
            <a:chOff x="5105400" y="3200400"/>
            <a:chExt cx="3657600" cy="3124200"/>
          </a:xfrm>
        </p:grpSpPr>
        <p:pic>
          <p:nvPicPr>
            <p:cNvPr id="31760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3810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77062" y="48768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2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43862" y="38862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3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29462" y="32004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4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38862" y="3429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765" name="Straight Arrow Connector 25"/>
            <p:cNvCxnSpPr>
              <a:cxnSpLocks noChangeShapeType="1"/>
            </p:cNvCxnSpPr>
            <p:nvPr/>
          </p:nvCxnSpPr>
          <p:spPr bwMode="auto">
            <a:xfrm>
              <a:off x="5791200" y="4686300"/>
              <a:ext cx="1143000" cy="6477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6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5867400" y="4267200"/>
              <a:ext cx="304800" cy="762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7" name="Straight Arrow Connector 31"/>
            <p:cNvCxnSpPr>
              <a:cxnSpLocks noChangeShapeType="1"/>
            </p:cNvCxnSpPr>
            <p:nvPr/>
          </p:nvCxnSpPr>
          <p:spPr bwMode="auto">
            <a:xfrm rot="5400000" flipH="1" flipV="1">
              <a:off x="6896100" y="4457700"/>
              <a:ext cx="609600" cy="762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8" name="Straight Arrow Connector 34"/>
            <p:cNvCxnSpPr>
              <a:cxnSpLocks noChangeShapeType="1"/>
            </p:cNvCxnSpPr>
            <p:nvPr/>
          </p:nvCxnSpPr>
          <p:spPr bwMode="auto">
            <a:xfrm>
              <a:off x="5824538" y="4533900"/>
              <a:ext cx="2219324" cy="762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9" name="Straight Arrow Connector 36"/>
            <p:cNvCxnSpPr>
              <a:cxnSpLocks noChangeShapeType="1"/>
            </p:cNvCxnSpPr>
            <p:nvPr/>
          </p:nvCxnSpPr>
          <p:spPr bwMode="auto">
            <a:xfrm flipV="1">
              <a:off x="7772400" y="4953000"/>
              <a:ext cx="457200" cy="3810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770" name="TextBox 7"/>
            <p:cNvSpPr txBox="1">
              <a:spLocks noChangeArrowheads="1"/>
            </p:cNvSpPr>
            <p:nvPr/>
          </p:nvSpPr>
          <p:spPr bwMode="auto">
            <a:xfrm>
              <a:off x="5181600" y="3395246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SAN</a:t>
              </a:r>
            </a:p>
          </p:txBody>
        </p: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09600" y="5572125"/>
            <a:ext cx="4584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What’s the problem here?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File System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move data to workers… move workers to the data!</a:t>
            </a:r>
          </a:p>
          <a:p>
            <a:pPr lvl="1"/>
            <a:r>
              <a:rPr lang="en-US" dirty="0" smtClean="0"/>
              <a:t>Store data on the local disks of nodes in the cluster</a:t>
            </a:r>
          </a:p>
          <a:p>
            <a:pPr lvl="1"/>
            <a:r>
              <a:rPr lang="en-US" dirty="0" smtClean="0"/>
              <a:t>Start up the workers on the node that has the data local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Not enough RAM to hold all the data in memory</a:t>
            </a:r>
          </a:p>
          <a:p>
            <a:pPr lvl="1"/>
            <a:r>
              <a:rPr lang="en-US" dirty="0" smtClean="0"/>
              <a:t>Disk access is slow, but disk throughput is reasonable</a:t>
            </a:r>
          </a:p>
          <a:p>
            <a:r>
              <a:rPr lang="en-US" dirty="0" smtClean="0"/>
              <a:t>A distributed file system is the answer</a:t>
            </a:r>
          </a:p>
          <a:p>
            <a:pPr lvl="1"/>
            <a:r>
              <a:rPr lang="en-US" dirty="0" smtClean="0"/>
              <a:t>GFS (Google File System)</a:t>
            </a:r>
          </a:p>
          <a:p>
            <a:pPr lvl="1"/>
            <a:r>
              <a:rPr lang="en-US" dirty="0" smtClean="0"/>
              <a:t>HDFS for Hadoop (= GFS clone)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GFS: Assumptions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Commodity hardware over “exotic” hardware</a:t>
            </a:r>
          </a:p>
          <a:p>
            <a:pPr lvl="1"/>
            <a:r>
              <a:rPr lang="en-GB" dirty="0" smtClean="0"/>
              <a:t>Scale out, not up</a:t>
            </a:r>
          </a:p>
          <a:p>
            <a:r>
              <a:rPr lang="en-GB" dirty="0" smtClean="0"/>
              <a:t>High component failure rates</a:t>
            </a:r>
          </a:p>
          <a:p>
            <a:pPr lvl="1"/>
            <a:r>
              <a:rPr lang="en-GB" dirty="0" smtClean="0"/>
              <a:t>Inexpensive commodity components fail all the time</a:t>
            </a:r>
          </a:p>
          <a:p>
            <a:r>
              <a:rPr lang="en-GB" dirty="0" smtClean="0"/>
              <a:t>“Modest” number of huge files</a:t>
            </a:r>
          </a:p>
          <a:p>
            <a:r>
              <a:rPr lang="en-GB" dirty="0" smtClean="0"/>
              <a:t>Files are write-once, mostly appended to</a:t>
            </a:r>
          </a:p>
          <a:p>
            <a:pPr lvl="1"/>
            <a:r>
              <a:rPr lang="en-GB" dirty="0" smtClean="0"/>
              <a:t>Perhaps concurrently</a:t>
            </a:r>
          </a:p>
          <a:p>
            <a:r>
              <a:rPr lang="en-GB" dirty="0" smtClean="0"/>
              <a:t>Large streaming reads over random access</a:t>
            </a:r>
          </a:p>
          <a:p>
            <a:r>
              <a:rPr lang="en-GB" dirty="0" smtClean="0"/>
              <a:t>High sustained throughput over low latency</a:t>
            </a:r>
          </a:p>
        </p:txBody>
      </p:sp>
      <p:sp>
        <p:nvSpPr>
          <p:cNvPr id="33796" name="Text Box 16"/>
          <p:cNvSpPr txBox="1">
            <a:spLocks noChangeArrowheads="1"/>
          </p:cNvSpPr>
          <p:nvPr/>
        </p:nvSpPr>
        <p:spPr bwMode="auto">
          <a:xfrm>
            <a:off x="0" y="6611779"/>
            <a:ext cx="7483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GFS slides adapted from material by </a:t>
            </a:r>
            <a:r>
              <a:rPr lang="da-DK" sz="1000" b="0" dirty="0" smtClean="0">
                <a:solidFill>
                  <a:schemeClr val="bg1"/>
                </a:solidFill>
              </a:rPr>
              <a:t>(Ghemawat et al., SOSP 2003)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GFS: Design Decisions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Files stored as chunks</a:t>
            </a:r>
          </a:p>
          <a:p>
            <a:pPr lvl="1"/>
            <a:r>
              <a:rPr lang="en-GB" dirty="0" smtClean="0"/>
              <a:t>Fixed size (64MB)</a:t>
            </a:r>
          </a:p>
          <a:p>
            <a:r>
              <a:rPr lang="en-GB" dirty="0" smtClean="0"/>
              <a:t>Reliability through replication</a:t>
            </a:r>
          </a:p>
          <a:p>
            <a:pPr lvl="1"/>
            <a:r>
              <a:rPr lang="en-GB" dirty="0" smtClean="0"/>
              <a:t>Each chunk replicated across 3+ </a:t>
            </a:r>
            <a:r>
              <a:rPr lang="en-GB" dirty="0" err="1" smtClean="0"/>
              <a:t>chunkservers</a:t>
            </a:r>
            <a:endParaRPr lang="en-GB" dirty="0" smtClean="0"/>
          </a:p>
          <a:p>
            <a:r>
              <a:rPr lang="en-GB" dirty="0" smtClean="0"/>
              <a:t>Single master to coordinate access, keep metadata</a:t>
            </a:r>
          </a:p>
          <a:p>
            <a:pPr lvl="1"/>
            <a:r>
              <a:rPr lang="en-GB" dirty="0" smtClean="0"/>
              <a:t>Simple centralized management</a:t>
            </a:r>
          </a:p>
          <a:p>
            <a:r>
              <a:rPr lang="en-GB" dirty="0" smtClean="0"/>
              <a:t>No data caching</a:t>
            </a:r>
          </a:p>
          <a:p>
            <a:pPr lvl="1"/>
            <a:r>
              <a:rPr lang="en-GB" dirty="0" smtClean="0"/>
              <a:t>Little benefit due to large datasets, streaming reads</a:t>
            </a:r>
          </a:p>
          <a:p>
            <a:r>
              <a:rPr lang="en-GB" dirty="0" smtClean="0"/>
              <a:t>Simplify the API</a:t>
            </a:r>
          </a:p>
          <a:p>
            <a:pPr lvl="1"/>
            <a:r>
              <a:rPr lang="en-GB" dirty="0" smtClean="0"/>
              <a:t>Push some of the issues onto the client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5877580"/>
            <a:ext cx="66463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HDFS = GFS clone (same basic ideas)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0" y="6611938"/>
            <a:ext cx="27414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Adapted </a:t>
            </a:r>
            <a:r>
              <a:rPr lang="en-US" sz="1000" b="0" dirty="0">
                <a:solidFill>
                  <a:schemeClr val="bg1"/>
                </a:solidFill>
              </a:rPr>
              <a:t>from </a:t>
            </a:r>
            <a:r>
              <a:rPr lang="en-US" sz="1000" b="0" dirty="0" smtClean="0">
                <a:solidFill>
                  <a:schemeClr val="bg1"/>
                </a:solidFill>
              </a:rPr>
              <a:t>(</a:t>
            </a:r>
            <a:r>
              <a:rPr lang="en-US" sz="1000" b="0" dirty="0" err="1" smtClean="0">
                <a:solidFill>
                  <a:schemeClr val="bg1"/>
                </a:solidFill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>
                <a:solidFill>
                  <a:schemeClr val="bg1"/>
                </a:solidFill>
              </a:rPr>
              <a:t>et </a:t>
            </a:r>
            <a:r>
              <a:rPr lang="en-US" sz="1000" b="0" dirty="0" smtClean="0">
                <a:solidFill>
                  <a:schemeClr val="bg1"/>
                </a:solidFill>
              </a:rPr>
              <a:t>al., SOSP </a:t>
            </a:r>
            <a:r>
              <a:rPr lang="en-US" sz="1000" b="0" dirty="0">
                <a:solidFill>
                  <a:schemeClr val="bg1"/>
                </a:solidFill>
              </a:rPr>
              <a:t>2003)</a:t>
            </a:r>
          </a:p>
        </p:txBody>
      </p:sp>
      <p:sp>
        <p:nvSpPr>
          <p:cNvPr id="113" name="Rectangle 6"/>
          <p:cNvSpPr>
            <a:spLocks noChangeArrowheads="1"/>
          </p:cNvSpPr>
          <p:nvPr/>
        </p:nvSpPr>
        <p:spPr bwMode="auto">
          <a:xfrm>
            <a:off x="1188720" y="2133600"/>
            <a:ext cx="109728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4" name="Straight Arrow Connector 53"/>
          <p:cNvCxnSpPr>
            <a:cxnSpLocks noChangeShapeType="1"/>
          </p:cNvCxnSpPr>
          <p:nvPr/>
        </p:nvCxnSpPr>
        <p:spPr bwMode="auto">
          <a:xfrm>
            <a:off x="2286000" y="2514600"/>
            <a:ext cx="20574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cxnSp>
        <p:nvCxnSpPr>
          <p:cNvPr id="115" name="Straight Arrow Connector 55"/>
          <p:cNvCxnSpPr>
            <a:cxnSpLocks noChangeShapeType="1"/>
          </p:cNvCxnSpPr>
          <p:nvPr/>
        </p:nvCxnSpPr>
        <p:spPr bwMode="auto">
          <a:xfrm rot="10800000">
            <a:off x="2286000" y="2667000"/>
            <a:ext cx="20574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sp>
        <p:nvSpPr>
          <p:cNvPr id="116" name="TextBox 58"/>
          <p:cNvSpPr txBox="1">
            <a:spLocks noChangeArrowheads="1"/>
          </p:cNvSpPr>
          <p:nvPr/>
        </p:nvSpPr>
        <p:spPr bwMode="auto">
          <a:xfrm>
            <a:off x="2653514" y="2286000"/>
            <a:ext cx="140615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itchFamily="34" charset="0"/>
                <a:cs typeface="Arial" pitchFamily="34" charset="0"/>
              </a:rPr>
              <a:t>(file name, </a:t>
            </a:r>
            <a:r>
              <a:rPr lang="en-US" sz="1100" b="0" dirty="0" smtClean="0">
                <a:latin typeface="Arial" pitchFamily="34" charset="0"/>
                <a:cs typeface="Arial" pitchFamily="34" charset="0"/>
              </a:rPr>
              <a:t>block id)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59"/>
          <p:cNvSpPr txBox="1">
            <a:spLocks noChangeArrowheads="1"/>
          </p:cNvSpPr>
          <p:nvPr/>
        </p:nvSpPr>
        <p:spPr bwMode="auto">
          <a:xfrm>
            <a:off x="2501114" y="2667000"/>
            <a:ext cx="16898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(block id, block location)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69"/>
          <p:cNvSpPr txBox="1">
            <a:spLocks noChangeArrowheads="1"/>
          </p:cNvSpPr>
          <p:nvPr/>
        </p:nvSpPr>
        <p:spPr bwMode="auto">
          <a:xfrm>
            <a:off x="4686300" y="3581400"/>
            <a:ext cx="16802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instructions </a:t>
            </a:r>
            <a:r>
              <a:rPr lang="en-US" sz="1100" b="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100" b="0" dirty="0" smtClean="0">
                <a:latin typeface="Arial" pitchFamily="34" charset="0"/>
                <a:cs typeface="Arial" pitchFamily="34" charset="0"/>
              </a:rPr>
              <a:t>datanode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70"/>
          <p:cNvSpPr txBox="1">
            <a:spLocks noChangeArrowheads="1"/>
          </p:cNvSpPr>
          <p:nvPr/>
        </p:nvSpPr>
        <p:spPr bwMode="auto">
          <a:xfrm>
            <a:off x="5589589" y="3962400"/>
            <a:ext cx="11160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datanode state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0" name="Straight Arrow Connector 71"/>
          <p:cNvCxnSpPr>
            <a:cxnSpLocks noChangeShapeType="1"/>
          </p:cNvCxnSpPr>
          <p:nvPr/>
        </p:nvCxnSpPr>
        <p:spPr bwMode="auto">
          <a:xfrm>
            <a:off x="1981200" y="4343400"/>
            <a:ext cx="23622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sp>
        <p:nvSpPr>
          <p:cNvPr id="121" name="TextBox 72"/>
          <p:cNvSpPr txBox="1">
            <a:spLocks noChangeArrowheads="1"/>
          </p:cNvSpPr>
          <p:nvPr/>
        </p:nvSpPr>
        <p:spPr bwMode="auto">
          <a:xfrm>
            <a:off x="2362200" y="4081463"/>
            <a:ext cx="1499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(block id, </a:t>
            </a:r>
            <a:r>
              <a:rPr lang="en-US" sz="1100" b="0" dirty="0">
                <a:latin typeface="Arial" pitchFamily="34" charset="0"/>
                <a:cs typeface="Arial" pitchFamily="34" charset="0"/>
              </a:rPr>
              <a:t>byte range)</a:t>
            </a:r>
          </a:p>
        </p:txBody>
      </p:sp>
      <p:cxnSp>
        <p:nvCxnSpPr>
          <p:cNvPr id="122" name="Straight Arrow Connector 73"/>
          <p:cNvCxnSpPr>
            <a:cxnSpLocks noChangeShapeType="1"/>
          </p:cNvCxnSpPr>
          <p:nvPr/>
        </p:nvCxnSpPr>
        <p:spPr bwMode="auto">
          <a:xfrm rot="5400000" flipH="1" flipV="1">
            <a:off x="1181894" y="3542506"/>
            <a:ext cx="16002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23" name="Shape 79"/>
          <p:cNvCxnSpPr>
            <a:cxnSpLocks noChangeShapeType="1"/>
          </p:cNvCxnSpPr>
          <p:nvPr/>
        </p:nvCxnSpPr>
        <p:spPr bwMode="auto">
          <a:xfrm rot="10800000">
            <a:off x="1524000" y="2743200"/>
            <a:ext cx="2819400" cy="1752600"/>
          </a:xfrm>
          <a:prstGeom prst="bentConnector2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24" name="TextBox 84"/>
          <p:cNvSpPr txBox="1">
            <a:spLocks noChangeArrowheads="1"/>
          </p:cNvSpPr>
          <p:nvPr/>
        </p:nvSpPr>
        <p:spPr bwMode="auto">
          <a:xfrm>
            <a:off x="2362200" y="4495800"/>
            <a:ext cx="8274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block data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ctangle 6"/>
          <p:cNvSpPr>
            <a:spLocks noChangeArrowheads="1"/>
          </p:cNvSpPr>
          <p:nvPr/>
        </p:nvSpPr>
        <p:spPr bwMode="auto">
          <a:xfrm>
            <a:off x="4343400" y="1828800"/>
            <a:ext cx="3124200" cy="1752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343400" y="1828800"/>
            <a:ext cx="3124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HDFS namenode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4343400" y="3581400"/>
            <a:ext cx="1676400" cy="1707596"/>
            <a:chOff x="1828800" y="4572000"/>
            <a:chExt cx="1676400" cy="1707596"/>
          </a:xfrm>
        </p:grpSpPr>
        <p:grpSp>
          <p:nvGrpSpPr>
            <p:cNvPr id="128" name="Group 80"/>
            <p:cNvGrpSpPr/>
            <p:nvPr/>
          </p:nvGrpSpPr>
          <p:grpSpPr>
            <a:xfrm>
              <a:off x="1828800" y="5257800"/>
              <a:ext cx="1676400" cy="1021796"/>
              <a:chOff x="1828800" y="5257800"/>
              <a:chExt cx="1676400" cy="1021796"/>
            </a:xfrm>
          </p:grpSpPr>
          <p:sp>
            <p:nvSpPr>
              <p:cNvPr id="131" name="Rectangle 6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6096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2" name="Rectangle 4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304800"/>
              </a:xfrm>
              <a:prstGeom prst="rect">
                <a:avLst/>
              </a:prstGeom>
              <a:solidFill>
                <a:sysClr val="windowText" lastClr="00000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HDFS datanode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Rectangle 35"/>
              <p:cNvSpPr>
                <a:spLocks noChangeArrowheads="1"/>
              </p:cNvSpPr>
              <p:nvPr/>
            </p:nvSpPr>
            <p:spPr bwMode="auto">
              <a:xfrm>
                <a:off x="1828800" y="5562600"/>
                <a:ext cx="1676400" cy="304800"/>
              </a:xfrm>
              <a:prstGeom prst="rect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Linux file system</a:t>
                </a:r>
              </a:p>
            </p:txBody>
          </p:sp>
          <p:sp>
            <p:nvSpPr>
              <p:cNvPr id="134" name="Flowchart: Magnetic Disk 36"/>
              <p:cNvSpPr>
                <a:spLocks noChangeArrowheads="1"/>
              </p:cNvSpPr>
              <p:nvPr/>
            </p:nvSpPr>
            <p:spPr bwMode="auto">
              <a:xfrm>
                <a:off x="20991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5" name="Flowchart: Magnetic Disk 37"/>
              <p:cNvSpPr>
                <a:spLocks noChangeArrowheads="1"/>
              </p:cNvSpPr>
              <p:nvPr/>
            </p:nvSpPr>
            <p:spPr bwMode="auto">
              <a:xfrm>
                <a:off x="26325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36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1832403" y="5981701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37" name="Straight Connector 39"/>
              <p:cNvCxnSpPr>
                <a:cxnSpLocks noChangeShapeType="1"/>
                <a:endCxn id="134" idx="2"/>
              </p:cNvCxnSpPr>
              <p:nvPr/>
            </p:nvCxnSpPr>
            <p:spPr bwMode="auto">
              <a:xfrm>
                <a:off x="1946702" y="6096001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38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2365803" y="5980113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39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2480102" y="6094414"/>
                <a:ext cx="1524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sp>
            <p:nvSpPr>
              <p:cNvPr id="140" name="TextBox 42"/>
              <p:cNvSpPr txBox="1">
                <a:spLocks noChangeArrowheads="1"/>
              </p:cNvSpPr>
              <p:nvPr/>
            </p:nvSpPr>
            <p:spPr bwMode="auto">
              <a:xfrm>
                <a:off x="3089702" y="5910264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</p:grpSp>
        <p:cxnSp>
          <p:nvCxnSpPr>
            <p:cNvPr id="129" name="Straight Arrow Connector 60"/>
            <p:cNvCxnSpPr>
              <a:cxnSpLocks noChangeShapeType="1"/>
            </p:cNvCxnSpPr>
            <p:nvPr/>
          </p:nvCxnSpPr>
          <p:spPr bwMode="auto">
            <a:xfrm rot="5400000">
              <a:off x="18661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0" name="Straight Arrow Connector 64"/>
            <p:cNvCxnSpPr>
              <a:cxnSpLocks noChangeShapeType="1"/>
            </p:cNvCxnSpPr>
            <p:nvPr/>
          </p:nvCxnSpPr>
          <p:spPr bwMode="auto">
            <a:xfrm rot="5400000" flipH="1" flipV="1">
              <a:off x="17137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1" name="Group 140"/>
          <p:cNvGrpSpPr/>
          <p:nvPr/>
        </p:nvGrpSpPr>
        <p:grpSpPr>
          <a:xfrm>
            <a:off x="6477000" y="3581400"/>
            <a:ext cx="1676400" cy="1707596"/>
            <a:chOff x="1828800" y="4572000"/>
            <a:chExt cx="1676400" cy="1707596"/>
          </a:xfrm>
        </p:grpSpPr>
        <p:grpSp>
          <p:nvGrpSpPr>
            <p:cNvPr id="142" name="Group 80"/>
            <p:cNvGrpSpPr/>
            <p:nvPr/>
          </p:nvGrpSpPr>
          <p:grpSpPr>
            <a:xfrm>
              <a:off x="1828800" y="5257800"/>
              <a:ext cx="1676400" cy="1021796"/>
              <a:chOff x="1828800" y="5257800"/>
              <a:chExt cx="1676400" cy="1021796"/>
            </a:xfrm>
          </p:grpSpPr>
          <p:sp>
            <p:nvSpPr>
              <p:cNvPr id="145" name="Rectangle 6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6096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6" name="Rectangle 4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304800"/>
              </a:xfrm>
              <a:prstGeom prst="rect">
                <a:avLst/>
              </a:prstGeom>
              <a:solidFill>
                <a:sysClr val="windowText" lastClr="00000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HDFS datanode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Rectangle 35"/>
              <p:cNvSpPr>
                <a:spLocks noChangeArrowheads="1"/>
              </p:cNvSpPr>
              <p:nvPr/>
            </p:nvSpPr>
            <p:spPr bwMode="auto">
              <a:xfrm>
                <a:off x="1828800" y="5562600"/>
                <a:ext cx="1676400" cy="304800"/>
              </a:xfrm>
              <a:prstGeom prst="rect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Linux file system</a:t>
                </a:r>
              </a:p>
            </p:txBody>
          </p:sp>
          <p:sp>
            <p:nvSpPr>
              <p:cNvPr id="148" name="Flowchart: Magnetic Disk 36"/>
              <p:cNvSpPr>
                <a:spLocks noChangeArrowheads="1"/>
              </p:cNvSpPr>
              <p:nvPr/>
            </p:nvSpPr>
            <p:spPr bwMode="auto">
              <a:xfrm>
                <a:off x="20991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9" name="Flowchart: Magnetic Disk 37"/>
              <p:cNvSpPr>
                <a:spLocks noChangeArrowheads="1"/>
              </p:cNvSpPr>
              <p:nvPr/>
            </p:nvSpPr>
            <p:spPr bwMode="auto">
              <a:xfrm>
                <a:off x="26325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50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1832403" y="5981701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51" name="Straight Connector 39"/>
              <p:cNvCxnSpPr>
                <a:cxnSpLocks noChangeShapeType="1"/>
                <a:endCxn id="148" idx="2"/>
              </p:cNvCxnSpPr>
              <p:nvPr/>
            </p:nvCxnSpPr>
            <p:spPr bwMode="auto">
              <a:xfrm>
                <a:off x="1946702" y="6096001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52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2365803" y="5980113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53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2480102" y="6094414"/>
                <a:ext cx="1524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sp>
            <p:nvSpPr>
              <p:cNvPr id="154" name="TextBox 42"/>
              <p:cNvSpPr txBox="1">
                <a:spLocks noChangeArrowheads="1"/>
              </p:cNvSpPr>
              <p:nvPr/>
            </p:nvSpPr>
            <p:spPr bwMode="auto">
              <a:xfrm>
                <a:off x="3089702" y="5910264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</p:grpSp>
        <p:cxnSp>
          <p:nvCxnSpPr>
            <p:cNvPr id="143" name="Straight Arrow Connector 60"/>
            <p:cNvCxnSpPr>
              <a:cxnSpLocks noChangeShapeType="1"/>
            </p:cNvCxnSpPr>
            <p:nvPr/>
          </p:nvCxnSpPr>
          <p:spPr bwMode="auto">
            <a:xfrm rot="5400000">
              <a:off x="18661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4" name="Straight Arrow Connector 64"/>
            <p:cNvCxnSpPr>
              <a:cxnSpLocks noChangeShapeType="1"/>
            </p:cNvCxnSpPr>
            <p:nvPr/>
          </p:nvCxnSpPr>
          <p:spPr bwMode="auto">
            <a:xfrm rot="5400000" flipH="1" flipV="1">
              <a:off x="17137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55" name="TextBox 9"/>
          <p:cNvSpPr txBox="1">
            <a:spLocks noChangeArrowheads="1"/>
          </p:cNvSpPr>
          <p:nvPr/>
        </p:nvSpPr>
        <p:spPr bwMode="auto">
          <a:xfrm>
            <a:off x="4648200" y="2359025"/>
            <a:ext cx="1266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File namespace</a:t>
            </a:r>
            <a:endParaRPr 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0"/>
          <p:cNvSpPr txBox="1">
            <a:spLocks noChangeArrowheads="1"/>
          </p:cNvSpPr>
          <p:nvPr/>
        </p:nvSpPr>
        <p:spPr bwMode="auto">
          <a:xfrm>
            <a:off x="6276975" y="2162175"/>
            <a:ext cx="704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2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</a:t>
            </a:r>
            <a:r>
              <a:rPr lang="en-US" sz="1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/bar</a:t>
            </a:r>
            <a:endParaRPr 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7" name="Straight Connector 11"/>
          <p:cNvCxnSpPr>
            <a:cxnSpLocks noChangeShapeType="1"/>
          </p:cNvCxnSpPr>
          <p:nvPr/>
        </p:nvCxnSpPr>
        <p:spPr bwMode="auto">
          <a:xfrm rot="5400000">
            <a:off x="4949826" y="2640012"/>
            <a:ext cx="411162" cy="404813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8" name="Straight Connector 12"/>
          <p:cNvCxnSpPr>
            <a:cxnSpLocks noChangeShapeType="1"/>
          </p:cNvCxnSpPr>
          <p:nvPr/>
        </p:nvCxnSpPr>
        <p:spPr bwMode="auto">
          <a:xfrm rot="16200000" flipH="1">
            <a:off x="5362576" y="2625725"/>
            <a:ext cx="258762" cy="28098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9" name="Straight Connector 13"/>
          <p:cNvCxnSpPr>
            <a:cxnSpLocks noChangeShapeType="1"/>
          </p:cNvCxnSpPr>
          <p:nvPr/>
        </p:nvCxnSpPr>
        <p:spPr bwMode="auto">
          <a:xfrm rot="16200000" flipH="1">
            <a:off x="5295900" y="3238500"/>
            <a:ext cx="228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0" name="Straight Connector 14"/>
          <p:cNvCxnSpPr>
            <a:cxnSpLocks noChangeShapeType="1"/>
          </p:cNvCxnSpPr>
          <p:nvPr/>
        </p:nvCxnSpPr>
        <p:spPr bwMode="auto">
          <a:xfrm rot="10800000" flipV="1">
            <a:off x="5181600" y="3124200"/>
            <a:ext cx="228600" cy="2286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1" name="Straight Connector 15"/>
          <p:cNvCxnSpPr>
            <a:cxnSpLocks noChangeShapeType="1"/>
          </p:cNvCxnSpPr>
          <p:nvPr/>
        </p:nvCxnSpPr>
        <p:spPr bwMode="auto">
          <a:xfrm rot="16200000" flipH="1">
            <a:off x="5241925" y="2755900"/>
            <a:ext cx="228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2" name="Straight Connector 16"/>
          <p:cNvCxnSpPr>
            <a:cxnSpLocks noChangeShapeType="1"/>
          </p:cNvCxnSpPr>
          <p:nvPr/>
        </p:nvCxnSpPr>
        <p:spPr bwMode="auto">
          <a:xfrm rot="16200000" flipH="1">
            <a:off x="5032375" y="2979738"/>
            <a:ext cx="228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3" name="Rectangle 21"/>
          <p:cNvSpPr>
            <a:spLocks noChangeArrowheads="1"/>
          </p:cNvSpPr>
          <p:nvPr/>
        </p:nvSpPr>
        <p:spPr bwMode="auto">
          <a:xfrm>
            <a:off x="6400800" y="24384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block 3df2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64" name="Straight Connector 26"/>
          <p:cNvCxnSpPr>
            <a:cxnSpLocks noChangeShapeType="1"/>
          </p:cNvCxnSpPr>
          <p:nvPr/>
        </p:nvCxnSpPr>
        <p:spPr bwMode="auto">
          <a:xfrm>
            <a:off x="5141913" y="2865438"/>
            <a:ext cx="533400" cy="48736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5" name="Shape 29"/>
          <p:cNvCxnSpPr>
            <a:cxnSpLocks noChangeShapeType="1"/>
            <a:endCxn id="156" idx="1"/>
          </p:cNvCxnSpPr>
          <p:nvPr/>
        </p:nvCxnSpPr>
        <p:spPr bwMode="auto">
          <a:xfrm flipV="1">
            <a:off x="5686425" y="2300288"/>
            <a:ext cx="590550" cy="1014412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sm" len="sm"/>
          </a:ln>
        </p:spPr>
      </p:cxn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188720" y="2133600"/>
            <a:ext cx="109728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Application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35"/>
          <p:cNvSpPr>
            <a:spLocks noChangeArrowheads="1"/>
          </p:cNvSpPr>
          <p:nvPr/>
        </p:nvSpPr>
        <p:spPr bwMode="auto">
          <a:xfrm>
            <a:off x="1188720" y="2438400"/>
            <a:ext cx="109728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HDFS Client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Rectangle 21"/>
          <p:cNvSpPr>
            <a:spLocks noChangeArrowheads="1"/>
          </p:cNvSpPr>
          <p:nvPr/>
        </p:nvSpPr>
        <p:spPr bwMode="auto">
          <a:xfrm>
            <a:off x="6400800" y="26670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" name="Rectangle 21"/>
          <p:cNvSpPr>
            <a:spLocks noChangeArrowheads="1"/>
          </p:cNvSpPr>
          <p:nvPr/>
        </p:nvSpPr>
        <p:spPr bwMode="auto">
          <a:xfrm>
            <a:off x="6400800" y="28956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0" name="Rectangle 21"/>
          <p:cNvSpPr>
            <a:spLocks noChangeArrowheads="1"/>
          </p:cNvSpPr>
          <p:nvPr/>
        </p:nvSpPr>
        <p:spPr bwMode="auto">
          <a:xfrm>
            <a:off x="6400800" y="31242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1" name="Title 1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Architecture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big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fact of the real world</a:t>
            </a:r>
          </a:p>
          <a:p>
            <a:r>
              <a:rPr lang="en-US" dirty="0" smtClean="0"/>
              <a:t>Systems improve with more data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Master’s Responsibilities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Metadata storage</a:t>
            </a:r>
          </a:p>
          <a:p>
            <a:r>
              <a:rPr lang="en-GB" dirty="0" smtClean="0"/>
              <a:t>Namespace management/locking</a:t>
            </a:r>
          </a:p>
          <a:p>
            <a:r>
              <a:rPr lang="en-GB" dirty="0" smtClean="0"/>
              <a:t>Periodic communication with the </a:t>
            </a:r>
            <a:r>
              <a:rPr lang="en-GB" dirty="0" err="1" smtClean="0"/>
              <a:t>datanodes</a:t>
            </a:r>
            <a:endParaRPr lang="en-GB" dirty="0" smtClean="0"/>
          </a:p>
          <a:p>
            <a:r>
              <a:rPr lang="en-GB" dirty="0" smtClean="0"/>
              <a:t>Chunk creation, re-replication, rebalancing</a:t>
            </a:r>
          </a:p>
          <a:p>
            <a:r>
              <a:rPr lang="en-GB" dirty="0" smtClean="0"/>
              <a:t>Garbage collection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MapReduce</a:t>
            </a:r>
            <a:r>
              <a:rPr lang="en-US" dirty="0" smtClean="0">
                <a:solidFill>
                  <a:srgbClr val="0070C0"/>
                </a:solidFill>
              </a:rPr>
              <a:t> Algorithm Design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Dependencies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Remember: Mappers run in isolation</a:t>
            </a:r>
          </a:p>
          <a:p>
            <a:pPr lvl="1"/>
            <a:r>
              <a:rPr lang="en-US" smtClean="0"/>
              <a:t>You have no idea in what order the mappers run</a:t>
            </a:r>
          </a:p>
          <a:p>
            <a:pPr lvl="1"/>
            <a:r>
              <a:rPr lang="en-US" smtClean="0"/>
              <a:t>You have no idea on what node the mappers run</a:t>
            </a:r>
          </a:p>
          <a:p>
            <a:pPr lvl="1"/>
            <a:r>
              <a:rPr lang="en-US" smtClean="0"/>
              <a:t>You have no idea when each mapper finishes</a:t>
            </a:r>
          </a:p>
          <a:p>
            <a:r>
              <a:rPr lang="en-US" smtClean="0"/>
              <a:t>Tools for synchronization:</a:t>
            </a:r>
          </a:p>
          <a:p>
            <a:pPr lvl="1"/>
            <a:r>
              <a:rPr lang="en-US" smtClean="0"/>
              <a:t>Ability to hold state in reducer across multiple key-value pairs</a:t>
            </a:r>
          </a:p>
          <a:p>
            <a:pPr lvl="1"/>
            <a:r>
              <a:rPr lang="en-US" smtClean="0"/>
              <a:t>Sorting function for keys</a:t>
            </a:r>
          </a:p>
          <a:p>
            <a:pPr lvl="1"/>
            <a:r>
              <a:rPr lang="en-US" smtClean="0"/>
              <a:t>Partitioner</a:t>
            </a:r>
          </a:p>
          <a:p>
            <a:pPr lvl="1"/>
            <a:r>
              <a:rPr lang="en-US" smtClean="0"/>
              <a:t>Cleverly-constructed data structures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0" y="6611779"/>
            <a:ext cx="7483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Slides in this section adapted from work reported in (Lin, EMNLP 2008)</a:t>
            </a:r>
            <a:endParaRPr lang="da-DK" sz="1000" b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Motivating Example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 co-occurrence matrix for a text collection</a:t>
            </a:r>
          </a:p>
          <a:p>
            <a:pPr lvl="1"/>
            <a:r>
              <a:rPr lang="en-US" dirty="0" smtClean="0"/>
              <a:t>M = N </a:t>
            </a:r>
            <a:r>
              <a:rPr lang="en-US" dirty="0" err="1" smtClean="0"/>
              <a:t>x</a:t>
            </a:r>
            <a:r>
              <a:rPr lang="en-US" dirty="0" smtClean="0"/>
              <a:t> N matrix (N = vocabulary size)</a:t>
            </a:r>
          </a:p>
          <a:p>
            <a:pPr lvl="1"/>
            <a:r>
              <a:rPr lang="en-US" dirty="0" err="1" smtClean="0"/>
              <a:t>M</a:t>
            </a:r>
            <a:r>
              <a:rPr lang="en-US" i="1" baseline="-25000" dirty="0" err="1" smtClean="0"/>
              <a:t>ij</a:t>
            </a:r>
            <a:r>
              <a:rPr lang="en-US" dirty="0" smtClean="0"/>
              <a:t>: number of times </a:t>
            </a:r>
            <a:r>
              <a:rPr lang="en-US" i="1" dirty="0" err="1" smtClean="0"/>
              <a:t>i</a:t>
            </a:r>
            <a:r>
              <a:rPr lang="en-US" dirty="0" smtClean="0"/>
              <a:t> and </a:t>
            </a:r>
            <a:r>
              <a:rPr lang="en-US" i="1" dirty="0" err="1" smtClean="0"/>
              <a:t>j</a:t>
            </a:r>
            <a:r>
              <a:rPr lang="en-US" dirty="0" smtClean="0"/>
              <a:t> co-occur in some context </a:t>
            </a:r>
            <a:br>
              <a:rPr lang="en-US" dirty="0" smtClean="0"/>
            </a:br>
            <a:r>
              <a:rPr lang="en-US" dirty="0" smtClean="0"/>
              <a:t>(for concreteness, let’s say context = sentence)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Distributional profiles as a way of measuring semantic distance</a:t>
            </a:r>
          </a:p>
          <a:p>
            <a:pPr lvl="1"/>
            <a:r>
              <a:rPr lang="en-US" dirty="0" smtClean="0"/>
              <a:t>Semantic distance useful for many language processing tasks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MapReduce: Large Counting Problems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 co-occurrence matrix for a text collection</a:t>
            </a:r>
            <a:br>
              <a:rPr lang="en-US" dirty="0" smtClean="0"/>
            </a:br>
            <a:r>
              <a:rPr lang="en-US" dirty="0" smtClean="0"/>
              <a:t>= specific instance of a large counting problem</a:t>
            </a:r>
          </a:p>
          <a:p>
            <a:pPr lvl="1"/>
            <a:r>
              <a:rPr lang="en-US" dirty="0" smtClean="0"/>
              <a:t>A large event space (number of terms)</a:t>
            </a:r>
          </a:p>
          <a:p>
            <a:pPr lvl="1"/>
            <a:r>
              <a:rPr lang="en-US" dirty="0" smtClean="0"/>
              <a:t>A large number of observations (the collection itself)</a:t>
            </a:r>
          </a:p>
          <a:p>
            <a:pPr lvl="1"/>
            <a:r>
              <a:rPr lang="en-US" dirty="0" smtClean="0"/>
              <a:t>Goal: keep track of interesting statistics about the events</a:t>
            </a:r>
          </a:p>
          <a:p>
            <a:r>
              <a:rPr lang="en-US" dirty="0" smtClean="0"/>
              <a:t>Basic approach</a:t>
            </a:r>
          </a:p>
          <a:p>
            <a:pPr lvl="1"/>
            <a:r>
              <a:rPr lang="en-US" dirty="0" err="1" smtClean="0"/>
              <a:t>Mappers</a:t>
            </a:r>
            <a:r>
              <a:rPr lang="en-US" dirty="0" smtClean="0"/>
              <a:t> generate partial counts</a:t>
            </a:r>
          </a:p>
          <a:p>
            <a:pPr lvl="1"/>
            <a:r>
              <a:rPr lang="en-US" dirty="0" smtClean="0"/>
              <a:t>Reducers aggregate partial counts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990600" y="5029200"/>
            <a:ext cx="715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aggregate partial counts efficiently?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Try: “Pairs”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Each mapper takes a sentence:</a:t>
            </a:r>
          </a:p>
          <a:p>
            <a:pPr lvl="1"/>
            <a:r>
              <a:rPr lang="en-US" smtClean="0"/>
              <a:t>Generate all co-occurring term pairs</a:t>
            </a:r>
          </a:p>
          <a:p>
            <a:pPr lvl="1"/>
            <a:r>
              <a:rPr lang="en-US" smtClean="0"/>
              <a:t>For all pairs, emit (a, b) → count</a:t>
            </a:r>
          </a:p>
          <a:p>
            <a:r>
              <a:rPr lang="en-US" smtClean="0"/>
              <a:t>Reducers sums up counts associated with these pairs</a:t>
            </a:r>
          </a:p>
          <a:p>
            <a:r>
              <a:rPr lang="en-US" smtClean="0"/>
              <a:t>Use combiners!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“Pairs”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Advantages</a:t>
            </a:r>
          </a:p>
          <a:p>
            <a:pPr lvl="1"/>
            <a:r>
              <a:rPr lang="en-US" smtClean="0"/>
              <a:t>Easy to implement, easy to understand</a:t>
            </a:r>
          </a:p>
          <a:p>
            <a:r>
              <a:rPr lang="en-US" smtClean="0"/>
              <a:t>Disadvantages</a:t>
            </a:r>
          </a:p>
          <a:p>
            <a:pPr lvl="1"/>
            <a:r>
              <a:rPr lang="en-US" smtClean="0"/>
              <a:t>Lots of pairs to sort and shuffle around (upper bound?)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Try: “Stripes”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group together pairs into an associative array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err="1" smtClean="0"/>
              <a:t>mapper</a:t>
            </a:r>
            <a:r>
              <a:rPr lang="en-US" dirty="0" smtClean="0"/>
              <a:t> takes a sentence:</a:t>
            </a:r>
          </a:p>
          <a:p>
            <a:pPr lvl="1"/>
            <a:r>
              <a:rPr lang="en-US" dirty="0" smtClean="0"/>
              <a:t>Generate all co-occurring term pairs</a:t>
            </a:r>
          </a:p>
          <a:p>
            <a:pPr lvl="1"/>
            <a:r>
              <a:rPr lang="en-US" dirty="0" smtClean="0"/>
              <a:t>For each term, emit a → { b: </a:t>
            </a:r>
            <a:r>
              <a:rPr lang="en-US" dirty="0" err="1" smtClean="0"/>
              <a:t>count</a:t>
            </a:r>
            <a:r>
              <a:rPr lang="en-US" baseline="-25000" dirty="0" err="1" smtClean="0"/>
              <a:t>b</a:t>
            </a:r>
            <a:r>
              <a:rPr lang="en-US" dirty="0" smtClean="0"/>
              <a:t>, c: </a:t>
            </a:r>
            <a:r>
              <a:rPr lang="en-US" dirty="0" err="1" smtClean="0"/>
              <a:t>count</a:t>
            </a:r>
            <a:r>
              <a:rPr lang="en-US" baseline="-25000" dirty="0" err="1" smtClean="0"/>
              <a:t>c</a:t>
            </a:r>
            <a:r>
              <a:rPr lang="en-US" dirty="0" smtClean="0"/>
              <a:t>, d: </a:t>
            </a:r>
            <a:r>
              <a:rPr lang="en-US" dirty="0" err="1" smtClean="0"/>
              <a:t>count</a:t>
            </a:r>
            <a:r>
              <a:rPr lang="en-US" baseline="-25000" dirty="0" err="1" smtClean="0"/>
              <a:t>d</a:t>
            </a:r>
            <a:r>
              <a:rPr lang="en-US" dirty="0" smtClean="0"/>
              <a:t> … }</a:t>
            </a:r>
          </a:p>
          <a:p>
            <a:r>
              <a:rPr lang="en-US" dirty="0" smtClean="0"/>
              <a:t>Reducers perform element-wise sum of associative arrays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258888" y="1570038"/>
            <a:ext cx="12747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(a, b) → 1 </a:t>
            </a:r>
          </a:p>
          <a:p>
            <a:r>
              <a:rPr lang="en-US" sz="1800" b="0">
                <a:solidFill>
                  <a:schemeClr val="bg1"/>
                </a:solidFill>
              </a:rPr>
              <a:t>(a, c) → 2 </a:t>
            </a:r>
          </a:p>
          <a:p>
            <a:r>
              <a:rPr lang="en-US" sz="1800" b="0">
                <a:solidFill>
                  <a:schemeClr val="bg1"/>
                </a:solidFill>
              </a:rPr>
              <a:t>(a, d) → 5 </a:t>
            </a:r>
          </a:p>
          <a:p>
            <a:r>
              <a:rPr lang="en-US" sz="1800" b="0">
                <a:solidFill>
                  <a:schemeClr val="bg1"/>
                </a:solidFill>
              </a:rPr>
              <a:t>(a, e) → 3 </a:t>
            </a:r>
          </a:p>
          <a:p>
            <a:r>
              <a:rPr lang="en-US" sz="1800" b="0">
                <a:solidFill>
                  <a:schemeClr val="bg1"/>
                </a:solidFill>
              </a:rPr>
              <a:t>(a, f) → 2 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886200" y="2103438"/>
            <a:ext cx="331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a → { b: 1, c: 2, d: 5, e: 3, f: 2 }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905000" y="495300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a → { b: 1,         d: 5, e: 3 }</a:t>
            </a:r>
          </a:p>
          <a:p>
            <a:r>
              <a:rPr lang="en-US" sz="1800" b="0">
                <a:solidFill>
                  <a:schemeClr val="bg1"/>
                </a:solidFill>
              </a:rPr>
              <a:t>a → { b: 1, c: 2, d: 2,         f: 2 }</a:t>
            </a:r>
          </a:p>
          <a:p>
            <a:r>
              <a:rPr lang="en-US" sz="1800" b="0">
                <a:solidFill>
                  <a:schemeClr val="bg1"/>
                </a:solidFill>
              </a:rPr>
              <a:t>a → { b: 2, c: 2, d: 7, e: 3, f: 2 }</a:t>
            </a:r>
          </a:p>
        </p:txBody>
      </p:sp>
      <p:cxnSp>
        <p:nvCxnSpPr>
          <p:cNvPr id="14343" name="Straight Connector 7"/>
          <p:cNvCxnSpPr>
            <a:cxnSpLocks noChangeShapeType="1"/>
          </p:cNvCxnSpPr>
          <p:nvPr/>
        </p:nvCxnSpPr>
        <p:spPr bwMode="auto">
          <a:xfrm>
            <a:off x="1524000" y="5562600"/>
            <a:ext cx="3810000" cy="15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1447800" y="5257800"/>
            <a:ext cx="33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“Stripes” Analysis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Advantages</a:t>
            </a:r>
          </a:p>
          <a:p>
            <a:pPr lvl="1"/>
            <a:r>
              <a:rPr lang="en-US" smtClean="0"/>
              <a:t>Far less sorting and shuffling of key-value pairs</a:t>
            </a:r>
          </a:p>
          <a:p>
            <a:pPr lvl="1"/>
            <a:r>
              <a:rPr lang="en-US" smtClean="0"/>
              <a:t>Can make better use of combiners</a:t>
            </a:r>
          </a:p>
          <a:p>
            <a:r>
              <a:rPr lang="en-US" smtClean="0"/>
              <a:t>Disadvantages</a:t>
            </a:r>
          </a:p>
          <a:p>
            <a:pPr lvl="1"/>
            <a:r>
              <a:rPr lang="en-US" smtClean="0"/>
              <a:t>More difficult to implement</a:t>
            </a:r>
          </a:p>
          <a:p>
            <a:pPr lvl="1"/>
            <a:r>
              <a:rPr lang="en-US" smtClean="0"/>
              <a:t>Underlying object is more heavyweight</a:t>
            </a:r>
          </a:p>
          <a:p>
            <a:pPr lvl="1"/>
            <a:r>
              <a:rPr lang="en-US" smtClean="0"/>
              <a:t>Fundamental limitation in terms of size of event space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fficienc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55638"/>
            <a:ext cx="8686800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0" y="6303963"/>
            <a:ext cx="5410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2"/>
                </a:solidFill>
              </a:rPr>
              <a:t>Cluster size:</a:t>
            </a:r>
            <a:r>
              <a:rPr lang="en-US" sz="1000" b="0">
                <a:solidFill>
                  <a:schemeClr val="bg2"/>
                </a:solidFill>
              </a:rPr>
              <a:t> 38 cores</a:t>
            </a:r>
          </a:p>
          <a:p>
            <a:r>
              <a:rPr lang="en-US" sz="1000">
                <a:solidFill>
                  <a:schemeClr val="bg2"/>
                </a:solidFill>
              </a:rPr>
              <a:t>Data Source:</a:t>
            </a:r>
            <a:r>
              <a:rPr lang="en-US" sz="1000" b="0">
                <a:solidFill>
                  <a:schemeClr val="bg2"/>
                </a:solidFill>
              </a:rPr>
              <a:t> Associated Press Worldstream (APW) of the English Gigaword Corpus (v3), which contains 2.27 million documents (1.8 GB compressed, 5.7 GB uncompressed)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much data?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processes 20 PB a day (2008)</a:t>
            </a:r>
          </a:p>
          <a:p>
            <a:r>
              <a:rPr lang="en-US" dirty="0" smtClean="0"/>
              <a:t>Wayback Machine has 3 PB + 100 TB/month (3/2009)</a:t>
            </a:r>
          </a:p>
          <a:p>
            <a:r>
              <a:rPr lang="en-US" dirty="0" smtClean="0"/>
              <a:t>Facebook has 2.5 PB of user data + 15 TB/day (4/2009) </a:t>
            </a:r>
          </a:p>
          <a:p>
            <a:r>
              <a:rPr lang="en-US" dirty="0" smtClean="0"/>
              <a:t>eBay has 6.5 PB of user data + 50 TB/day (5/2009)</a:t>
            </a:r>
          </a:p>
          <a:p>
            <a:r>
              <a:rPr lang="en-US" dirty="0" smtClean="0"/>
              <a:t>CERN’s LHC will generate 15 PB a year (??)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6" name="Picture 5" descr="bill_gates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324350"/>
            <a:ext cx="31400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4"/>
          <p:cNvSpPr>
            <a:spLocks noChangeArrowheads="1"/>
          </p:cNvSpPr>
          <p:nvPr/>
        </p:nvSpPr>
        <p:spPr bwMode="auto">
          <a:xfrm>
            <a:off x="4038600" y="4095750"/>
            <a:ext cx="2362200" cy="990600"/>
          </a:xfrm>
          <a:prstGeom prst="wedgeRoundRectCallout">
            <a:avLst>
              <a:gd name="adj1" fmla="val -76861"/>
              <a:gd name="adj2" fmla="val 5597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640K</a:t>
            </a:r>
            <a:r>
              <a:rPr lang="en-US" dirty="0"/>
              <a:t> </a:t>
            </a:r>
            <a:r>
              <a:rPr lang="en-US" dirty="0">
                <a:solidFill>
                  <a:schemeClr val="bg2"/>
                </a:solidFill>
              </a:rPr>
              <a:t>ought to be enough for anybody.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Conditional Probabilities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estimate conditional probabilities from counts?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do we want to do this?</a:t>
            </a:r>
          </a:p>
          <a:p>
            <a:r>
              <a:rPr lang="en-US" dirty="0" smtClean="0"/>
              <a:t>How do we do this with </a:t>
            </a:r>
            <a:r>
              <a:rPr lang="en-US" dirty="0" err="1" smtClean="0"/>
              <a:t>MapReduce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00200" y="1905000"/>
          <a:ext cx="4716463" cy="990600"/>
        </p:xfrm>
        <a:graphic>
          <a:graphicData uri="http://schemas.openxmlformats.org/presentationml/2006/ole">
            <p:oleObj spid="_x0000_s1026" name="Equation" r:id="rId3" imgW="2539800" imgH="5331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P(B|A): “Stripes”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Easy!</a:t>
            </a:r>
          </a:p>
          <a:p>
            <a:pPr lvl="1"/>
            <a:r>
              <a:rPr lang="en-US" smtClean="0"/>
              <a:t>One pass to compute (a, *)</a:t>
            </a:r>
          </a:p>
          <a:p>
            <a:pPr lvl="1"/>
            <a:r>
              <a:rPr lang="en-US" smtClean="0"/>
              <a:t>Another pass to directly compute P(B|A)</a:t>
            </a:r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762000" y="1371600"/>
            <a:ext cx="401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a →  {b</a:t>
            </a:r>
            <a:r>
              <a:rPr lang="en-US" sz="2000" b="0" baseline="-25000" dirty="0">
                <a:solidFill>
                  <a:schemeClr val="bg1"/>
                </a:solidFill>
              </a:rPr>
              <a:t>1</a:t>
            </a:r>
            <a:r>
              <a:rPr lang="en-US" sz="2000" b="0" dirty="0">
                <a:solidFill>
                  <a:schemeClr val="bg1"/>
                </a:solidFill>
              </a:rPr>
              <a:t>:3, b</a:t>
            </a:r>
            <a:r>
              <a:rPr lang="en-US" sz="2000" b="0" baseline="-25000" dirty="0">
                <a:solidFill>
                  <a:schemeClr val="bg1"/>
                </a:solidFill>
              </a:rPr>
              <a:t>2</a:t>
            </a:r>
            <a:r>
              <a:rPr lang="en-US" sz="2000" b="0" dirty="0">
                <a:solidFill>
                  <a:schemeClr val="bg1"/>
                </a:solidFill>
              </a:rPr>
              <a:t> :12, b</a:t>
            </a:r>
            <a:r>
              <a:rPr lang="en-US" sz="2000" b="0" baseline="-25000" dirty="0">
                <a:solidFill>
                  <a:schemeClr val="bg1"/>
                </a:solidFill>
              </a:rPr>
              <a:t>3</a:t>
            </a:r>
            <a:r>
              <a:rPr lang="en-US" sz="2000" b="0" dirty="0">
                <a:solidFill>
                  <a:schemeClr val="bg1"/>
                </a:solidFill>
              </a:rPr>
              <a:t> :7, b</a:t>
            </a:r>
            <a:r>
              <a:rPr lang="en-US" sz="2000" b="0" baseline="-25000" dirty="0">
                <a:solidFill>
                  <a:schemeClr val="bg1"/>
                </a:solidFill>
              </a:rPr>
              <a:t>4</a:t>
            </a:r>
            <a:r>
              <a:rPr lang="en-US" sz="2000" b="0" dirty="0">
                <a:solidFill>
                  <a:schemeClr val="bg1"/>
                </a:solidFill>
              </a:rPr>
              <a:t> :1, … 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P(B|A): “Pairs”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this to work:</a:t>
            </a:r>
          </a:p>
          <a:p>
            <a:pPr lvl="1"/>
            <a:r>
              <a:rPr lang="en-US" dirty="0" smtClean="0"/>
              <a:t>Must emit extra (a, *) for every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in </a:t>
            </a:r>
            <a:r>
              <a:rPr lang="en-US" dirty="0" err="1" smtClean="0"/>
              <a:t>mapper</a:t>
            </a:r>
            <a:endParaRPr lang="en-US" dirty="0" smtClean="0"/>
          </a:p>
          <a:p>
            <a:pPr lvl="1"/>
            <a:r>
              <a:rPr lang="en-US" dirty="0" smtClean="0"/>
              <a:t>Must make sure all </a:t>
            </a:r>
            <a:r>
              <a:rPr lang="en-US" dirty="0" err="1" smtClean="0"/>
              <a:t>a’s</a:t>
            </a:r>
            <a:r>
              <a:rPr lang="en-US" dirty="0" smtClean="0"/>
              <a:t> get sent to same reducer (use </a:t>
            </a:r>
            <a:r>
              <a:rPr lang="en-US" dirty="0" err="1" smtClean="0"/>
              <a:t>partitioner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Must make sure (a, *) comes first (define sort order)</a:t>
            </a:r>
          </a:p>
          <a:p>
            <a:pPr lvl="1"/>
            <a:r>
              <a:rPr lang="en-US" dirty="0" smtClean="0"/>
              <a:t>Must hold state in reducer across different key-value pairs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143000" y="1720850"/>
            <a:ext cx="16287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1</a:t>
            </a:r>
            <a:r>
              <a:rPr lang="en-US" sz="2000" b="0">
                <a:solidFill>
                  <a:schemeClr val="bg1"/>
                </a:solidFill>
              </a:rPr>
              <a:t>) → 3 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2</a:t>
            </a:r>
            <a:r>
              <a:rPr lang="en-US" sz="2000" b="0">
                <a:solidFill>
                  <a:schemeClr val="bg1"/>
                </a:solidFill>
              </a:rPr>
              <a:t>) → 12 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3</a:t>
            </a:r>
            <a:r>
              <a:rPr lang="en-US" sz="2000" b="0">
                <a:solidFill>
                  <a:schemeClr val="bg1"/>
                </a:solidFill>
              </a:rPr>
              <a:t>) → 7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4</a:t>
            </a:r>
            <a:r>
              <a:rPr lang="en-US" sz="2000" b="0">
                <a:solidFill>
                  <a:schemeClr val="bg1"/>
                </a:solidFill>
              </a:rPr>
              <a:t>) → 1 </a:t>
            </a:r>
          </a:p>
          <a:p>
            <a:r>
              <a:rPr lang="en-US" sz="2000" b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7413" name="Right Arrow 4"/>
          <p:cNvSpPr>
            <a:spLocks noChangeArrowheads="1"/>
          </p:cNvSpPr>
          <p:nvPr/>
        </p:nvSpPr>
        <p:spPr bwMode="auto">
          <a:xfrm>
            <a:off x="3429000" y="2133600"/>
            <a:ext cx="914400" cy="3810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ltGray">
          <a:xfrm>
            <a:off x="1143000" y="1295400"/>
            <a:ext cx="1490663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(a, *) → 32 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848225" y="1720850"/>
            <a:ext cx="20558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1</a:t>
            </a:r>
            <a:r>
              <a:rPr lang="en-US" sz="2000" b="0">
                <a:solidFill>
                  <a:schemeClr val="bg1"/>
                </a:solidFill>
              </a:rPr>
              <a:t>) → 3 / 32 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2</a:t>
            </a:r>
            <a:r>
              <a:rPr lang="en-US" sz="2000" b="0">
                <a:solidFill>
                  <a:schemeClr val="bg1"/>
                </a:solidFill>
              </a:rPr>
              <a:t>) → 12 / 32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3</a:t>
            </a:r>
            <a:r>
              <a:rPr lang="en-US" sz="2000" b="0">
                <a:solidFill>
                  <a:schemeClr val="bg1"/>
                </a:solidFill>
              </a:rPr>
              <a:t>) → 7 / 32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4</a:t>
            </a:r>
            <a:r>
              <a:rPr lang="en-US" sz="2000" b="0">
                <a:solidFill>
                  <a:schemeClr val="bg1"/>
                </a:solidFill>
              </a:rPr>
              <a:t>) → 1 / 32</a:t>
            </a:r>
          </a:p>
          <a:p>
            <a:r>
              <a:rPr lang="en-US" sz="2000" b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2743200" y="1338263"/>
            <a:ext cx="37099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Reducer holds this value in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Synchronization in Hadoop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1: turn synchronization into an ordering problem</a:t>
            </a:r>
          </a:p>
          <a:p>
            <a:pPr lvl="1"/>
            <a:r>
              <a:rPr lang="en-US" dirty="0" smtClean="0"/>
              <a:t>Sort keys into correct order of computation</a:t>
            </a:r>
          </a:p>
          <a:p>
            <a:pPr lvl="1"/>
            <a:r>
              <a:rPr lang="en-US" dirty="0" smtClean="0"/>
              <a:t>Partition key space so that each reducer gets the appropriate set of partial results</a:t>
            </a:r>
          </a:p>
          <a:p>
            <a:pPr lvl="1"/>
            <a:r>
              <a:rPr lang="en-US" dirty="0" smtClean="0"/>
              <a:t>Hold state in reducer across multiple key-value pairs to perform computation</a:t>
            </a:r>
          </a:p>
          <a:p>
            <a:pPr lvl="1"/>
            <a:r>
              <a:rPr lang="en-US" dirty="0" smtClean="0"/>
              <a:t>Illustrated by the “pairs” approach</a:t>
            </a:r>
          </a:p>
          <a:p>
            <a:r>
              <a:rPr lang="en-US" dirty="0" smtClean="0"/>
              <a:t>Approach 2: construct data structures that “bring the pieces together”</a:t>
            </a:r>
          </a:p>
          <a:p>
            <a:pPr lvl="1"/>
            <a:r>
              <a:rPr lang="en-US" dirty="0" smtClean="0"/>
              <a:t>Each reducer receives all the data it needs to complete the computation</a:t>
            </a:r>
          </a:p>
          <a:p>
            <a:pPr lvl="1"/>
            <a:r>
              <a:rPr lang="en-US" dirty="0" smtClean="0"/>
              <a:t>Illustrated by the “stripes” approach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 and Tradeoffs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key-value pairs</a:t>
            </a:r>
          </a:p>
          <a:p>
            <a:pPr lvl="1"/>
            <a:r>
              <a:rPr lang="en-US" dirty="0" smtClean="0"/>
              <a:t>Object creation overhead</a:t>
            </a:r>
          </a:p>
          <a:p>
            <a:pPr lvl="1"/>
            <a:r>
              <a:rPr lang="en-US" dirty="0" smtClean="0"/>
              <a:t>Time for sorting and shuffling pairs across the network</a:t>
            </a:r>
          </a:p>
          <a:p>
            <a:r>
              <a:rPr lang="en-US" dirty="0" smtClean="0"/>
              <a:t>Size of each key-value pair</a:t>
            </a:r>
          </a:p>
          <a:p>
            <a:pPr lvl="1"/>
            <a:r>
              <a:rPr lang="en-US" dirty="0" smtClean="0"/>
              <a:t>De/serialization overhead</a:t>
            </a:r>
          </a:p>
          <a:p>
            <a:r>
              <a:rPr lang="en-US" dirty="0" smtClean="0"/>
              <a:t>Combiners make a big difference!</a:t>
            </a:r>
          </a:p>
          <a:p>
            <a:pPr lvl="1"/>
            <a:r>
              <a:rPr lang="en-US" dirty="0" smtClean="0"/>
              <a:t>RAM vs. disk vs. network</a:t>
            </a:r>
          </a:p>
          <a:p>
            <a:pPr lvl="1"/>
            <a:r>
              <a:rPr lang="en-US" dirty="0" smtClean="0"/>
              <a:t>Arrange data to maximize opportunities to aggregate partial results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Case Study: LMs with MR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Language Modeling Recap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343400"/>
          </a:xfrm>
        </p:spPr>
        <p:txBody>
          <a:bodyPr>
            <a:normAutofit lnSpcReduction="10000"/>
          </a:bodyPr>
          <a:lstStyle/>
          <a:p>
            <a:pPr marL="342848" indent="-342848">
              <a:defRPr/>
            </a:pPr>
            <a:r>
              <a:rPr lang="en-US" b="1" dirty="0" smtClean="0">
                <a:ea typeface="+mn-ea"/>
                <a:cs typeface="+mn-cs"/>
              </a:rPr>
              <a:t>Interpolation</a:t>
            </a:r>
            <a:r>
              <a:rPr lang="en-US" dirty="0" smtClean="0">
                <a:ea typeface="+mn-ea"/>
                <a:cs typeface="+mn-cs"/>
              </a:rPr>
              <a:t>: Consult </a:t>
            </a:r>
            <a:r>
              <a:rPr lang="en-US" i="1" u="sng" dirty="0" smtClean="0">
                <a:ea typeface="+mn-ea"/>
                <a:cs typeface="+mn-cs"/>
              </a:rPr>
              <a:t>all</a:t>
            </a:r>
            <a:r>
              <a:rPr lang="en-US" dirty="0" smtClean="0">
                <a:ea typeface="+mn-ea"/>
                <a:cs typeface="+mn-cs"/>
              </a:rPr>
              <a:t> models at the same time to compute an interpolated probability estimate.</a:t>
            </a:r>
          </a:p>
          <a:p>
            <a:pPr marL="342848" indent="-342848">
              <a:defRPr/>
            </a:pPr>
            <a:r>
              <a:rPr lang="en-US" b="1" dirty="0" smtClean="0">
                <a:ea typeface="+mn-ea"/>
                <a:cs typeface="+mn-cs"/>
              </a:rPr>
              <a:t>Backoff</a:t>
            </a:r>
            <a:r>
              <a:rPr lang="en-US" dirty="0" smtClean="0">
                <a:ea typeface="+mn-ea"/>
                <a:cs typeface="+mn-cs"/>
              </a:rPr>
              <a:t>: Consult the highest order model first and backoff to lower order model </a:t>
            </a:r>
            <a:r>
              <a:rPr lang="en-US" i="1" u="sng" dirty="0" smtClean="0">
                <a:ea typeface="+mn-ea"/>
                <a:cs typeface="+mn-cs"/>
              </a:rPr>
              <a:t>only if</a:t>
            </a:r>
            <a:r>
              <a:rPr lang="en-US" dirty="0" smtClean="0">
                <a:ea typeface="+mn-ea"/>
                <a:cs typeface="+mn-cs"/>
              </a:rPr>
              <a:t> there are no higher order counts. </a:t>
            </a:r>
          </a:p>
          <a:p>
            <a:pPr marL="342848" indent="-342848">
              <a:defRPr/>
            </a:pPr>
            <a:r>
              <a:rPr lang="en-US" b="1" dirty="0" smtClean="0">
                <a:ea typeface="+mn-ea"/>
                <a:cs typeface="+mn-cs"/>
              </a:rPr>
              <a:t>Interpolated Kneser Ney</a:t>
            </a:r>
            <a:r>
              <a:rPr lang="en-US" dirty="0" smtClean="0">
                <a:ea typeface="+mn-ea"/>
                <a:cs typeface="+mn-cs"/>
              </a:rPr>
              <a:t> (state-of-the-art)</a:t>
            </a:r>
          </a:p>
          <a:p>
            <a:pPr marL="742836" lvl="1" indent="-285707">
              <a:defRPr/>
            </a:pPr>
            <a:r>
              <a:rPr lang="en-US" dirty="0" smtClean="0"/>
              <a:t>Use absolute discounting to save some probability mass for lower order models.</a:t>
            </a:r>
          </a:p>
          <a:p>
            <a:pPr marL="742836" lvl="1" indent="-285707">
              <a:defRPr/>
            </a:pPr>
            <a:r>
              <a:rPr lang="en-US" dirty="0" smtClean="0"/>
              <a:t>Use a novel form of lower order models (count </a:t>
            </a:r>
            <a:r>
              <a:rPr lang="en-US" i="1" dirty="0" smtClean="0"/>
              <a:t>unique </a:t>
            </a:r>
            <a:r>
              <a:rPr lang="en-US" dirty="0" smtClean="0"/>
              <a:t>single word contexts instead of occurrences)</a:t>
            </a:r>
          </a:p>
          <a:p>
            <a:pPr marL="742836" lvl="1" indent="-285707">
              <a:defRPr/>
            </a:pPr>
            <a:r>
              <a:rPr lang="en-US" dirty="0" smtClean="0"/>
              <a:t>Combine models into a true probability model using interpolation</a:t>
            </a:r>
          </a:p>
        </p:txBody>
      </p:sp>
      <p:pic>
        <p:nvPicPr>
          <p:cNvPr id="10244" name="Picture 13" descr="latex-image-1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486400"/>
            <a:ext cx="8001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Questions for today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856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</a:rPr>
              <a:t>Can we efficiently train an IKN LM with terabytes of data?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33700" y="3500438"/>
            <a:ext cx="3314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</a:rPr>
              <a:t>Does it really matter?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Using MapReduce to Train IKN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925"/>
              </a:spcAft>
            </a:pPr>
            <a:r>
              <a:rPr lang="en-US" dirty="0" smtClean="0">
                <a:ea typeface="ＭＳ Ｐゴシック" charset="-128"/>
              </a:rPr>
              <a:t>Step 0: Count words [MR]</a:t>
            </a:r>
          </a:p>
          <a:p>
            <a:pPr>
              <a:spcAft>
                <a:spcPts val="1925"/>
              </a:spcAft>
            </a:pPr>
            <a:r>
              <a:rPr lang="en-US" dirty="0" smtClean="0">
                <a:ea typeface="ＭＳ Ｐゴシック" charset="-128"/>
              </a:rPr>
              <a:t>Step 0.5: Assign IDs to words [vocabulary generation]</a:t>
            </a:r>
            <a:br>
              <a:rPr lang="en-US" dirty="0" smtClean="0">
                <a:ea typeface="ＭＳ Ｐゴシック" charset="-128"/>
              </a:rPr>
            </a:br>
            <a:r>
              <a:rPr lang="en-US" sz="1800" dirty="0" smtClean="0">
                <a:ea typeface="ＭＳ Ｐゴシック" charset="-128"/>
              </a:rPr>
              <a:t>(more frequent → smaller IDs)</a:t>
            </a:r>
          </a:p>
          <a:p>
            <a:pPr>
              <a:spcAft>
                <a:spcPts val="1925"/>
              </a:spcAft>
            </a:pPr>
            <a:r>
              <a:rPr lang="en-US" dirty="0" smtClean="0">
                <a:ea typeface="ＭＳ Ｐゴシック" charset="-128"/>
              </a:rPr>
              <a:t>Step 1: Compute </a:t>
            </a:r>
            <a:r>
              <a:rPr lang="en-US" i="1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-gram counts [MR]</a:t>
            </a:r>
          </a:p>
          <a:p>
            <a:pPr>
              <a:spcAft>
                <a:spcPts val="1925"/>
              </a:spcAft>
            </a:pPr>
            <a:r>
              <a:rPr lang="en-US" dirty="0" smtClean="0">
                <a:ea typeface="ＭＳ Ｐゴシック" charset="-128"/>
              </a:rPr>
              <a:t>Step 2: Compute lower order context counts [MR]</a:t>
            </a:r>
          </a:p>
          <a:p>
            <a:pPr>
              <a:spcAft>
                <a:spcPts val="1925"/>
              </a:spcAft>
            </a:pPr>
            <a:r>
              <a:rPr lang="en-US" dirty="0" smtClean="0">
                <a:ea typeface="ＭＳ Ｐゴシック" charset="-128"/>
              </a:rPr>
              <a:t>Step 3: Compute unsmoothed probabilities and interpolation weights [MR]</a:t>
            </a:r>
          </a:p>
          <a:p>
            <a:pPr>
              <a:spcAft>
                <a:spcPts val="1925"/>
              </a:spcAft>
            </a:pPr>
            <a:r>
              <a:rPr lang="en-US" dirty="0" smtClean="0">
                <a:ea typeface="ＭＳ Ｐゴシック" charset="-128"/>
              </a:rPr>
              <a:t>Step 4: Compute interpolated probabilities [MR]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200400" y="6400800"/>
            <a:ext cx="2106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</a:rPr>
              <a:t>[MR] = MapReduce </a:t>
            </a:r>
            <a:r>
              <a:rPr lang="en-US" sz="1400" dirty="0" smtClean="0">
                <a:solidFill>
                  <a:schemeClr val="bg1"/>
                </a:solidFill>
              </a:rPr>
              <a:t>job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Steps 0 &amp; 0.5</a:t>
            </a:r>
          </a:p>
        </p:txBody>
      </p:sp>
      <p:pic>
        <p:nvPicPr>
          <p:cNvPr id="14339" name="Content Placeholder 5" descr="f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0217" r="-30217"/>
          <a:stretch>
            <a:fillRect/>
          </a:stretch>
        </p:blipFill>
        <p:spPr/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5410200" y="6172200"/>
            <a:ext cx="97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Step 0.5</a:t>
            </a:r>
          </a:p>
        </p:txBody>
      </p:sp>
      <p:sp>
        <p:nvSpPr>
          <p:cNvPr id="14341" name="TextBox 17"/>
          <p:cNvSpPr txBox="1">
            <a:spLocks noChangeArrowheads="1"/>
          </p:cNvSpPr>
          <p:nvPr/>
        </p:nvSpPr>
        <p:spPr bwMode="auto">
          <a:xfrm>
            <a:off x="1219200" y="4005263"/>
            <a:ext cx="800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Step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data like more data!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506538"/>
            <a:ext cx="5181600" cy="5199062"/>
            <a:chOff x="864" y="1257"/>
            <a:chExt cx="3264" cy="3275"/>
          </a:xfrm>
        </p:grpSpPr>
        <p:pic>
          <p:nvPicPr>
            <p:cNvPr id="12298" name="Picture 4" descr="BankoBrillDataGrap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0" y="1257"/>
              <a:ext cx="2928" cy="274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299" name="Text Box 6"/>
            <p:cNvSpPr txBox="1">
              <a:spLocks noChangeArrowheads="1"/>
            </p:cNvSpPr>
            <p:nvPr/>
          </p:nvSpPr>
          <p:spPr bwMode="auto">
            <a:xfrm>
              <a:off x="864" y="4377"/>
              <a:ext cx="11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/>
                <a:t>(Banko and Brill, ACL 2001)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1905000"/>
            <a:ext cx="8705850" cy="4953000"/>
            <a:chOff x="0" y="1508"/>
            <a:chExt cx="5484" cy="3120"/>
          </a:xfrm>
        </p:grpSpPr>
        <p:pic>
          <p:nvPicPr>
            <p:cNvPr id="12296" name="Picture 5" descr="MT-LM-siz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508"/>
              <a:ext cx="3324" cy="23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0" y="4473"/>
              <a:ext cx="11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/>
                <a:t>(Brants et al., EMNLP 2007)</a:t>
              </a:r>
              <a:endParaRPr lang="en-US" sz="1800" b="0"/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7620000" y="4800600"/>
            <a:ext cx="1143000" cy="9144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838200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s/knowledge/data/g;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8111" y="5867400"/>
            <a:ext cx="4147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we get here if we’re not Google?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Steps 1-4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09600" y="1165225"/>
          <a:ext cx="8305800" cy="4288155"/>
        </p:xfrm>
        <a:graphic>
          <a:graphicData uri="http://schemas.openxmlformats.org/drawingml/2006/table">
            <a:tbl>
              <a:tblPr/>
              <a:tblGrid>
                <a:gridCol w="1371600"/>
                <a:gridCol w="1524000"/>
                <a:gridCol w="1447800"/>
                <a:gridCol w="2057400"/>
                <a:gridCol w="1905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Input Key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DocID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-grams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 c”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 c”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Input 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Document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_Step 3 Output_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Intermediate Key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-grams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 c”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 c”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b” (history)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“c b a”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Intermediate 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doc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C’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(“c”, 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(P’(“a b c”), λ(“a b”))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Partitioning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 c”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 c”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“c b”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Output 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(“c”, P’(“a b c”), 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λ(“a b”))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(P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c”), 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λ(“a b”))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49" name="TextBox 10"/>
          <p:cNvSpPr txBox="1">
            <a:spLocks noChangeArrowheads="1"/>
          </p:cNvSpPr>
          <p:nvPr/>
        </p:nvSpPr>
        <p:spPr bwMode="auto">
          <a:xfrm>
            <a:off x="2308225" y="5486400"/>
            <a:ext cx="892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</a:rPr>
              <a:t>Count </a:t>
            </a:r>
          </a:p>
          <a:p>
            <a:pPr algn="ctr" eaLnBrk="0" hangingPunct="0"/>
            <a:r>
              <a:rPr lang="en-US" sz="1400">
                <a:solidFill>
                  <a:schemeClr val="bg1"/>
                </a:solidFill>
              </a:rPr>
              <a:t>n-grams</a:t>
            </a:r>
          </a:p>
        </p:txBody>
      </p:sp>
      <p:sp>
        <p:nvSpPr>
          <p:cNvPr id="15450" name="TextBox 11"/>
          <p:cNvSpPr txBox="1">
            <a:spLocks noChangeArrowheads="1"/>
          </p:cNvSpPr>
          <p:nvPr/>
        </p:nvSpPr>
        <p:spPr bwMode="auto">
          <a:xfrm>
            <a:off x="1905000" y="6319838"/>
            <a:ext cx="5697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0">
                <a:solidFill>
                  <a:schemeClr val="bg1"/>
                </a:solidFill>
              </a:rPr>
              <a:t>All output keys are always the </a:t>
            </a:r>
            <a:r>
              <a:rPr lang="en-US" sz="1200" b="0" i="1">
                <a:solidFill>
                  <a:schemeClr val="bg1"/>
                </a:solidFill>
              </a:rPr>
              <a:t>same </a:t>
            </a:r>
            <a:r>
              <a:rPr lang="en-US" sz="1200" b="0">
                <a:solidFill>
                  <a:schemeClr val="bg1"/>
                </a:solidFill>
              </a:rPr>
              <a:t>as the intermediate keys</a:t>
            </a:r>
          </a:p>
          <a:p>
            <a:pPr algn="ctr" eaLnBrk="0" hangingPunct="0"/>
            <a:r>
              <a:rPr lang="en-US" sz="1200" b="0">
                <a:solidFill>
                  <a:schemeClr val="bg1"/>
                </a:solidFill>
              </a:rPr>
              <a:t>I only show trigrams here but the steps operate on bigrams and unigrams as well</a:t>
            </a:r>
          </a:p>
        </p:txBody>
      </p:sp>
      <p:sp>
        <p:nvSpPr>
          <p:cNvPr id="15451" name="TextBox 12"/>
          <p:cNvSpPr txBox="1">
            <a:spLocks noChangeArrowheads="1"/>
          </p:cNvSpPr>
          <p:nvPr/>
        </p:nvSpPr>
        <p:spPr bwMode="auto">
          <a:xfrm>
            <a:off x="3724275" y="5495925"/>
            <a:ext cx="923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</a:rPr>
              <a:t>Count </a:t>
            </a:r>
          </a:p>
          <a:p>
            <a:pPr algn="ctr" eaLnBrk="0" hangingPunct="0"/>
            <a:r>
              <a:rPr lang="en-US" sz="1400">
                <a:solidFill>
                  <a:schemeClr val="bg1"/>
                </a:solidFill>
              </a:rPr>
              <a:t>contexts</a:t>
            </a:r>
          </a:p>
        </p:txBody>
      </p:sp>
      <p:sp>
        <p:nvSpPr>
          <p:cNvPr id="15452" name="TextBox 13"/>
          <p:cNvSpPr txBox="1">
            <a:spLocks noChangeArrowheads="1"/>
          </p:cNvSpPr>
          <p:nvPr/>
        </p:nvSpPr>
        <p:spPr bwMode="auto">
          <a:xfrm>
            <a:off x="4806950" y="5495925"/>
            <a:ext cx="2432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</a:rPr>
              <a:t>Compute unsmoothed</a:t>
            </a:r>
            <a:br>
              <a:rPr lang="en-US" sz="1400">
                <a:solidFill>
                  <a:schemeClr val="bg1"/>
                </a:solidFill>
              </a:rPr>
            </a:br>
            <a:r>
              <a:rPr lang="en-US" sz="1400">
                <a:solidFill>
                  <a:schemeClr val="bg1"/>
                </a:solidFill>
              </a:rPr>
              <a:t>probs AND interp. weights</a:t>
            </a:r>
          </a:p>
        </p:txBody>
      </p:sp>
      <p:sp>
        <p:nvSpPr>
          <p:cNvPr id="15453" name="TextBox 14"/>
          <p:cNvSpPr txBox="1">
            <a:spLocks noChangeArrowheads="1"/>
          </p:cNvSpPr>
          <p:nvPr/>
        </p:nvSpPr>
        <p:spPr bwMode="auto">
          <a:xfrm>
            <a:off x="7405688" y="5495925"/>
            <a:ext cx="1281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</a:rPr>
              <a:t>Compute</a:t>
            </a:r>
          </a:p>
          <a:p>
            <a:pPr algn="ctr" eaLnBrk="0" hangingPunct="0"/>
            <a:r>
              <a:rPr lang="en-US" sz="1400">
                <a:solidFill>
                  <a:schemeClr val="bg1"/>
                </a:solidFill>
              </a:rPr>
              <a:t>Interp. probs</a:t>
            </a:r>
          </a:p>
        </p:txBody>
      </p:sp>
      <p:sp>
        <p:nvSpPr>
          <p:cNvPr id="15454" name="TextBox 9"/>
          <p:cNvSpPr txBox="1">
            <a:spLocks noChangeArrowheads="1"/>
          </p:cNvSpPr>
          <p:nvPr/>
        </p:nvSpPr>
        <p:spPr bwMode="auto">
          <a:xfrm rot="5400000" flipH="1" flipV="1">
            <a:off x="-228600" y="1812925"/>
            <a:ext cx="1231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>
                <a:solidFill>
                  <a:schemeClr val="bg1"/>
                </a:solidFill>
              </a:rPr>
              <a:t>Mapper Input</a:t>
            </a:r>
          </a:p>
        </p:txBody>
      </p:sp>
      <p:sp>
        <p:nvSpPr>
          <p:cNvPr id="15455" name="TextBox 10"/>
          <p:cNvSpPr txBox="1">
            <a:spLocks noChangeArrowheads="1"/>
          </p:cNvSpPr>
          <p:nvPr/>
        </p:nvSpPr>
        <p:spPr bwMode="auto">
          <a:xfrm rot="5400000" flipH="1" flipV="1">
            <a:off x="-344487" y="3167062"/>
            <a:ext cx="1416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</a:rPr>
              <a:t>Mapper Output</a:t>
            </a:r>
          </a:p>
          <a:p>
            <a:pPr algn="ctr"/>
            <a:r>
              <a:rPr lang="en-US" sz="1300">
                <a:solidFill>
                  <a:schemeClr val="bg1"/>
                </a:solidFill>
              </a:rPr>
              <a:t>Reducer Input</a:t>
            </a:r>
          </a:p>
        </p:txBody>
      </p:sp>
      <p:sp>
        <p:nvSpPr>
          <p:cNvPr id="15456" name="TextBox 11"/>
          <p:cNvSpPr txBox="1">
            <a:spLocks/>
          </p:cNvSpPr>
          <p:nvPr/>
        </p:nvSpPr>
        <p:spPr bwMode="auto">
          <a:xfrm rot="5400000" flipH="1" flipV="1">
            <a:off x="-62706" y="4966494"/>
            <a:ext cx="8524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</a:rPr>
              <a:t>Reducer </a:t>
            </a:r>
          </a:p>
          <a:p>
            <a:pPr algn="ctr"/>
            <a:r>
              <a:rPr lang="en-US" sz="1300">
                <a:solidFill>
                  <a:schemeClr val="bg1"/>
                </a:solidFill>
              </a:rPr>
              <a:t>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Steps 1-4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09600" y="1165225"/>
          <a:ext cx="8305800" cy="4288155"/>
        </p:xfrm>
        <a:graphic>
          <a:graphicData uri="http://schemas.openxmlformats.org/drawingml/2006/table">
            <a:tbl>
              <a:tblPr/>
              <a:tblGrid>
                <a:gridCol w="1371600"/>
                <a:gridCol w="1524000"/>
                <a:gridCol w="1447800"/>
                <a:gridCol w="2057400"/>
                <a:gridCol w="1905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D9D9D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 1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 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 3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 4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Input Key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DocID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-grams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 c”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 c”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b”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Input Value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Document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_Step 3 Output_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D9D9D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D9D9D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D9D9D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D9D9D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D9D9D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Intermediate Key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-grams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 c”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 c”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b” (history)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“c b a”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Intermediate Value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doc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C’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(“c”, 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(P’(“a b c”), λ(“a b”))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D9D9D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D9D9D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D9D9D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D9D9D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D9D9D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Partitioning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 c”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 c”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b”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“c b”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D9D9D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D9D9D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D9D9D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D9D9D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D9D9D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Output Value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(“c”, P’(“a b c”), 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λ(“a b”))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(P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c”), 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λ(“a b”))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3" name="TextBox 10"/>
          <p:cNvSpPr txBox="1">
            <a:spLocks noChangeArrowheads="1"/>
          </p:cNvSpPr>
          <p:nvPr/>
        </p:nvSpPr>
        <p:spPr bwMode="auto">
          <a:xfrm>
            <a:off x="2308225" y="5486400"/>
            <a:ext cx="892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tx2">
                    <a:lumMod val="85000"/>
                  </a:schemeClr>
                </a:solidFill>
                <a:cs typeface="ＭＳ Ｐゴシック" charset="-128"/>
              </a:rPr>
              <a:t>Count </a:t>
            </a:r>
          </a:p>
          <a:p>
            <a:pPr algn="ctr" eaLnBrk="0" hangingPunct="0">
              <a:defRPr/>
            </a:pPr>
            <a:r>
              <a:rPr lang="en-US" sz="1400" dirty="0">
                <a:solidFill>
                  <a:schemeClr val="tx2">
                    <a:lumMod val="85000"/>
                  </a:schemeClr>
                </a:solidFill>
                <a:cs typeface="ＭＳ Ｐゴシック" charset="-128"/>
              </a:rPr>
              <a:t>n-grams</a:t>
            </a:r>
          </a:p>
        </p:txBody>
      </p:sp>
      <p:sp>
        <p:nvSpPr>
          <p:cNvPr id="16456" name="TextBox 11"/>
          <p:cNvSpPr txBox="1">
            <a:spLocks noChangeArrowheads="1"/>
          </p:cNvSpPr>
          <p:nvPr/>
        </p:nvSpPr>
        <p:spPr bwMode="auto">
          <a:xfrm>
            <a:off x="1905000" y="6319838"/>
            <a:ext cx="5697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0">
                <a:solidFill>
                  <a:srgbClr val="A6A6A6"/>
                </a:solidFill>
              </a:rPr>
              <a:t>All output keys are always the </a:t>
            </a:r>
            <a:r>
              <a:rPr lang="en-US" sz="1200" b="0" i="1">
                <a:solidFill>
                  <a:srgbClr val="A6A6A6"/>
                </a:solidFill>
              </a:rPr>
              <a:t>same </a:t>
            </a:r>
            <a:r>
              <a:rPr lang="en-US" sz="1200" b="0">
                <a:solidFill>
                  <a:srgbClr val="A6A6A6"/>
                </a:solidFill>
              </a:rPr>
              <a:t>as the intermediate keys</a:t>
            </a:r>
          </a:p>
          <a:p>
            <a:pPr algn="ctr" eaLnBrk="0" hangingPunct="0"/>
            <a:r>
              <a:rPr lang="en-US" sz="1200" b="0">
                <a:solidFill>
                  <a:srgbClr val="A6A6A6"/>
                </a:solidFill>
              </a:rPr>
              <a:t>I only show trigrams here but the steps operate on bigrams and unigrams as well</a:t>
            </a:r>
          </a:p>
        </p:txBody>
      </p:sp>
      <p:sp>
        <p:nvSpPr>
          <p:cNvPr id="16457" name="TextBox 12"/>
          <p:cNvSpPr txBox="1">
            <a:spLocks noChangeArrowheads="1"/>
          </p:cNvSpPr>
          <p:nvPr/>
        </p:nvSpPr>
        <p:spPr bwMode="auto">
          <a:xfrm>
            <a:off x="3724275" y="5495925"/>
            <a:ext cx="923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D9D9D9"/>
                </a:solidFill>
              </a:rPr>
              <a:t>Count </a:t>
            </a:r>
          </a:p>
          <a:p>
            <a:pPr algn="ctr" eaLnBrk="0" hangingPunct="0"/>
            <a:r>
              <a:rPr lang="en-US" sz="1400">
                <a:solidFill>
                  <a:srgbClr val="D9D9D9"/>
                </a:solidFill>
              </a:rPr>
              <a:t>contexts</a:t>
            </a:r>
          </a:p>
        </p:txBody>
      </p:sp>
      <p:sp>
        <p:nvSpPr>
          <p:cNvPr id="16458" name="TextBox 13"/>
          <p:cNvSpPr txBox="1">
            <a:spLocks noChangeArrowheads="1"/>
          </p:cNvSpPr>
          <p:nvPr/>
        </p:nvSpPr>
        <p:spPr bwMode="auto">
          <a:xfrm>
            <a:off x="4806950" y="5495925"/>
            <a:ext cx="2432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D9D9D9"/>
                </a:solidFill>
              </a:rPr>
              <a:t>Compute unsmoothed</a:t>
            </a:r>
            <a:br>
              <a:rPr lang="en-US" sz="1400">
                <a:solidFill>
                  <a:srgbClr val="D9D9D9"/>
                </a:solidFill>
              </a:rPr>
            </a:br>
            <a:r>
              <a:rPr lang="en-US" sz="1400">
                <a:solidFill>
                  <a:srgbClr val="D9D9D9"/>
                </a:solidFill>
              </a:rPr>
              <a:t>probs AND interp. weights</a:t>
            </a:r>
          </a:p>
        </p:txBody>
      </p:sp>
      <p:sp>
        <p:nvSpPr>
          <p:cNvPr id="16459" name="TextBox 14"/>
          <p:cNvSpPr txBox="1">
            <a:spLocks noChangeArrowheads="1"/>
          </p:cNvSpPr>
          <p:nvPr/>
        </p:nvSpPr>
        <p:spPr bwMode="auto">
          <a:xfrm>
            <a:off x="7405688" y="5495925"/>
            <a:ext cx="1281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D9D9D9"/>
                </a:solidFill>
              </a:rPr>
              <a:t>Compute</a:t>
            </a:r>
          </a:p>
          <a:p>
            <a:pPr algn="ctr" eaLnBrk="0" hangingPunct="0"/>
            <a:r>
              <a:rPr lang="en-US" sz="1400">
                <a:solidFill>
                  <a:srgbClr val="D9D9D9"/>
                </a:solidFill>
              </a:rPr>
              <a:t>Interp. probs</a:t>
            </a:r>
          </a:p>
        </p:txBody>
      </p:sp>
      <p:sp>
        <p:nvSpPr>
          <p:cNvPr id="16460" name="TextBox 9"/>
          <p:cNvSpPr txBox="1">
            <a:spLocks noChangeArrowheads="1"/>
          </p:cNvSpPr>
          <p:nvPr/>
        </p:nvSpPr>
        <p:spPr bwMode="auto">
          <a:xfrm rot="5400000" flipH="1" flipV="1">
            <a:off x="-228600" y="1812925"/>
            <a:ext cx="1231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D9D9D9"/>
                </a:solidFill>
              </a:rPr>
              <a:t>Mapper Input</a:t>
            </a:r>
          </a:p>
        </p:txBody>
      </p:sp>
      <p:sp>
        <p:nvSpPr>
          <p:cNvPr id="16461" name="TextBox 10"/>
          <p:cNvSpPr txBox="1">
            <a:spLocks noChangeArrowheads="1"/>
          </p:cNvSpPr>
          <p:nvPr/>
        </p:nvSpPr>
        <p:spPr bwMode="auto">
          <a:xfrm rot="5400000" flipH="1" flipV="1">
            <a:off x="-344487" y="3167062"/>
            <a:ext cx="1416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300">
                <a:solidFill>
                  <a:srgbClr val="D9D9D9"/>
                </a:solidFill>
              </a:rPr>
              <a:t>Mapper Output</a:t>
            </a:r>
          </a:p>
          <a:p>
            <a:pPr algn="ctr"/>
            <a:r>
              <a:rPr lang="en-US" sz="1300">
                <a:solidFill>
                  <a:srgbClr val="D9D9D9"/>
                </a:solidFill>
              </a:rPr>
              <a:t>Reducer Input</a:t>
            </a:r>
          </a:p>
        </p:txBody>
      </p:sp>
      <p:sp>
        <p:nvSpPr>
          <p:cNvPr id="16462" name="TextBox 11"/>
          <p:cNvSpPr txBox="1">
            <a:spLocks/>
          </p:cNvSpPr>
          <p:nvPr/>
        </p:nvSpPr>
        <p:spPr bwMode="auto">
          <a:xfrm rot="5400000" flipH="1" flipV="1">
            <a:off x="-62706" y="4966494"/>
            <a:ext cx="8524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300">
                <a:solidFill>
                  <a:srgbClr val="D9D9D9"/>
                </a:solidFill>
              </a:rPr>
              <a:t>Reducer </a:t>
            </a:r>
          </a:p>
          <a:p>
            <a:pPr algn="ctr"/>
            <a:r>
              <a:rPr lang="en-US" sz="1300">
                <a:solidFill>
                  <a:srgbClr val="D9D9D9"/>
                </a:solidFill>
              </a:rPr>
              <a:t>Output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3600" y="2492375"/>
            <a:ext cx="5334000" cy="2308225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ＭＳ Ｐゴシック" charset="-128"/>
              </a:rPr>
              <a:t>Details are not important!</a:t>
            </a:r>
          </a:p>
          <a:p>
            <a:pPr algn="ctr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cs typeface="ＭＳ Ｐゴシック" charset="-128"/>
            </a:endParaRPr>
          </a:p>
          <a:p>
            <a:pPr marL="342900" indent="-342900"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ＭＳ Ｐゴシック" charset="-128"/>
              </a:rPr>
              <a:t>5 </a:t>
            </a:r>
            <a:r>
              <a:rPr lang="en-US">
                <a:solidFill>
                  <a:schemeClr val="accent2">
                    <a:lumMod val="75000"/>
                  </a:schemeClr>
                </a:solidFill>
                <a:cs typeface="ＭＳ Ｐゴシック" charset="-128"/>
              </a:rPr>
              <a:t>MR 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  <a:cs typeface="ＭＳ Ｐゴシック" charset="-128"/>
              </a:rPr>
              <a:t>jobs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ＭＳ Ｐゴシック" charset="-128"/>
              </a:rPr>
              <a:t>to train IKN (expensive)!</a:t>
            </a:r>
          </a:p>
          <a:p>
            <a:pPr marL="342900" indent="-342900" algn="ctr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cs typeface="ＭＳ Ｐゴシック" charset="-128"/>
            </a:endParaRPr>
          </a:p>
          <a:p>
            <a:pPr marL="342900" indent="-342900"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ＭＳ Ｐゴシック" charset="-128"/>
              </a:rPr>
              <a:t>IKN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cs typeface="ＭＳ Ｐゴシック" charset="-128"/>
              </a:rPr>
              <a:t>LMs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ＭＳ Ｐゴシック" charset="-128"/>
              </a:rPr>
              <a:t> are big! </a:t>
            </a:r>
          </a:p>
          <a:p>
            <a:pPr marL="342900" indent="-342900"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ＭＳ Ｐゴシック" charset="-128"/>
              </a:rPr>
              <a:t>(interpolation weights are context dependent)</a:t>
            </a:r>
          </a:p>
          <a:p>
            <a:pPr marL="342900" indent="-342900" algn="ctr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cs typeface="ＭＳ Ｐゴシック" charset="-128"/>
            </a:endParaRPr>
          </a:p>
          <a:p>
            <a:pPr marL="342900" indent="-342900"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ＭＳ Ｐゴシック" charset="-128"/>
              </a:rPr>
              <a:t>Can we do something that has better</a:t>
            </a:r>
          </a:p>
          <a:p>
            <a:pPr marL="342900" indent="-342900"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ＭＳ Ｐゴシック" charset="-128"/>
              </a:rPr>
              <a:t>behavior at scale in terms of time and space?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Let’s try something stupid!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Simplify </a:t>
            </a:r>
            <a:r>
              <a:rPr lang="en-US" dirty="0" err="1" smtClean="0"/>
              <a:t>backoff</a:t>
            </a:r>
            <a:r>
              <a:rPr lang="en-US" dirty="0" smtClean="0"/>
              <a:t> as much as possible!</a:t>
            </a:r>
          </a:p>
          <a:p>
            <a:r>
              <a:rPr lang="en-US" dirty="0" smtClean="0"/>
              <a:t>Forget about trying to make the LM be a true probability distribution!</a:t>
            </a:r>
          </a:p>
          <a:p>
            <a:r>
              <a:rPr lang="en-US" dirty="0" smtClean="0"/>
              <a:t>Don’t do any discounting of higher order models!</a:t>
            </a:r>
          </a:p>
          <a:p>
            <a:r>
              <a:rPr lang="en-US" dirty="0" smtClean="0"/>
              <a:t>Have a single </a:t>
            </a:r>
            <a:r>
              <a:rPr lang="en-US" dirty="0" err="1" smtClean="0"/>
              <a:t>backoff</a:t>
            </a:r>
            <a:r>
              <a:rPr lang="en-US" dirty="0" smtClean="0"/>
              <a:t> weight independent of context!</a:t>
            </a:r>
            <a:br>
              <a:rPr lang="en-US" dirty="0" smtClean="0"/>
            </a:br>
            <a:r>
              <a:rPr lang="en-US" dirty="0" smtClean="0"/>
              <a:t>[α(•) = α]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7412" name="TextBox 12"/>
          <p:cNvSpPr txBox="1">
            <a:spLocks noChangeArrowheads="1"/>
          </p:cNvSpPr>
          <p:nvPr/>
        </p:nvSpPr>
        <p:spPr bwMode="auto">
          <a:xfrm>
            <a:off x="3352800" y="6305550"/>
            <a:ext cx="2849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“Stupid Backoff (SB)”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66800" y="4076700"/>
            <a:ext cx="6997700" cy="2171700"/>
            <a:chOff x="1066800" y="3886200"/>
            <a:chExt cx="6997700" cy="2171700"/>
          </a:xfrm>
        </p:grpSpPr>
        <p:pic>
          <p:nvPicPr>
            <p:cNvPr id="17414" name="Picture 7" descr="latex-image-1.pd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4864100"/>
              <a:ext cx="328930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10" descr="latex-image-1.pd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5410200"/>
              <a:ext cx="60833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14" descr="latex-image-1.pd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3886200"/>
              <a:ext cx="61722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Using MapReduce to Train SB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925"/>
              </a:spcAft>
            </a:pPr>
            <a:r>
              <a:rPr lang="en-US" dirty="0" smtClean="0">
                <a:ea typeface="ＭＳ Ｐゴシック" charset="-128"/>
              </a:rPr>
              <a:t>Step 0: Count words [MR]</a:t>
            </a:r>
            <a:br>
              <a:rPr lang="en-US" dirty="0" smtClean="0">
                <a:ea typeface="ＭＳ Ｐゴシック" charset="-128"/>
              </a:rPr>
            </a:br>
            <a:endParaRPr lang="en-US" dirty="0" smtClean="0">
              <a:ea typeface="ＭＳ Ｐゴシック" charset="-128"/>
            </a:endParaRPr>
          </a:p>
          <a:p>
            <a:pPr>
              <a:spcAft>
                <a:spcPts val="1925"/>
              </a:spcAft>
            </a:pPr>
            <a:r>
              <a:rPr lang="en-US" dirty="0" smtClean="0">
                <a:ea typeface="ＭＳ Ｐゴシック" charset="-128"/>
              </a:rPr>
              <a:t>Step 0.5: Assign IDs to words [vocabulary generation]</a:t>
            </a:r>
            <a:br>
              <a:rPr lang="en-US" dirty="0" smtClean="0">
                <a:ea typeface="ＭＳ Ｐゴシック" charset="-128"/>
              </a:rPr>
            </a:br>
            <a:r>
              <a:rPr lang="en-US" sz="1800" dirty="0" smtClean="0">
                <a:ea typeface="ＭＳ Ｐゴシック" charset="-128"/>
              </a:rPr>
              <a:t>(more frequent → smaller IDs)</a:t>
            </a:r>
            <a:br>
              <a:rPr lang="en-US" sz="1800" dirty="0" smtClean="0">
                <a:ea typeface="ＭＳ Ｐゴシック" charset="-128"/>
              </a:rPr>
            </a:br>
            <a:endParaRPr lang="en-US" sz="1800" dirty="0" smtClean="0">
              <a:ea typeface="ＭＳ Ｐゴシック" charset="-128"/>
            </a:endParaRPr>
          </a:p>
          <a:p>
            <a:pPr>
              <a:spcAft>
                <a:spcPts val="1925"/>
              </a:spcAft>
            </a:pPr>
            <a:r>
              <a:rPr lang="en-US" dirty="0" smtClean="0">
                <a:ea typeface="ＭＳ Ｐゴシック" charset="-128"/>
              </a:rPr>
              <a:t>Step 1: Compute </a:t>
            </a:r>
            <a:r>
              <a:rPr lang="en-US" i="1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-gram counts [MR]</a:t>
            </a:r>
            <a:br>
              <a:rPr lang="en-US" dirty="0" smtClean="0">
                <a:ea typeface="ＭＳ Ｐゴシック" charset="-128"/>
              </a:rPr>
            </a:br>
            <a:endParaRPr lang="en-US" dirty="0" smtClean="0">
              <a:ea typeface="ＭＳ Ｐゴシック" charset="-128"/>
            </a:endParaRPr>
          </a:p>
          <a:p>
            <a:pPr>
              <a:spcAft>
                <a:spcPts val="1925"/>
              </a:spcAft>
            </a:pPr>
            <a:r>
              <a:rPr lang="en-US" dirty="0" smtClean="0">
                <a:ea typeface="ＭＳ Ｐゴシック" charset="-128"/>
              </a:rPr>
              <a:t>Step 2: Generate final LM “scores” [MR]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200400" y="6400800"/>
            <a:ext cx="2106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</a:rPr>
              <a:t>[MR] = MapReduce </a:t>
            </a:r>
            <a:r>
              <a:rPr lang="en-US" sz="1400" dirty="0" smtClean="0">
                <a:solidFill>
                  <a:schemeClr val="bg1"/>
                </a:solidFill>
              </a:rPr>
              <a:t>job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Steps 0 &amp; 0.5</a:t>
            </a:r>
          </a:p>
        </p:txBody>
      </p:sp>
      <p:pic>
        <p:nvPicPr>
          <p:cNvPr id="20483" name="Content Placeholder 5" descr="f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0217" r="-30217"/>
          <a:stretch>
            <a:fillRect/>
          </a:stretch>
        </p:blipFill>
        <p:spPr/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5410200" y="6172200"/>
            <a:ext cx="97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Step 0.5</a:t>
            </a:r>
          </a:p>
        </p:txBody>
      </p:sp>
      <p:sp>
        <p:nvSpPr>
          <p:cNvPr id="20485" name="TextBox 17"/>
          <p:cNvSpPr txBox="1">
            <a:spLocks noChangeArrowheads="1"/>
          </p:cNvSpPr>
          <p:nvPr/>
        </p:nvSpPr>
        <p:spPr bwMode="auto">
          <a:xfrm>
            <a:off x="1219200" y="4005263"/>
            <a:ext cx="800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Step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Steps 1 &amp; 2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38200" y="1143000"/>
          <a:ext cx="7696200" cy="4263390"/>
        </p:xfrm>
        <a:graphic>
          <a:graphicData uri="http://schemas.openxmlformats.org/drawingml/2006/table">
            <a:tbl>
              <a:tblPr/>
              <a:tblGrid>
                <a:gridCol w="1371600"/>
                <a:gridCol w="3124200"/>
                <a:gridCol w="3200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Input Key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DocID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-grams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 c”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Input 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Document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Intermediate Key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-grams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 c”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 c”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Intermediate 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doc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S(“a b c”)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Partitioning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first two words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“a b”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last two words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“b c”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Output 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(“a b c”)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S(“a b c”) [write to disk]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1565" name="TextBox 10"/>
          <p:cNvSpPr txBox="1">
            <a:spLocks noChangeArrowheads="1"/>
          </p:cNvSpPr>
          <p:nvPr/>
        </p:nvSpPr>
        <p:spPr bwMode="auto">
          <a:xfrm>
            <a:off x="3449638" y="5486400"/>
            <a:ext cx="893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</a:rPr>
              <a:t>Count </a:t>
            </a:r>
          </a:p>
          <a:p>
            <a:pPr algn="ctr" eaLnBrk="0" hangingPunct="0"/>
            <a:r>
              <a:rPr lang="en-US" sz="1400">
                <a:solidFill>
                  <a:schemeClr val="bg1"/>
                </a:solidFill>
              </a:rPr>
              <a:t>n-grams</a:t>
            </a:r>
          </a:p>
        </p:txBody>
      </p:sp>
      <p:sp>
        <p:nvSpPr>
          <p:cNvPr id="21566" name="TextBox 14"/>
          <p:cNvSpPr txBox="1">
            <a:spLocks noChangeArrowheads="1"/>
          </p:cNvSpPr>
          <p:nvPr/>
        </p:nvSpPr>
        <p:spPr bwMode="auto">
          <a:xfrm>
            <a:off x="6470650" y="5486400"/>
            <a:ext cx="1073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</a:rPr>
              <a:t>Compute</a:t>
            </a:r>
          </a:p>
          <a:p>
            <a:pPr algn="ctr" eaLnBrk="0" hangingPunct="0"/>
            <a:r>
              <a:rPr lang="en-US" sz="1400">
                <a:solidFill>
                  <a:schemeClr val="bg1"/>
                </a:solidFill>
              </a:rPr>
              <a:t>LM scores</a:t>
            </a:r>
          </a:p>
        </p:txBody>
      </p:sp>
      <p:sp>
        <p:nvSpPr>
          <p:cNvPr id="21567" name="TextBox 9"/>
          <p:cNvSpPr txBox="1">
            <a:spLocks noChangeArrowheads="1"/>
          </p:cNvSpPr>
          <p:nvPr/>
        </p:nvSpPr>
        <p:spPr bwMode="auto">
          <a:xfrm>
            <a:off x="228600" y="6229350"/>
            <a:ext cx="8593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The clever partitioning in Step 2 is the key to efficient use at runtime!</a:t>
            </a:r>
          </a:p>
        </p:txBody>
      </p:sp>
      <p:sp>
        <p:nvSpPr>
          <p:cNvPr id="21568" name="TextBox 6"/>
          <p:cNvSpPr txBox="1">
            <a:spLocks noChangeArrowheads="1"/>
          </p:cNvSpPr>
          <p:nvPr/>
        </p:nvSpPr>
        <p:spPr bwMode="auto">
          <a:xfrm rot="5400000" flipH="1" flipV="1">
            <a:off x="-76200" y="1676400"/>
            <a:ext cx="1231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>
                <a:solidFill>
                  <a:schemeClr val="bg1"/>
                </a:solidFill>
              </a:rPr>
              <a:t>Mapper Input</a:t>
            </a:r>
          </a:p>
        </p:txBody>
      </p:sp>
      <p:sp>
        <p:nvSpPr>
          <p:cNvPr id="21569" name="TextBox 7"/>
          <p:cNvSpPr txBox="1">
            <a:spLocks noChangeArrowheads="1"/>
          </p:cNvSpPr>
          <p:nvPr/>
        </p:nvSpPr>
        <p:spPr bwMode="auto">
          <a:xfrm rot="5400000" flipH="1" flipV="1">
            <a:off x="-192087" y="3052762"/>
            <a:ext cx="1416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</a:rPr>
              <a:t>Mapper Output</a:t>
            </a:r>
          </a:p>
          <a:p>
            <a:pPr algn="ctr"/>
            <a:r>
              <a:rPr lang="en-US" sz="1300">
                <a:solidFill>
                  <a:schemeClr val="bg1"/>
                </a:solidFill>
              </a:rPr>
              <a:t>Reducer Input</a:t>
            </a:r>
          </a:p>
        </p:txBody>
      </p:sp>
      <p:sp>
        <p:nvSpPr>
          <p:cNvPr id="21570" name="TextBox 9"/>
          <p:cNvSpPr txBox="1">
            <a:spLocks/>
          </p:cNvSpPr>
          <p:nvPr/>
        </p:nvSpPr>
        <p:spPr bwMode="auto">
          <a:xfrm rot="5400000" flipH="1" flipV="1">
            <a:off x="89694" y="4904581"/>
            <a:ext cx="8524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</a:rPr>
              <a:t>Reducer </a:t>
            </a:r>
          </a:p>
          <a:p>
            <a:pPr algn="ctr"/>
            <a:r>
              <a:rPr lang="en-US" sz="1300">
                <a:solidFill>
                  <a:schemeClr val="bg1"/>
                </a:solidFill>
              </a:rPr>
              <a:t>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Which one wins?</a:t>
            </a:r>
          </a:p>
        </p:txBody>
      </p:sp>
      <p:pic>
        <p:nvPicPr>
          <p:cNvPr id="23555" name="Content Placeholder 3" descr="f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8749" r="-8749"/>
          <a:stretch>
            <a:fillRect/>
          </a:stretch>
        </p:blipFill>
        <p:spPr>
          <a:xfrm>
            <a:off x="1219200" y="1600200"/>
            <a:ext cx="6816725" cy="4114800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8800" y="3352800"/>
            <a:ext cx="5257800" cy="1066800"/>
          </a:xfrm>
          <a:prstGeom prst="rect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Which one wins?</a:t>
            </a:r>
          </a:p>
        </p:txBody>
      </p:sp>
      <p:pic>
        <p:nvPicPr>
          <p:cNvPr id="24579" name="Content Placeholder 3" descr="f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8276" r="-8276"/>
          <a:stretch>
            <a:fillRect/>
          </a:stretch>
        </p:blipFill>
        <p:spPr>
          <a:xfrm>
            <a:off x="1524000" y="1143000"/>
            <a:ext cx="6059488" cy="3657600"/>
          </a:xfrm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524000" y="5181600"/>
            <a:ext cx="6110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0000"/>
                </a:solidFill>
              </a:rPr>
              <a:t>Can’t compute perplexity for SB. Why?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1800">
                <a:solidFill>
                  <a:srgbClr val="000000"/>
                </a:solidFill>
              </a:rPr>
              <a:t>Why do we care about 5-gram coverage for a test set?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Which one wins?</a:t>
            </a:r>
          </a:p>
        </p:txBody>
      </p:sp>
      <p:pic>
        <p:nvPicPr>
          <p:cNvPr id="25603" name="Content Placeholder 3" descr="f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9232" r="-9232"/>
          <a:stretch>
            <a:fillRect/>
          </a:stretch>
        </p:blipFill>
        <p:spPr>
          <a:xfrm>
            <a:off x="1328738" y="1293813"/>
            <a:ext cx="6062662" cy="3659187"/>
          </a:xfrm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300288" y="5324475"/>
            <a:ext cx="4559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0000"/>
                </a:solidFill>
              </a:rPr>
              <a:t>BLEU is a measure of MT performance.</a:t>
            </a:r>
          </a:p>
          <a:p>
            <a:pPr algn="ctr" eaLnBrk="0" hangingPunct="0"/>
            <a:endParaRPr lang="en-US" sz="180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1800">
                <a:solidFill>
                  <a:srgbClr val="000000"/>
                </a:solidFill>
              </a:rPr>
              <a:t>Not as stupid as you thought, huh?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562600" y="2438400"/>
            <a:ext cx="3267075" cy="1143000"/>
            <a:chOff x="5562600" y="2438400"/>
            <a:chExt cx="3266871" cy="1143000"/>
          </a:xfrm>
        </p:grpSpPr>
        <p:cxnSp>
          <p:nvCxnSpPr>
            <p:cNvPr id="25606" name="Straight Arrow Connector 6"/>
            <p:cNvCxnSpPr>
              <a:cxnSpLocks noChangeShapeType="1"/>
            </p:cNvCxnSpPr>
            <p:nvPr/>
          </p:nvCxnSpPr>
          <p:spPr bwMode="auto">
            <a:xfrm rot="10800000">
              <a:off x="5562600" y="2438400"/>
              <a:ext cx="1752600" cy="762000"/>
            </a:xfrm>
            <a:prstGeom prst="straightConnector1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5607" name="TextBox 9"/>
            <p:cNvSpPr txBox="1">
              <a:spLocks noChangeArrowheads="1"/>
            </p:cNvSpPr>
            <p:nvPr/>
          </p:nvSpPr>
          <p:spPr bwMode="auto">
            <a:xfrm>
              <a:off x="6934200" y="3242846"/>
              <a:ext cx="18952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SB overtakes IKN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 away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MapReduce paradigm and infrastructure make it simple to scale algorithms to web scale data</a:t>
            </a:r>
          </a:p>
          <a:p>
            <a:r>
              <a:rPr lang="en-US" dirty="0" smtClean="0"/>
              <a:t>At Terabyte scale, efficiency becomes really important!</a:t>
            </a:r>
          </a:p>
          <a:p>
            <a:r>
              <a:rPr lang="en-US" dirty="0" smtClean="0"/>
              <a:t>When you have a lot of data, a more scalable technique (in terms of speed and memory consumption) can do better than the state-of-the-art even if it’s stupider!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4508500"/>
            <a:ext cx="8229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“The difference between genius and stupidity is that genius has its limits.”</a:t>
            </a:r>
          </a:p>
          <a:p>
            <a:r>
              <a:rPr lang="en-US">
                <a:solidFill>
                  <a:schemeClr val="bg1"/>
                </a:solidFill>
              </a:rPr>
              <a:t>					 		- Oscar Wilde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“The dumb shall inherit the cluster”</a:t>
            </a:r>
          </a:p>
          <a:p>
            <a:r>
              <a:rPr lang="en-US">
                <a:solidFill>
                  <a:schemeClr val="bg1"/>
                </a:solidFill>
              </a:rPr>
              <a:t>			- Nitin Madnani 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How do we scale up?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Beginning…</a:t>
            </a:r>
            <a:endParaRPr lang="en-US" dirty="0"/>
          </a:p>
        </p:txBody>
      </p:sp>
      <p:sp>
        <p:nvSpPr>
          <p:cNvPr id="859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Algorithms and models</a:t>
            </a:r>
          </a:p>
          <a:p>
            <a:r>
              <a:rPr lang="en-US" dirty="0" smtClean="0"/>
              <a:t>Features</a:t>
            </a:r>
          </a:p>
          <a:p>
            <a:r>
              <a:rPr lang="en-US" dirty="0" smtClean="0"/>
              <a:t>Data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Divide and Conquer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16764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“Work”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3504407" y="2439194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572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2286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004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76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47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 dirty="0">
                <a:solidFill>
                  <a:schemeClr val="bg2"/>
                </a:solidFill>
              </a:rPr>
              <a:t>r</a:t>
            </a:r>
            <a:r>
              <a:rPr lang="en-US" i="1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004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76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35059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5180807" y="3656806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17533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7400" y="53340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“Result”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3505994" y="48760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4572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2286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6002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 dirty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3528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0292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48388" y="1752600"/>
            <a:ext cx="143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Partition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096000" y="5176838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Combine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>
            <a:off x="6414294" y="2704306"/>
            <a:ext cx="839788" cy="31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>
            <a:off x="6415088" y="4760913"/>
            <a:ext cx="839787" cy="15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It’s a bit more complex…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5005388" y="1709738"/>
            <a:ext cx="1476375" cy="1630362"/>
            <a:chOff x="2667000" y="1524000"/>
            <a:chExt cx="2032346" cy="2243288"/>
          </a:xfrm>
        </p:grpSpPr>
        <p:cxnSp>
          <p:nvCxnSpPr>
            <p:cNvPr id="16472" name="Straight Arrow Connector 4"/>
            <p:cNvCxnSpPr>
              <a:cxnSpLocks noChangeShapeType="1"/>
            </p:cNvCxnSpPr>
            <p:nvPr/>
          </p:nvCxnSpPr>
          <p:spPr bwMode="auto">
            <a:xfrm rot="5400000">
              <a:off x="2134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6473" name="TextBox 9"/>
            <p:cNvSpPr txBox="1">
              <a:spLocks noChangeArrowheads="1"/>
            </p:cNvSpPr>
            <p:nvPr/>
          </p:nvSpPr>
          <p:spPr bwMode="auto">
            <a:xfrm>
              <a:off x="2682875" y="1524000"/>
              <a:ext cx="20164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Message Passing</a:t>
              </a:r>
            </a:p>
          </p:txBody>
        </p:sp>
        <p:sp>
          <p:nvSpPr>
            <p:cNvPr id="16474" name="TextBox 10"/>
            <p:cNvSpPr txBox="1">
              <a:spLocks noChangeArrowheads="1"/>
            </p:cNvSpPr>
            <p:nvPr/>
          </p:nvSpPr>
          <p:spPr bwMode="auto">
            <a:xfrm>
              <a:off x="2667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16475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2515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6476" name="TextBox 12"/>
            <p:cNvSpPr txBox="1">
              <a:spLocks noChangeArrowheads="1"/>
            </p:cNvSpPr>
            <p:nvPr/>
          </p:nvSpPr>
          <p:spPr bwMode="auto">
            <a:xfrm>
              <a:off x="3048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16477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2896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6478" name="TextBox 14"/>
            <p:cNvSpPr txBox="1">
              <a:spLocks noChangeArrowheads="1"/>
            </p:cNvSpPr>
            <p:nvPr/>
          </p:nvSpPr>
          <p:spPr bwMode="auto">
            <a:xfrm>
              <a:off x="3429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6479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3277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6480" name="TextBox 16"/>
            <p:cNvSpPr txBox="1">
              <a:spLocks noChangeArrowheads="1"/>
            </p:cNvSpPr>
            <p:nvPr/>
          </p:nvSpPr>
          <p:spPr bwMode="auto">
            <a:xfrm>
              <a:off x="3810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16481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3658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6482" name="TextBox 18"/>
            <p:cNvSpPr txBox="1">
              <a:spLocks noChangeArrowheads="1"/>
            </p:cNvSpPr>
            <p:nvPr/>
          </p:nvSpPr>
          <p:spPr bwMode="auto">
            <a:xfrm>
              <a:off x="41910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P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16483" name="Straight Arrow Connector 43"/>
            <p:cNvCxnSpPr>
              <a:cxnSpLocks noChangeShapeType="1"/>
            </p:cNvCxnSpPr>
            <p:nvPr/>
          </p:nvCxnSpPr>
          <p:spPr bwMode="auto">
            <a:xfrm>
              <a:off x="2835275" y="1981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84" name="Straight Arrow Connector 48"/>
            <p:cNvCxnSpPr>
              <a:cxnSpLocks noChangeShapeType="1"/>
            </p:cNvCxnSpPr>
            <p:nvPr/>
          </p:nvCxnSpPr>
          <p:spPr bwMode="auto">
            <a:xfrm rot="10800000" flipV="1">
              <a:off x="3216275" y="2057400"/>
              <a:ext cx="1143000" cy="2286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85" name="Straight Arrow Connector 58"/>
            <p:cNvCxnSpPr>
              <a:cxnSpLocks noChangeShapeType="1"/>
            </p:cNvCxnSpPr>
            <p:nvPr/>
          </p:nvCxnSpPr>
          <p:spPr bwMode="auto">
            <a:xfrm>
              <a:off x="3597275" y="2362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86" name="Straight Arrow Connector 59"/>
            <p:cNvCxnSpPr>
              <a:cxnSpLocks noChangeShapeType="1"/>
            </p:cNvCxnSpPr>
            <p:nvPr/>
          </p:nvCxnSpPr>
          <p:spPr bwMode="auto">
            <a:xfrm flipH="1">
              <a:off x="3978275" y="25908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87" name="Straight Arrow Connector 60"/>
            <p:cNvCxnSpPr>
              <a:cxnSpLocks noChangeShapeType="1"/>
            </p:cNvCxnSpPr>
            <p:nvPr/>
          </p:nvCxnSpPr>
          <p:spPr bwMode="auto">
            <a:xfrm rot="10800000" flipV="1">
              <a:off x="3597275" y="2819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88" name="Straight Arrow Connector 62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438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89" name="Straight Arrow Connector 63"/>
            <p:cNvCxnSpPr>
              <a:cxnSpLocks noChangeShapeType="1"/>
            </p:cNvCxnSpPr>
            <p:nvPr/>
          </p:nvCxnSpPr>
          <p:spPr bwMode="auto">
            <a:xfrm flipH="1">
              <a:off x="2835275" y="26670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90" name="Straight Arrow Connector 64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9718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6529388" y="1709738"/>
            <a:ext cx="2005012" cy="1630362"/>
            <a:chOff x="5181600" y="1524000"/>
            <a:chExt cx="2759075" cy="2243288"/>
          </a:xfrm>
        </p:grpSpPr>
        <p:cxnSp>
          <p:nvCxnSpPr>
            <p:cNvPr id="16453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4648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6454" name="TextBox 31"/>
            <p:cNvSpPr txBox="1">
              <a:spLocks noChangeArrowheads="1"/>
            </p:cNvSpPr>
            <p:nvPr/>
          </p:nvSpPr>
          <p:spPr bwMode="auto">
            <a:xfrm>
              <a:off x="5273675" y="1524000"/>
              <a:ext cx="1840014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Shared Memory</a:t>
              </a:r>
            </a:p>
          </p:txBody>
        </p:sp>
        <p:sp>
          <p:nvSpPr>
            <p:cNvPr id="16455" name="TextBox 32"/>
            <p:cNvSpPr txBox="1">
              <a:spLocks noChangeArrowheads="1"/>
            </p:cNvSpPr>
            <p:nvPr/>
          </p:nvSpPr>
          <p:spPr bwMode="auto">
            <a:xfrm>
              <a:off x="5181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16456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5029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6457" name="TextBox 34"/>
            <p:cNvSpPr txBox="1">
              <a:spLocks noChangeArrowheads="1"/>
            </p:cNvSpPr>
            <p:nvPr/>
          </p:nvSpPr>
          <p:spPr bwMode="auto">
            <a:xfrm>
              <a:off x="5562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16458" name="Straight Arrow Connector 35"/>
            <p:cNvCxnSpPr>
              <a:cxnSpLocks noChangeShapeType="1"/>
            </p:cNvCxnSpPr>
            <p:nvPr/>
          </p:nvCxnSpPr>
          <p:spPr bwMode="auto">
            <a:xfrm rot="5400000">
              <a:off x="5410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6459" name="TextBox 36"/>
            <p:cNvSpPr txBox="1">
              <a:spLocks noChangeArrowheads="1"/>
            </p:cNvSpPr>
            <p:nvPr/>
          </p:nvSpPr>
          <p:spPr bwMode="auto">
            <a:xfrm>
              <a:off x="59436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6460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5791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6461" name="TextBox 38"/>
            <p:cNvSpPr txBox="1">
              <a:spLocks noChangeArrowheads="1"/>
            </p:cNvSpPr>
            <p:nvPr/>
          </p:nvSpPr>
          <p:spPr bwMode="auto">
            <a:xfrm>
              <a:off x="6324599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16462" name="Straight Arrow Connector 39"/>
            <p:cNvCxnSpPr>
              <a:cxnSpLocks noChangeShapeType="1"/>
            </p:cNvCxnSpPr>
            <p:nvPr/>
          </p:nvCxnSpPr>
          <p:spPr bwMode="auto">
            <a:xfrm rot="5400000">
              <a:off x="6172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6463" name="TextBox 40"/>
            <p:cNvSpPr txBox="1">
              <a:spLocks noChangeArrowheads="1"/>
            </p:cNvSpPr>
            <p:nvPr/>
          </p:nvSpPr>
          <p:spPr bwMode="auto">
            <a:xfrm>
              <a:off x="6705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6464" name="Rectangle 41"/>
            <p:cNvSpPr>
              <a:spLocks noChangeArrowheads="1"/>
            </p:cNvSpPr>
            <p:nvPr/>
          </p:nvSpPr>
          <p:spPr bwMode="auto">
            <a:xfrm>
              <a:off x="7331075" y="1905000"/>
              <a:ext cx="609600" cy="152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6465" name="Straight Arrow Connector 65"/>
            <p:cNvCxnSpPr>
              <a:cxnSpLocks noChangeShapeType="1"/>
            </p:cNvCxnSpPr>
            <p:nvPr/>
          </p:nvCxnSpPr>
          <p:spPr bwMode="auto">
            <a:xfrm>
              <a:off x="5349875" y="21336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66" name="Straight Arrow Connector 67"/>
            <p:cNvCxnSpPr>
              <a:cxnSpLocks noChangeShapeType="1"/>
            </p:cNvCxnSpPr>
            <p:nvPr/>
          </p:nvCxnSpPr>
          <p:spPr bwMode="auto">
            <a:xfrm>
              <a:off x="6111875" y="2286000"/>
              <a:ext cx="1219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67" name="Straight Arrow Connector 69"/>
            <p:cNvCxnSpPr>
              <a:cxnSpLocks noChangeShapeType="1"/>
            </p:cNvCxnSpPr>
            <p:nvPr/>
          </p:nvCxnSpPr>
          <p:spPr bwMode="auto">
            <a:xfrm rot="10800000">
              <a:off x="5730875" y="2438400"/>
              <a:ext cx="1600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68" name="Straight Arrow Connector 71"/>
            <p:cNvCxnSpPr>
              <a:cxnSpLocks noChangeShapeType="1"/>
            </p:cNvCxnSpPr>
            <p:nvPr/>
          </p:nvCxnSpPr>
          <p:spPr bwMode="auto">
            <a:xfrm rot="10800000">
              <a:off x="6492875" y="2667000"/>
              <a:ext cx="838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69" name="Straight Arrow Connector 74"/>
            <p:cNvCxnSpPr>
              <a:cxnSpLocks noChangeShapeType="1"/>
            </p:cNvCxnSpPr>
            <p:nvPr/>
          </p:nvCxnSpPr>
          <p:spPr bwMode="auto">
            <a:xfrm rot="10800000" flipH="1">
              <a:off x="6492875" y="2817813"/>
              <a:ext cx="838200" cy="1587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70" name="Straight Arrow Connector 76"/>
            <p:cNvCxnSpPr>
              <a:cxnSpLocks noChangeShapeType="1"/>
            </p:cNvCxnSpPr>
            <p:nvPr/>
          </p:nvCxnSpPr>
          <p:spPr bwMode="auto">
            <a:xfrm flipH="1">
              <a:off x="5349875" y="29718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71" name="TextBox 77"/>
            <p:cNvSpPr txBox="1">
              <a:spLocks noChangeArrowheads="1"/>
            </p:cNvSpPr>
            <p:nvPr/>
          </p:nvSpPr>
          <p:spPr bwMode="auto">
            <a:xfrm rot="-5400000">
              <a:off x="6856413" y="2476425"/>
              <a:ext cx="152400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</a:rPr>
                <a:t>Memory</a:t>
              </a: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724400" y="1371600"/>
            <a:ext cx="3186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Different programming models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495800" y="3733800"/>
            <a:ext cx="3516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Different programming constructs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699000" y="3997325"/>
            <a:ext cx="396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mutexes, conditional variables, barriers, …</a:t>
            </a:r>
          </a:p>
          <a:p>
            <a:r>
              <a:rPr lang="en-US" sz="1200" b="0">
                <a:solidFill>
                  <a:schemeClr val="bg1"/>
                </a:solidFill>
              </a:rPr>
              <a:t>masters/slaves, producers/consumers, work queues, …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09600" y="1225550"/>
            <a:ext cx="2155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Fundamental issues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62000" y="1487488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scheduling, data distribution, synchronization, inter-process communication, robustness, fault tolerance, …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752600" y="4343400"/>
            <a:ext cx="2054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Common problems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905000" y="4605338"/>
            <a:ext cx="4259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livelock, deadlock, data starvation, priority inversion…</a:t>
            </a:r>
          </a:p>
          <a:p>
            <a:r>
              <a:rPr lang="en-US" sz="1200" b="0">
                <a:solidFill>
                  <a:schemeClr val="bg1"/>
                </a:solidFill>
              </a:rPr>
              <a:t>dining philosophers, sleeping barbers, cigarette smokers, …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09600" y="3206750"/>
            <a:ext cx="2146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Architectural issues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62000" y="3468688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Flynn’s taxonomy (SIMD, MIMD, etc.),</a:t>
            </a:r>
            <a:br>
              <a:rPr lang="en-US" sz="1200" b="0">
                <a:solidFill>
                  <a:schemeClr val="bg1"/>
                </a:solidFill>
              </a:rPr>
            </a:br>
            <a:r>
              <a:rPr lang="en-US" sz="1200" b="0">
                <a:solidFill>
                  <a:schemeClr val="bg1"/>
                </a:solidFill>
              </a:rPr>
              <a:t>network typology, bisection bandwidth</a:t>
            </a:r>
            <a:br>
              <a:rPr lang="en-US" sz="1200" b="0">
                <a:solidFill>
                  <a:schemeClr val="bg1"/>
                </a:solidFill>
              </a:rPr>
            </a:br>
            <a:r>
              <a:rPr lang="en-US" sz="1200" b="0">
                <a:solidFill>
                  <a:schemeClr val="bg1"/>
                </a:solidFill>
              </a:rPr>
              <a:t>UMA vs. NUMA, cache coherence </a:t>
            </a:r>
          </a:p>
        </p:txBody>
      </p:sp>
      <p:sp>
        <p:nvSpPr>
          <p:cNvPr id="236" name="TextBox 235"/>
          <p:cNvSpPr txBox="1">
            <a:spLocks noChangeArrowheads="1"/>
          </p:cNvSpPr>
          <p:nvPr/>
        </p:nvSpPr>
        <p:spPr bwMode="auto">
          <a:xfrm>
            <a:off x="1143000" y="5486400"/>
            <a:ext cx="716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reality: programmer shoulders the burden of managing concurrency…</a:t>
            </a:r>
          </a:p>
        </p:txBody>
      </p:sp>
      <p:grpSp>
        <p:nvGrpSpPr>
          <p:cNvPr id="4" name="Group 162"/>
          <p:cNvGrpSpPr/>
          <p:nvPr/>
        </p:nvGrpSpPr>
        <p:grpSpPr>
          <a:xfrm>
            <a:off x="2590800" y="2209800"/>
            <a:ext cx="1828800" cy="1295400"/>
            <a:chOff x="1524000" y="1752600"/>
            <a:chExt cx="5638800" cy="3848101"/>
          </a:xfrm>
        </p:grpSpPr>
        <p:cxnSp>
          <p:nvCxnSpPr>
            <p:cNvPr id="164" name="Straight Arrow Connector 163"/>
            <p:cNvCxnSpPr>
              <a:cxnSpLocks noChangeShapeType="1"/>
              <a:stCxn id="166" idx="3"/>
            </p:cNvCxnSpPr>
            <p:nvPr/>
          </p:nvCxnSpPr>
          <p:spPr bwMode="auto">
            <a:xfrm>
              <a:off x="5029200" y="3429000"/>
              <a:ext cx="2133600" cy="1588"/>
            </a:xfrm>
            <a:prstGeom prst="straightConnector1">
              <a:avLst/>
            </a:prstGeom>
            <a:ln w="9525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cxnSpLocks noChangeShapeType="1"/>
              <a:endCxn id="166" idx="1"/>
            </p:cNvCxnSpPr>
            <p:nvPr/>
          </p:nvCxnSpPr>
          <p:spPr bwMode="auto">
            <a:xfrm>
              <a:off x="1524000" y="3429000"/>
              <a:ext cx="2590800" cy="1588"/>
            </a:xfrm>
            <a:prstGeom prst="straightConnector1">
              <a:avLst/>
            </a:prstGeom>
            <a:ln w="9525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Rounded Rectangle 165"/>
            <p:cNvSpPr>
              <a:spLocks noChangeArrowheads="1"/>
            </p:cNvSpPr>
            <p:nvPr/>
          </p:nvSpPr>
          <p:spPr bwMode="auto">
            <a:xfrm>
              <a:off x="4114800" y="1752600"/>
              <a:ext cx="914400" cy="3352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400" b="0"/>
            </a:p>
          </p:txBody>
        </p:sp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>
              <a:off x="2362200" y="2057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cxnSp>
          <p:nvCxnSpPr>
            <p:cNvPr id="168" name="Straight Arrow Connector 14"/>
            <p:cNvCxnSpPr>
              <a:cxnSpLocks noChangeShapeType="1"/>
            </p:cNvCxnSpPr>
            <p:nvPr/>
          </p:nvCxnSpPr>
          <p:spPr bwMode="auto">
            <a:xfrm rot="5400000" flipH="1" flipV="1">
              <a:off x="4324351" y="5351463"/>
              <a:ext cx="495300" cy="3175"/>
            </a:xfrm>
            <a:prstGeom prst="straightConnector1">
              <a:avLst/>
            </a:prstGeom>
            <a:ln w="9525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9" name="Rectangle 16"/>
            <p:cNvSpPr>
              <a:spLocks noChangeArrowheads="1"/>
            </p:cNvSpPr>
            <p:nvPr/>
          </p:nvSpPr>
          <p:spPr bwMode="auto">
            <a:xfrm>
              <a:off x="3429000" y="2057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70" name="Rectangle 17"/>
            <p:cNvSpPr>
              <a:spLocks noChangeArrowheads="1"/>
            </p:cNvSpPr>
            <p:nvPr/>
          </p:nvSpPr>
          <p:spPr bwMode="auto">
            <a:xfrm>
              <a:off x="2895600" y="2057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71" name="Rectangle 19"/>
            <p:cNvSpPr>
              <a:spLocks noChangeArrowheads="1"/>
            </p:cNvSpPr>
            <p:nvPr/>
          </p:nvSpPr>
          <p:spPr bwMode="auto">
            <a:xfrm>
              <a:off x="5257800" y="2057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72" name="Rectangle 20"/>
            <p:cNvSpPr>
              <a:spLocks noChangeArrowheads="1"/>
            </p:cNvSpPr>
            <p:nvPr/>
          </p:nvSpPr>
          <p:spPr bwMode="auto">
            <a:xfrm>
              <a:off x="5791200" y="2057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73" name="Rectangle 21"/>
            <p:cNvSpPr>
              <a:spLocks noChangeArrowheads="1"/>
            </p:cNvSpPr>
            <p:nvPr/>
          </p:nvSpPr>
          <p:spPr bwMode="auto">
            <a:xfrm>
              <a:off x="6324600" y="2057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74" name="Rectangle 23"/>
            <p:cNvSpPr>
              <a:spLocks noChangeArrowheads="1"/>
            </p:cNvSpPr>
            <p:nvPr/>
          </p:nvSpPr>
          <p:spPr bwMode="auto">
            <a:xfrm>
              <a:off x="2362200" y="2438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75" name="Rectangle 24"/>
            <p:cNvSpPr>
              <a:spLocks noChangeArrowheads="1"/>
            </p:cNvSpPr>
            <p:nvPr/>
          </p:nvSpPr>
          <p:spPr bwMode="auto">
            <a:xfrm>
              <a:off x="2362200" y="2819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76" name="Rectangle 25"/>
            <p:cNvSpPr>
              <a:spLocks noChangeArrowheads="1"/>
            </p:cNvSpPr>
            <p:nvPr/>
          </p:nvSpPr>
          <p:spPr bwMode="auto">
            <a:xfrm>
              <a:off x="2362200" y="3200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77" name="Rectangle 26"/>
            <p:cNvSpPr>
              <a:spLocks noChangeArrowheads="1"/>
            </p:cNvSpPr>
            <p:nvPr/>
          </p:nvSpPr>
          <p:spPr bwMode="auto">
            <a:xfrm>
              <a:off x="2362200" y="3581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78" name="Rectangle 27"/>
            <p:cNvSpPr>
              <a:spLocks noChangeArrowheads="1"/>
            </p:cNvSpPr>
            <p:nvPr/>
          </p:nvSpPr>
          <p:spPr bwMode="auto">
            <a:xfrm>
              <a:off x="2362200" y="3962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79" name="Rectangle 28"/>
            <p:cNvSpPr>
              <a:spLocks noChangeArrowheads="1"/>
            </p:cNvSpPr>
            <p:nvPr/>
          </p:nvSpPr>
          <p:spPr bwMode="auto">
            <a:xfrm>
              <a:off x="2362200" y="4343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i="1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80" name="Rectangle 29"/>
            <p:cNvSpPr>
              <a:spLocks noChangeArrowheads="1"/>
            </p:cNvSpPr>
            <p:nvPr/>
          </p:nvSpPr>
          <p:spPr bwMode="auto">
            <a:xfrm>
              <a:off x="2895600" y="2438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81" name="Rectangle 30"/>
            <p:cNvSpPr>
              <a:spLocks noChangeArrowheads="1"/>
            </p:cNvSpPr>
            <p:nvPr/>
          </p:nvSpPr>
          <p:spPr bwMode="auto">
            <a:xfrm>
              <a:off x="2895600" y="2819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82" name="Rectangle 31"/>
            <p:cNvSpPr>
              <a:spLocks noChangeArrowheads="1"/>
            </p:cNvSpPr>
            <p:nvPr/>
          </p:nvSpPr>
          <p:spPr bwMode="auto">
            <a:xfrm>
              <a:off x="2895600" y="3200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83" name="Rectangle 32"/>
            <p:cNvSpPr>
              <a:spLocks noChangeArrowheads="1"/>
            </p:cNvSpPr>
            <p:nvPr/>
          </p:nvSpPr>
          <p:spPr bwMode="auto">
            <a:xfrm>
              <a:off x="2895600" y="3581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84" name="Rectangle 33"/>
            <p:cNvSpPr>
              <a:spLocks noChangeArrowheads="1"/>
            </p:cNvSpPr>
            <p:nvPr/>
          </p:nvSpPr>
          <p:spPr bwMode="auto">
            <a:xfrm>
              <a:off x="2895600" y="3962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85" name="Rectangle 34"/>
            <p:cNvSpPr>
              <a:spLocks noChangeArrowheads="1"/>
            </p:cNvSpPr>
            <p:nvPr/>
          </p:nvSpPr>
          <p:spPr bwMode="auto">
            <a:xfrm>
              <a:off x="2895600" y="4343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i="1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86" name="Rectangle 35"/>
            <p:cNvSpPr>
              <a:spLocks noChangeArrowheads="1"/>
            </p:cNvSpPr>
            <p:nvPr/>
          </p:nvSpPr>
          <p:spPr bwMode="auto">
            <a:xfrm>
              <a:off x="3429000" y="2438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87" name="Rectangle 36"/>
            <p:cNvSpPr>
              <a:spLocks noChangeArrowheads="1"/>
            </p:cNvSpPr>
            <p:nvPr/>
          </p:nvSpPr>
          <p:spPr bwMode="auto">
            <a:xfrm>
              <a:off x="3429000" y="2819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88" name="Rectangle 37"/>
            <p:cNvSpPr>
              <a:spLocks noChangeArrowheads="1"/>
            </p:cNvSpPr>
            <p:nvPr/>
          </p:nvSpPr>
          <p:spPr bwMode="auto">
            <a:xfrm>
              <a:off x="3429000" y="3200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89" name="Rectangle 38"/>
            <p:cNvSpPr>
              <a:spLocks noChangeArrowheads="1"/>
            </p:cNvSpPr>
            <p:nvPr/>
          </p:nvSpPr>
          <p:spPr bwMode="auto">
            <a:xfrm>
              <a:off x="3429000" y="3581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90" name="Rectangle 39"/>
            <p:cNvSpPr>
              <a:spLocks noChangeArrowheads="1"/>
            </p:cNvSpPr>
            <p:nvPr/>
          </p:nvSpPr>
          <p:spPr bwMode="auto">
            <a:xfrm>
              <a:off x="3429000" y="3962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91" name="Rectangle 40"/>
            <p:cNvSpPr>
              <a:spLocks noChangeArrowheads="1"/>
            </p:cNvSpPr>
            <p:nvPr/>
          </p:nvSpPr>
          <p:spPr bwMode="auto">
            <a:xfrm>
              <a:off x="3429000" y="4343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i="1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92" name="Rectangle 41"/>
            <p:cNvSpPr>
              <a:spLocks noChangeArrowheads="1"/>
            </p:cNvSpPr>
            <p:nvPr/>
          </p:nvSpPr>
          <p:spPr bwMode="auto">
            <a:xfrm>
              <a:off x="5257800" y="2438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93" name="Rectangle 42"/>
            <p:cNvSpPr>
              <a:spLocks noChangeArrowheads="1"/>
            </p:cNvSpPr>
            <p:nvPr/>
          </p:nvSpPr>
          <p:spPr bwMode="auto">
            <a:xfrm>
              <a:off x="5257800" y="2819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94" name="Rectangle 43"/>
            <p:cNvSpPr>
              <a:spLocks noChangeArrowheads="1"/>
            </p:cNvSpPr>
            <p:nvPr/>
          </p:nvSpPr>
          <p:spPr bwMode="auto">
            <a:xfrm>
              <a:off x="5257800" y="3200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95" name="Rectangle 44"/>
            <p:cNvSpPr>
              <a:spLocks noChangeArrowheads="1"/>
            </p:cNvSpPr>
            <p:nvPr/>
          </p:nvSpPr>
          <p:spPr bwMode="auto">
            <a:xfrm>
              <a:off x="5257800" y="3581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96" name="Rectangle 45"/>
            <p:cNvSpPr>
              <a:spLocks noChangeArrowheads="1"/>
            </p:cNvSpPr>
            <p:nvPr/>
          </p:nvSpPr>
          <p:spPr bwMode="auto">
            <a:xfrm>
              <a:off x="5257800" y="3962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97" name="Rectangle 46"/>
            <p:cNvSpPr>
              <a:spLocks noChangeArrowheads="1"/>
            </p:cNvSpPr>
            <p:nvPr/>
          </p:nvSpPr>
          <p:spPr bwMode="auto">
            <a:xfrm>
              <a:off x="5257800" y="4343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i="1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98" name="Rectangle 47"/>
            <p:cNvSpPr>
              <a:spLocks noChangeArrowheads="1"/>
            </p:cNvSpPr>
            <p:nvPr/>
          </p:nvSpPr>
          <p:spPr bwMode="auto">
            <a:xfrm>
              <a:off x="5791200" y="2438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199" name="Rectangle 48"/>
            <p:cNvSpPr>
              <a:spLocks noChangeArrowheads="1"/>
            </p:cNvSpPr>
            <p:nvPr/>
          </p:nvSpPr>
          <p:spPr bwMode="auto">
            <a:xfrm>
              <a:off x="5791200" y="2819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200" name="Rectangle 49"/>
            <p:cNvSpPr>
              <a:spLocks noChangeArrowheads="1"/>
            </p:cNvSpPr>
            <p:nvPr/>
          </p:nvSpPr>
          <p:spPr bwMode="auto">
            <a:xfrm>
              <a:off x="5791200" y="3200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201" name="Rectangle 50"/>
            <p:cNvSpPr>
              <a:spLocks noChangeArrowheads="1"/>
            </p:cNvSpPr>
            <p:nvPr/>
          </p:nvSpPr>
          <p:spPr bwMode="auto">
            <a:xfrm>
              <a:off x="5791200" y="3581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202" name="Rectangle 51"/>
            <p:cNvSpPr>
              <a:spLocks noChangeArrowheads="1"/>
            </p:cNvSpPr>
            <p:nvPr/>
          </p:nvSpPr>
          <p:spPr bwMode="auto">
            <a:xfrm>
              <a:off x="5791200" y="3962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203" name="Rectangle 52"/>
            <p:cNvSpPr>
              <a:spLocks noChangeArrowheads="1"/>
            </p:cNvSpPr>
            <p:nvPr/>
          </p:nvSpPr>
          <p:spPr bwMode="auto">
            <a:xfrm>
              <a:off x="5791200" y="4343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i="1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204" name="Rectangle 53"/>
            <p:cNvSpPr>
              <a:spLocks noChangeArrowheads="1"/>
            </p:cNvSpPr>
            <p:nvPr/>
          </p:nvSpPr>
          <p:spPr bwMode="auto">
            <a:xfrm>
              <a:off x="6324600" y="2438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205" name="Rectangle 54"/>
            <p:cNvSpPr>
              <a:spLocks noChangeArrowheads="1"/>
            </p:cNvSpPr>
            <p:nvPr/>
          </p:nvSpPr>
          <p:spPr bwMode="auto">
            <a:xfrm>
              <a:off x="6324600" y="2819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206" name="Rectangle 55"/>
            <p:cNvSpPr>
              <a:spLocks noChangeArrowheads="1"/>
            </p:cNvSpPr>
            <p:nvPr/>
          </p:nvSpPr>
          <p:spPr bwMode="auto">
            <a:xfrm>
              <a:off x="6324600" y="3200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207" name="Rectangle 56"/>
            <p:cNvSpPr>
              <a:spLocks noChangeArrowheads="1"/>
            </p:cNvSpPr>
            <p:nvPr/>
          </p:nvSpPr>
          <p:spPr bwMode="auto">
            <a:xfrm>
              <a:off x="6324600" y="3581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208" name="Rectangle 57"/>
            <p:cNvSpPr>
              <a:spLocks noChangeArrowheads="1"/>
            </p:cNvSpPr>
            <p:nvPr/>
          </p:nvSpPr>
          <p:spPr bwMode="auto">
            <a:xfrm>
              <a:off x="6324600" y="3962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209" name="Rectangle 58"/>
            <p:cNvSpPr>
              <a:spLocks noChangeArrowheads="1"/>
            </p:cNvSpPr>
            <p:nvPr/>
          </p:nvSpPr>
          <p:spPr bwMode="auto">
            <a:xfrm>
              <a:off x="6324600" y="4343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i="1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210" name="Rectangle 65"/>
            <p:cNvSpPr>
              <a:spLocks noChangeArrowheads="1"/>
            </p:cNvSpPr>
            <p:nvPr/>
          </p:nvSpPr>
          <p:spPr bwMode="auto">
            <a:xfrm>
              <a:off x="4343400" y="2438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211" name="Rectangle 66"/>
            <p:cNvSpPr>
              <a:spLocks noChangeArrowheads="1"/>
            </p:cNvSpPr>
            <p:nvPr/>
          </p:nvSpPr>
          <p:spPr bwMode="auto">
            <a:xfrm>
              <a:off x="4343400" y="2819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212" name="Rectangle 67"/>
            <p:cNvSpPr>
              <a:spLocks noChangeArrowheads="1"/>
            </p:cNvSpPr>
            <p:nvPr/>
          </p:nvSpPr>
          <p:spPr bwMode="auto">
            <a:xfrm>
              <a:off x="4343400" y="3200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213" name="Rectangle 68"/>
            <p:cNvSpPr>
              <a:spLocks noChangeArrowheads="1"/>
            </p:cNvSpPr>
            <p:nvPr/>
          </p:nvSpPr>
          <p:spPr bwMode="auto">
            <a:xfrm>
              <a:off x="4343400" y="3581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214" name="Rectangle 69"/>
            <p:cNvSpPr>
              <a:spLocks noChangeArrowheads="1"/>
            </p:cNvSpPr>
            <p:nvPr/>
          </p:nvSpPr>
          <p:spPr bwMode="auto">
            <a:xfrm>
              <a:off x="4343400" y="3962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215" name="Rectangle 70"/>
            <p:cNvSpPr>
              <a:spLocks noChangeArrowheads="1"/>
            </p:cNvSpPr>
            <p:nvPr/>
          </p:nvSpPr>
          <p:spPr bwMode="auto">
            <a:xfrm>
              <a:off x="4343400" y="4343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i="1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216" name="Rectangle 77"/>
            <p:cNvSpPr>
              <a:spLocks noChangeArrowheads="1"/>
            </p:cNvSpPr>
            <p:nvPr/>
          </p:nvSpPr>
          <p:spPr bwMode="auto">
            <a:xfrm>
              <a:off x="4343400" y="2057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aseline="-25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2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deadlo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b="0"/>
              <a:t>Source: Ricardo Guimarães Herrmann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32113</TotalTime>
  <Words>2928</Words>
  <Application>Microsoft Office PowerPoint</Application>
  <PresentationFormat>On-screen Show (4:3)</PresentationFormat>
  <Paragraphs>710</Paragraphs>
  <Slides>60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Default Design</vt:lpstr>
      <vt:lpstr>Equation</vt:lpstr>
      <vt:lpstr>Slide 1</vt:lpstr>
      <vt:lpstr>Three Pillars of Statistical NLP</vt:lpstr>
      <vt:lpstr>Why big data?</vt:lpstr>
      <vt:lpstr>How much data?</vt:lpstr>
      <vt:lpstr>No data like more data!</vt:lpstr>
      <vt:lpstr>How do we scale up?</vt:lpstr>
      <vt:lpstr>Divide and Conquer</vt:lpstr>
      <vt:lpstr>It’s a bit more complex…</vt:lpstr>
      <vt:lpstr>Slide 9</vt:lpstr>
      <vt:lpstr>Slide 10</vt:lpstr>
      <vt:lpstr>Slide 11</vt:lpstr>
      <vt:lpstr>Slide 12</vt:lpstr>
      <vt:lpstr>MapReduce</vt:lpstr>
      <vt:lpstr>Typical Large-Data Problem</vt:lpstr>
      <vt:lpstr>Roots in Functional Programming</vt:lpstr>
      <vt:lpstr>MapReduce</vt:lpstr>
      <vt:lpstr>Slide 17</vt:lpstr>
      <vt:lpstr>MapReduce</vt:lpstr>
      <vt:lpstr>Slide 19</vt:lpstr>
      <vt:lpstr>MapReduce “Runtime”</vt:lpstr>
      <vt:lpstr>“Hello World”: Word Count</vt:lpstr>
      <vt:lpstr>MapReduce can refer to…</vt:lpstr>
      <vt:lpstr>MapReduce Implementations</vt:lpstr>
      <vt:lpstr>Slide 24</vt:lpstr>
      <vt:lpstr>How do we get data to the workers?</vt:lpstr>
      <vt:lpstr>Distributed File System</vt:lpstr>
      <vt:lpstr>GFS: Assumptions</vt:lpstr>
      <vt:lpstr>GFS: Design Decisions</vt:lpstr>
      <vt:lpstr>HDFS Architecture</vt:lpstr>
      <vt:lpstr>Master’s Responsibilities</vt:lpstr>
      <vt:lpstr>MapReduce Algorithm Design</vt:lpstr>
      <vt:lpstr>Managing Dependencies</vt:lpstr>
      <vt:lpstr>Motivating Example</vt:lpstr>
      <vt:lpstr>MapReduce: Large Counting Problems</vt:lpstr>
      <vt:lpstr>First Try: “Pairs”</vt:lpstr>
      <vt:lpstr>“Pairs” Analysis</vt:lpstr>
      <vt:lpstr>Another Try: “Stripes”</vt:lpstr>
      <vt:lpstr>“Stripes” Analysis</vt:lpstr>
      <vt:lpstr>Slide 39</vt:lpstr>
      <vt:lpstr>Conditional Probabilities</vt:lpstr>
      <vt:lpstr>P(B|A): “Stripes” </vt:lpstr>
      <vt:lpstr>P(B|A): “Pairs” </vt:lpstr>
      <vt:lpstr>Synchronization in Hadoop</vt:lpstr>
      <vt:lpstr>Issues and Tradeoffs</vt:lpstr>
      <vt:lpstr>Case Study: LMs with MR</vt:lpstr>
      <vt:lpstr>Language Modeling Recap</vt:lpstr>
      <vt:lpstr>Questions for today</vt:lpstr>
      <vt:lpstr>Using MapReduce to Train IKN</vt:lpstr>
      <vt:lpstr>Steps 0 &amp; 0.5</vt:lpstr>
      <vt:lpstr>Steps 1-4</vt:lpstr>
      <vt:lpstr>Steps 1-4</vt:lpstr>
      <vt:lpstr>Let’s try something stupid!</vt:lpstr>
      <vt:lpstr>Using MapReduce to Train SB</vt:lpstr>
      <vt:lpstr>Steps 0 &amp; 0.5</vt:lpstr>
      <vt:lpstr>Steps 1 &amp; 2</vt:lpstr>
      <vt:lpstr>Which one wins?</vt:lpstr>
      <vt:lpstr>Which one wins?</vt:lpstr>
      <vt:lpstr>Which one wins?</vt:lpstr>
      <vt:lpstr>Take away</vt:lpstr>
      <vt:lpstr>Back to the Beginning…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723: Computational Linguistics I</dc:title>
  <dc:creator>Jimmy Lin</dc:creator>
  <cp:lastModifiedBy>Jimmy Lin</cp:lastModifiedBy>
  <cp:revision>6521</cp:revision>
  <dcterms:created xsi:type="dcterms:W3CDTF">2009-04-21T05:05:25Z</dcterms:created>
  <dcterms:modified xsi:type="dcterms:W3CDTF">2009-11-18T13:10:06Z</dcterms:modified>
</cp:coreProperties>
</file>