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97" r:id="rId4"/>
    <p:sldId id="296" r:id="rId5"/>
    <p:sldId id="295" r:id="rId6"/>
    <p:sldId id="309" r:id="rId7"/>
    <p:sldId id="310" r:id="rId8"/>
    <p:sldId id="311" r:id="rId9"/>
    <p:sldId id="312" r:id="rId10"/>
    <p:sldId id="299" r:id="rId11"/>
    <p:sldId id="300" r:id="rId12"/>
    <p:sldId id="301" r:id="rId13"/>
    <p:sldId id="303" r:id="rId14"/>
    <p:sldId id="304" r:id="rId15"/>
    <p:sldId id="306" r:id="rId16"/>
    <p:sldId id="305" r:id="rId17"/>
    <p:sldId id="323" r:id="rId18"/>
    <p:sldId id="294" r:id="rId19"/>
    <p:sldId id="274" r:id="rId20"/>
    <p:sldId id="275" r:id="rId21"/>
    <p:sldId id="276" r:id="rId22"/>
    <p:sldId id="273" r:id="rId23"/>
    <p:sldId id="278" r:id="rId24"/>
    <p:sldId id="279" r:id="rId25"/>
    <p:sldId id="284" r:id="rId26"/>
    <p:sldId id="285" r:id="rId27"/>
    <p:sldId id="280" r:id="rId28"/>
    <p:sldId id="281" r:id="rId29"/>
    <p:sldId id="282" r:id="rId30"/>
    <p:sldId id="270" r:id="rId31"/>
    <p:sldId id="271" r:id="rId32"/>
    <p:sldId id="264" r:id="rId33"/>
    <p:sldId id="265" r:id="rId34"/>
    <p:sldId id="262" r:id="rId35"/>
    <p:sldId id="266" r:id="rId36"/>
    <p:sldId id="267" r:id="rId37"/>
    <p:sldId id="268" r:id="rId38"/>
    <p:sldId id="269" r:id="rId39"/>
    <p:sldId id="277" r:id="rId40"/>
    <p:sldId id="307" r:id="rId41"/>
    <p:sldId id="272" r:id="rId42"/>
    <p:sldId id="286" r:id="rId43"/>
    <p:sldId id="287" r:id="rId44"/>
    <p:sldId id="289" r:id="rId45"/>
    <p:sldId id="324" r:id="rId46"/>
    <p:sldId id="290" r:id="rId47"/>
    <p:sldId id="291" r:id="rId48"/>
    <p:sldId id="292" r:id="rId49"/>
    <p:sldId id="293" r:id="rId50"/>
    <p:sldId id="313" r:id="rId51"/>
    <p:sldId id="314" r:id="rId52"/>
    <p:sldId id="315" r:id="rId53"/>
    <p:sldId id="317" r:id="rId54"/>
    <p:sldId id="318" r:id="rId55"/>
    <p:sldId id="320" r:id="rId56"/>
    <p:sldId id="321" r:id="rId57"/>
    <p:sldId id="322" r:id="rId58"/>
    <p:sldId id="308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89617" autoAdjust="0"/>
  </p:normalViewPr>
  <p:slideViewPr>
    <p:cSldViewPr>
      <p:cViewPr varScale="1">
        <p:scale>
          <a:sx n="133" d="100"/>
          <a:sy n="133" d="100"/>
        </p:scale>
        <p:origin x="-7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252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5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6472B4-A84B-4416-8E6A-8FA005B4F2F5}" type="slidenum">
              <a:rPr lang="en-US"/>
              <a:pPr/>
              <a:t>11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5360" y="4560571"/>
            <a:ext cx="5364480" cy="43305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54C7CC-8550-4B18-9D3E-723BAC2FF75C}" type="slidenum">
              <a:rPr lang="en-US"/>
              <a:pPr/>
              <a:t>12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FCC460-6735-4909-924F-5C8B83AEA9E9}" type="slidenum">
              <a:rPr lang="en-US"/>
              <a:pPr/>
              <a:t>13</a:t>
            </a:fld>
            <a:endParaRPr lang="en-US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5360" y="4560571"/>
            <a:ext cx="5364480" cy="43305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FCC460-6735-4909-924F-5C8B83AEA9E9}" type="slidenum">
              <a:rPr lang="en-US"/>
              <a:pPr/>
              <a:t>14</a:t>
            </a:fld>
            <a:endParaRPr lang="en-US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5360" y="4560571"/>
            <a:ext cx="5364480" cy="43305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FE4750-C628-4971-A9A0-AB104B5597E3}" type="datetime1">
              <a:rPr lang="en-US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746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88360A-8750-4EC6-974F-130AB9FE7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  <p:sldLayoutId id="2147483657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6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Semantic Distance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CMSC 723: Computational Linguistics I ― Session #10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1800" b="0" kern="0" dirty="0" err="1" smtClean="0">
                <a:solidFill>
                  <a:schemeClr val="bg1"/>
                </a:solidFill>
                <a:latin typeface="+mn-lt"/>
              </a:rPr>
              <a:t>iSchool</a:t>
            </a: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Wednesday, November 4, 2009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47" y="6477000"/>
            <a:ext cx="5218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smtClean="0">
                <a:solidFill>
                  <a:schemeClr val="bg1"/>
                </a:solidFill>
              </a:rPr>
              <a:t>Material drawn from slides by </a:t>
            </a:r>
            <a:r>
              <a:rPr lang="en-US" sz="1400" b="0" dirty="0" err="1" smtClean="0">
                <a:solidFill>
                  <a:schemeClr val="bg1"/>
                </a:solidFill>
              </a:rPr>
              <a:t>Saif</a:t>
            </a:r>
            <a:r>
              <a:rPr lang="en-US" sz="1400" b="0" dirty="0" smtClean="0">
                <a:solidFill>
                  <a:schemeClr val="bg1"/>
                </a:solidFill>
              </a:rPr>
              <a:t> Mohammad and Bonnie Dorr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WordNet</a:t>
            </a:r>
            <a:r>
              <a:rPr lang="en-US" dirty="0" smtClean="0">
                <a:solidFill>
                  <a:srgbClr val="0070C0"/>
                </a:solidFill>
              </a:rPr>
              <a:t> Tour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7547" y="6477000"/>
            <a:ext cx="4153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smtClean="0">
                <a:solidFill>
                  <a:schemeClr val="bg1"/>
                </a:solidFill>
              </a:rPr>
              <a:t>Material drawn from slides by </a:t>
            </a:r>
            <a:r>
              <a:rPr lang="en-US" sz="1400" b="0" dirty="0" err="1" smtClean="0">
                <a:solidFill>
                  <a:schemeClr val="bg1"/>
                </a:solidFill>
              </a:rPr>
              <a:t>Christiane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err="1" smtClean="0">
                <a:solidFill>
                  <a:schemeClr val="bg1"/>
                </a:solidFill>
              </a:rPr>
              <a:t>Fellbaum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WordNet?</a:t>
            </a: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large lexical database developed and maintained at Princeton University</a:t>
            </a:r>
          </a:p>
          <a:p>
            <a:r>
              <a:rPr lang="en-US" dirty="0" smtClean="0"/>
              <a:t>Includes most English nouns, verbs, adjectives, adverbs</a:t>
            </a:r>
          </a:p>
          <a:p>
            <a:r>
              <a:rPr lang="en-US" dirty="0" smtClean="0"/>
              <a:t>Electronic format makes it amenable to automatic manipulation: used in many NLP applications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WordNets</a:t>
            </a:r>
            <a:r>
              <a:rPr lang="en-US" dirty="0" smtClean="0"/>
              <a:t>” generically refers to similar resources in other languages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WordNet</a:t>
            </a:r>
            <a:r>
              <a:rPr lang="en-US" dirty="0" smtClean="0"/>
              <a:t>: History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in artificial intelligence:</a:t>
            </a:r>
          </a:p>
          <a:p>
            <a:pPr lvl="1"/>
            <a:r>
              <a:rPr lang="en-US" dirty="0" smtClean="0"/>
              <a:t>How do humans store and access knowledge about concept?</a:t>
            </a:r>
          </a:p>
          <a:p>
            <a:pPr lvl="1"/>
            <a:r>
              <a:rPr lang="en-US" dirty="0" smtClean="0"/>
              <a:t>Hypothesis: concepts are interconnected via meaningful relations</a:t>
            </a:r>
          </a:p>
          <a:p>
            <a:pPr lvl="1"/>
            <a:r>
              <a:rPr lang="en-US" dirty="0" smtClean="0"/>
              <a:t>Useful for reasoning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WordNet</a:t>
            </a:r>
            <a:r>
              <a:rPr lang="en-US" dirty="0" smtClean="0"/>
              <a:t> project started in 1986</a:t>
            </a:r>
          </a:p>
          <a:p>
            <a:pPr lvl="1"/>
            <a:r>
              <a:rPr lang="en-US" dirty="0" smtClean="0"/>
              <a:t>Can most (all?) of the words in a language be represented as a semantic network where words are interlinked by meaning? </a:t>
            </a:r>
          </a:p>
          <a:p>
            <a:pPr lvl="1"/>
            <a:r>
              <a:rPr lang="en-US" dirty="0" smtClean="0"/>
              <a:t>If so, the result would be a </a:t>
            </a:r>
            <a:r>
              <a:rPr lang="en-US" b="1" dirty="0" smtClean="0"/>
              <a:t>large</a:t>
            </a:r>
            <a:r>
              <a:rPr lang="en-US" dirty="0" smtClean="0"/>
              <a:t> semantic network‏…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Synonymy in WordNet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WordNet</a:t>
            </a:r>
            <a:r>
              <a:rPr lang="en-US" dirty="0" smtClean="0"/>
              <a:t> is organized in terms of “</a:t>
            </a:r>
            <a:r>
              <a:rPr lang="en-US" dirty="0" err="1" smtClean="0"/>
              <a:t>synsets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Unordered set of (roughly) synonymous “words” (or multi-word phrases)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synset</a:t>
            </a:r>
            <a:r>
              <a:rPr lang="en-US" dirty="0" smtClean="0"/>
              <a:t> expresses a distinct meaning/concept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WordNet</a:t>
            </a:r>
            <a:r>
              <a:rPr lang="en-US" dirty="0" smtClean="0"/>
              <a:t>: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71600"/>
            <a:ext cx="731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chemeClr val="bg1"/>
                </a:solidFill>
              </a:rPr>
              <a:t>Noun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{pipe, tobacco pipe} (a tube with a small bowl at one end; used for smoking tobacco)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{pipe, </a:t>
            </a:r>
            <a:r>
              <a:rPr lang="en-US" sz="1800" b="0" dirty="0" err="1" smtClean="0">
                <a:solidFill>
                  <a:schemeClr val="bg1"/>
                </a:solidFill>
              </a:rPr>
              <a:t>pipage</a:t>
            </a:r>
            <a:r>
              <a:rPr lang="en-US" sz="1800" b="0" dirty="0" smtClean="0">
                <a:solidFill>
                  <a:schemeClr val="bg1"/>
                </a:solidFill>
              </a:rPr>
              <a:t>, piping} (a long tube made of metal or plastic that is used to carry water or oil or gas etc.)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{pipe, tube} (a hollow cylindrical shape)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(a tubular wind instrument)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{organ pipe, pipe, </a:t>
            </a:r>
            <a:r>
              <a:rPr lang="en-US" sz="1800" b="0" dirty="0" err="1" smtClean="0">
                <a:solidFill>
                  <a:schemeClr val="bg1"/>
                </a:solidFill>
              </a:rPr>
              <a:t>pipework</a:t>
            </a:r>
            <a:r>
              <a:rPr lang="en-US" sz="1800" b="0" dirty="0" smtClean="0">
                <a:solidFill>
                  <a:schemeClr val="bg1"/>
                </a:solidFill>
              </a:rPr>
              <a:t>} (the flues and stops on a pipe organ) </a:t>
            </a:r>
          </a:p>
          <a:p>
            <a:pPr marL="457200" indent="-457200"/>
            <a:endParaRPr lang="en-US" sz="1800" b="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1800" dirty="0" smtClean="0">
                <a:solidFill>
                  <a:schemeClr val="bg1"/>
                </a:solidFill>
              </a:rPr>
              <a:t>Verb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{shriek, shrill, pipe up, pipe} (utter a shrill cry)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(transport by pipeline) “pipe oil, water, and gas into the desert”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(play on a pipe) “pipe a tune”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(trim with piping) “pipe the skirt”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172200"/>
            <a:ext cx="589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Observations about sense granularity?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“Net” Part of </a:t>
            </a:r>
            <a:r>
              <a:rPr lang="en-US" dirty="0" err="1" smtClean="0"/>
              <a:t>WordNet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" y="1371600"/>
          <a:ext cx="8839200" cy="4608512"/>
        </p:xfrm>
        <a:graphic>
          <a:graphicData uri="http://schemas.openxmlformats.org/presentationml/2006/ole">
            <p:oleObj spid="_x0000_s40962" name="Document" r:id="rId3" imgW="7588709" imgH="325827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WordNet</a:t>
            </a:r>
            <a:r>
              <a:rPr lang="en-US" dirty="0" smtClean="0"/>
              <a:t>: Size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24000" y="2076450"/>
          <a:ext cx="6172200" cy="241935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7400"/>
                <a:gridCol w="2057400"/>
                <a:gridCol w="2057400"/>
              </a:tblGrid>
              <a:tr h="43815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Part of speech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Word form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Synsets</a:t>
                      </a:r>
                      <a:endParaRPr lang="en-US" sz="2000" dirty="0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Noun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117,798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82,115</a:t>
                      </a:r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Verb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11,529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13,767</a:t>
                      </a:r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Adjective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21,479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18,156</a:t>
                      </a:r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Adverb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4,481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3,621</a:t>
                      </a:r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155,287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2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a typeface="DejaVu Sans" charset="0"/>
                          <a:cs typeface="DejaVu Sans" charset="0"/>
                        </a:rPr>
                        <a:t>117,659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90800" y="6248400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http://wordnet.princeton.edu/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Subject Headings: another example of a </a:t>
            </a:r>
            <a:r>
              <a:rPr lang="en-US" dirty="0" err="1" smtClean="0"/>
              <a:t>theasuri</a:t>
            </a:r>
            <a:endParaRPr lang="en-US" dirty="0" smtClean="0"/>
          </a:p>
          <a:p>
            <a:pPr lvl="1"/>
            <a:r>
              <a:rPr lang="en-US" dirty="0" smtClean="0"/>
              <a:t>http://www.nlm.nih.gov/mesh/MBrowser.html</a:t>
            </a:r>
          </a:p>
          <a:p>
            <a:r>
              <a:rPr lang="en-US" dirty="0" smtClean="0"/>
              <a:t>Thesauri, </a:t>
            </a:r>
            <a:r>
              <a:rPr lang="en-US" dirty="0" err="1" smtClean="0"/>
              <a:t>ontologies</a:t>
            </a:r>
            <a:r>
              <a:rPr lang="en-US" dirty="0" smtClean="0"/>
              <a:t>, taxonomies,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Word Similarity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of Semantic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Semantically close</a:t>
            </a:r>
          </a:p>
          <a:p>
            <a:pPr lvl="1"/>
            <a:r>
              <a:rPr lang="en-US" dirty="0" smtClean="0"/>
              <a:t>bank–money</a:t>
            </a:r>
          </a:p>
          <a:p>
            <a:pPr lvl="1"/>
            <a:r>
              <a:rPr lang="en-US" dirty="0" smtClean="0"/>
              <a:t>apple–fruit </a:t>
            </a:r>
          </a:p>
          <a:p>
            <a:pPr lvl="1"/>
            <a:r>
              <a:rPr lang="en-US" dirty="0" smtClean="0"/>
              <a:t>tree–forest</a:t>
            </a:r>
          </a:p>
          <a:p>
            <a:pPr lvl="1"/>
            <a:r>
              <a:rPr lang="en-US" dirty="0" smtClean="0"/>
              <a:t>bank–river</a:t>
            </a:r>
          </a:p>
          <a:p>
            <a:pPr lvl="1"/>
            <a:r>
              <a:rPr lang="en-US" dirty="0" smtClean="0"/>
              <a:t>pen–paper</a:t>
            </a:r>
          </a:p>
          <a:p>
            <a:pPr lvl="1"/>
            <a:r>
              <a:rPr lang="en-US" dirty="0" smtClean="0"/>
              <a:t>run–walk </a:t>
            </a:r>
          </a:p>
          <a:p>
            <a:pPr lvl="1"/>
            <a:r>
              <a:rPr lang="en-US" dirty="0" smtClean="0"/>
              <a:t>mistake–error</a:t>
            </a:r>
          </a:p>
          <a:p>
            <a:pPr lvl="1"/>
            <a:r>
              <a:rPr lang="en-US" dirty="0" smtClean="0"/>
              <a:t>car–wheel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Semantically distant</a:t>
            </a:r>
          </a:p>
          <a:p>
            <a:pPr lvl="1"/>
            <a:r>
              <a:rPr lang="en-US" dirty="0" smtClean="0"/>
              <a:t>doctor–beer</a:t>
            </a:r>
          </a:p>
          <a:p>
            <a:pPr lvl="1"/>
            <a:r>
              <a:rPr lang="en-US" dirty="0" smtClean="0"/>
              <a:t>painting–January</a:t>
            </a:r>
          </a:p>
          <a:p>
            <a:pPr lvl="1"/>
            <a:r>
              <a:rPr lang="en-US" dirty="0" smtClean="0"/>
              <a:t>money–river</a:t>
            </a:r>
          </a:p>
          <a:p>
            <a:pPr lvl="1"/>
            <a:r>
              <a:rPr lang="en-US" dirty="0" smtClean="0"/>
              <a:t>apple–penguin</a:t>
            </a:r>
          </a:p>
          <a:p>
            <a:pPr lvl="1"/>
            <a:r>
              <a:rPr lang="en-US" dirty="0" smtClean="0"/>
              <a:t>nurse–fruit</a:t>
            </a:r>
            <a:endParaRPr lang="en-US" dirty="0" smtClean="0"/>
          </a:p>
          <a:p>
            <a:pPr lvl="1"/>
            <a:r>
              <a:rPr lang="en-US" dirty="0" smtClean="0"/>
              <a:t>pen–river</a:t>
            </a:r>
          </a:p>
          <a:p>
            <a:pPr lvl="1"/>
            <a:r>
              <a:rPr lang="en-US" dirty="0" smtClean="0"/>
              <a:t>clown–tramway</a:t>
            </a:r>
          </a:p>
          <a:p>
            <a:pPr lvl="1"/>
            <a:r>
              <a:rPr lang="en-US" dirty="0" smtClean="0"/>
              <a:t>car–algebra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30A8-3F93-F242-A870-C5C35AAEFD0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of the Course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Words</a:t>
            </a:r>
            <a:endParaRPr lang="en-US" dirty="0" smtClean="0"/>
          </a:p>
          <a:p>
            <a:pPr lvl="1"/>
            <a:r>
              <a:rPr lang="en-US" dirty="0" smtClean="0"/>
              <a:t>Finite-state morphology</a:t>
            </a:r>
          </a:p>
          <a:p>
            <a:pPr lvl="1"/>
            <a:r>
              <a:rPr lang="en-US" dirty="0" smtClean="0"/>
              <a:t>Part-of-speech tagging (TBL + HMM)</a:t>
            </a:r>
          </a:p>
          <a:p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CFGs + parsing (CKY, </a:t>
            </a:r>
            <a:r>
              <a:rPr lang="en-US" dirty="0" err="1" smtClean="0"/>
              <a:t>Earley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N-gram language models</a:t>
            </a:r>
          </a:p>
          <a:p>
            <a:r>
              <a:rPr lang="en-US" dirty="0" smtClean="0"/>
              <a:t>Meaning!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The two concepts are close in terms of their meaning</a:t>
            </a:r>
          </a:p>
          <a:p>
            <a:r>
              <a:rPr lang="en-US" dirty="0" smtClean="0"/>
              <a:t>World knowledge</a:t>
            </a:r>
          </a:p>
          <a:p>
            <a:pPr lvl="1"/>
            <a:r>
              <a:rPr lang="en-US" dirty="0" smtClean="0"/>
              <a:t>The two concepts have similar properties, often occur together, or occur in similar contexts</a:t>
            </a:r>
          </a:p>
          <a:p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We often think of the two concepts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Synonymy: two words are (roughly) interchangeable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Semantic similarity (distance): somehow “related”</a:t>
            </a:r>
          </a:p>
          <a:p>
            <a:pPr lvl="1"/>
            <a:r>
              <a:rPr lang="en-US" dirty="0" smtClean="0"/>
              <a:t>Sometimes, explicit lexical semantic relationship, often, not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 descr="german_shephe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2" y="1676400"/>
            <a:ext cx="888587" cy="1302461"/>
          </a:xfrm>
          <a:prstGeom prst="rect">
            <a:avLst/>
          </a:prstGeom>
        </p:spPr>
      </p:pic>
      <p:pic>
        <p:nvPicPr>
          <p:cNvPr id="9" name="Picture 8" descr="labrador-retriever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508" y="1785253"/>
            <a:ext cx="1051387" cy="1197428"/>
          </a:xfrm>
          <a:prstGeom prst="rect">
            <a:avLst/>
          </a:prstGeom>
        </p:spPr>
      </p:pic>
      <p:pic>
        <p:nvPicPr>
          <p:cNvPr id="10" name="Picture 9" descr="german_shephe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412539"/>
            <a:ext cx="888587" cy="1302461"/>
          </a:xfrm>
          <a:prstGeom prst="rect">
            <a:avLst/>
          </a:prstGeom>
        </p:spPr>
      </p:pic>
      <p:pic>
        <p:nvPicPr>
          <p:cNvPr id="11" name="Picture 10" descr="labrador-retriever-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1402" y="4774453"/>
            <a:ext cx="635000" cy="935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of Semantic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semantic distance a valid linguistic phenomenon?</a:t>
            </a:r>
          </a:p>
          <a:p>
            <a:r>
              <a:rPr lang="en-US" dirty="0" smtClean="0"/>
              <a:t>Experiment (Rubenstein and </a:t>
            </a:r>
            <a:r>
              <a:rPr lang="en-US" dirty="0" err="1" smtClean="0"/>
              <a:t>Goodenough</a:t>
            </a:r>
            <a:r>
              <a:rPr lang="en-US" dirty="0" smtClean="0"/>
              <a:t>, 1965)</a:t>
            </a:r>
          </a:p>
          <a:p>
            <a:pPr lvl="1"/>
            <a:r>
              <a:rPr lang="en-US" dirty="0" smtClean="0"/>
              <a:t>Compiled a list of word pairs</a:t>
            </a:r>
          </a:p>
          <a:p>
            <a:pPr lvl="1"/>
            <a:r>
              <a:rPr lang="en-US" dirty="0" smtClean="0"/>
              <a:t>Subjects asked to judge semantic distance (from 0 to 4) for each of the word pairs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Rank correlation between subjects is ~0.9</a:t>
            </a:r>
          </a:p>
          <a:p>
            <a:pPr lvl="1"/>
            <a:r>
              <a:rPr lang="en-US" dirty="0" smtClean="0"/>
              <a:t>People are consistent!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automatically compute semantic similarity between words</a:t>
            </a:r>
          </a:p>
          <a:p>
            <a:r>
              <a:rPr lang="en-US" dirty="0" smtClean="0"/>
              <a:t>Theoretically useful for many applications:</a:t>
            </a:r>
          </a:p>
          <a:p>
            <a:pPr lvl="1"/>
            <a:r>
              <a:rPr lang="en-US" dirty="0" smtClean="0"/>
              <a:t>Detecting paraphrases (i.e., automatic essay grading, plagiarism detection)</a:t>
            </a:r>
          </a:p>
          <a:p>
            <a:pPr lvl="1"/>
            <a:r>
              <a:rPr lang="en-US" dirty="0" smtClean="0"/>
              <a:t>Information retrieval</a:t>
            </a:r>
          </a:p>
          <a:p>
            <a:pPr lvl="1"/>
            <a:r>
              <a:rPr lang="en-US" dirty="0" smtClean="0"/>
              <a:t>Machine translation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Solution in search of a problem?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</a:t>
            </a:r>
          </a:p>
          <a:p>
            <a:pPr lvl="1"/>
            <a:r>
              <a:rPr lang="en-US" dirty="0" smtClean="0"/>
              <a:t>Internal to the task itself</a:t>
            </a:r>
          </a:p>
          <a:p>
            <a:pPr lvl="1"/>
            <a:r>
              <a:rPr lang="en-US" dirty="0" smtClean="0"/>
              <a:t>With respect to some pre-defined criteria</a:t>
            </a:r>
          </a:p>
          <a:p>
            <a:r>
              <a:rPr lang="en-US" dirty="0" smtClean="0"/>
              <a:t>Extrinsic</a:t>
            </a:r>
          </a:p>
          <a:p>
            <a:pPr lvl="1"/>
            <a:r>
              <a:rPr lang="en-US" dirty="0" smtClean="0"/>
              <a:t>Impact on end-to-end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4139625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Analogy with cooking…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Correlation with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automatic method to rank word pairs in order of semantic distance</a:t>
            </a:r>
          </a:p>
          <a:p>
            <a:r>
              <a:rPr lang="en-US" dirty="0" smtClean="0"/>
              <a:t>Compare this ranking with human-created ranking</a:t>
            </a:r>
          </a:p>
          <a:p>
            <a:r>
              <a:rPr lang="en-US" dirty="0" smtClean="0"/>
              <a:t>Measure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Word-Choice Problems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3586" y="1226403"/>
            <a:ext cx="738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2"/>
                </a:solidFill>
              </a:rPr>
              <a:t>Identify that alternative which is closest in meaning to the target: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514600"/>
            <a:ext cx="1879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accidental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wheedle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ferment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inadvertent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abominate</a:t>
            </a:r>
          </a:p>
          <a:p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275" y="2514600"/>
            <a:ext cx="2031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imprison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incarcerate	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writhe	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meander	</a:t>
            </a:r>
          </a:p>
          <a:p>
            <a:r>
              <a:rPr lang="en-US" sz="2400" b="0" dirty="0" smtClean="0">
                <a:solidFill>
                  <a:schemeClr val="bg2"/>
                </a:solidFill>
              </a:rPr>
              <a:t>  inhibit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Malapropisms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i="1" dirty="0" smtClean="0"/>
              <a:t>Jack withdrew money from the ATM next to the </a:t>
            </a:r>
            <a:r>
              <a:rPr lang="en-US" sz="2400" i="1" dirty="0" smtClean="0">
                <a:solidFill>
                  <a:srgbClr val="FF6600"/>
                </a:solidFill>
              </a:rPr>
              <a:t>band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sz="2400" i="1" dirty="0" smtClean="0"/>
              <a:t>band </a:t>
            </a:r>
            <a:r>
              <a:rPr lang="en-US" sz="2400" dirty="0" smtClean="0"/>
              <a:t>is unrelated to all of the other words in its context…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Malapropisms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i="1" dirty="0" smtClean="0"/>
              <a:t>Jack </a:t>
            </a:r>
            <a:r>
              <a:rPr lang="en-US" sz="2400" i="1" dirty="0" smtClean="0">
                <a:solidFill>
                  <a:srgbClr val="008000"/>
                </a:solidFill>
              </a:rPr>
              <a:t>withdrew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8000"/>
                </a:solidFill>
              </a:rPr>
              <a:t>money</a:t>
            </a:r>
            <a:r>
              <a:rPr lang="en-US" sz="2400" i="1" dirty="0" smtClean="0"/>
              <a:t> from the </a:t>
            </a:r>
            <a:r>
              <a:rPr lang="en-US" sz="2400" i="1" dirty="0" smtClean="0">
                <a:solidFill>
                  <a:srgbClr val="008000"/>
                </a:solidFill>
              </a:rPr>
              <a:t>ATM</a:t>
            </a:r>
            <a:r>
              <a:rPr lang="en-US" sz="2400" i="1" dirty="0" smtClean="0"/>
              <a:t> next to the </a:t>
            </a:r>
            <a:r>
              <a:rPr lang="en-US" sz="2400" i="1" dirty="0" smtClean="0">
                <a:solidFill>
                  <a:srgbClr val="FF6600"/>
                </a:solidFill>
              </a:rPr>
              <a:t>bank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Wait, you mean bank?</a:t>
            </a:r>
          </a:p>
        </p:txBody>
      </p:sp>
      <p:sp>
        <p:nvSpPr>
          <p:cNvPr id="7" name="Block Arc 6"/>
          <p:cNvSpPr/>
          <p:nvPr/>
        </p:nvSpPr>
        <p:spPr>
          <a:xfrm flipH="1" flipV="1">
            <a:off x="5029200" y="1447800"/>
            <a:ext cx="2036423" cy="1219200"/>
          </a:xfrm>
          <a:prstGeom prst="blockArc">
            <a:avLst>
              <a:gd name="adj1" fmla="val 10800000"/>
              <a:gd name="adj2" fmla="val 21331399"/>
              <a:gd name="adj3" fmla="val 4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flipH="1" flipV="1">
            <a:off x="2819400" y="914400"/>
            <a:ext cx="4398623" cy="2286000"/>
          </a:xfrm>
          <a:prstGeom prst="blockArc">
            <a:avLst>
              <a:gd name="adj1" fmla="val 10800000"/>
              <a:gd name="adj2" fmla="val 21331399"/>
              <a:gd name="adj3" fmla="val 4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flipH="1" flipV="1">
            <a:off x="1752600" y="381000"/>
            <a:ext cx="5715000" cy="3352800"/>
          </a:xfrm>
          <a:prstGeom prst="blockArc">
            <a:avLst>
              <a:gd name="adj1" fmla="val 10800000"/>
              <a:gd name="adj2" fmla="val 21331399"/>
              <a:gd name="adj3" fmla="val 46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Malapropisms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Actually, semantic distance is a poor technique…</a:t>
            </a:r>
          </a:p>
          <a:p>
            <a:r>
              <a:rPr lang="en-US" dirty="0" smtClean="0"/>
              <a:t>What’s a simple, better solution?</a:t>
            </a:r>
          </a:p>
          <a:p>
            <a:r>
              <a:rPr lang="en-US" sz="2400" dirty="0" smtClean="0"/>
              <a:t>Even still, </a:t>
            </a:r>
            <a:r>
              <a:rPr lang="en-US" dirty="0" smtClean="0"/>
              <a:t>task can be used for a fair comparison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Lexical semantic relations</a:t>
            </a:r>
          </a:p>
          <a:p>
            <a:r>
              <a:rPr lang="en-US" dirty="0" err="1" smtClean="0"/>
              <a:t>WordNet</a:t>
            </a:r>
            <a:endParaRPr lang="en-US" dirty="0" smtClean="0"/>
          </a:p>
          <a:p>
            <a:r>
              <a:rPr lang="en-US" dirty="0" smtClean="0"/>
              <a:t>Computational approaches to word similarity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Similarity: 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Thesaurus-based</a:t>
            </a:r>
          </a:p>
          <a:p>
            <a:pPr lvl="1"/>
            <a:r>
              <a:rPr lang="en-US" dirty="0" smtClean="0"/>
              <a:t>We’ve invested in all these resources… let’s exploit them!</a:t>
            </a:r>
          </a:p>
          <a:p>
            <a:r>
              <a:rPr lang="en-US" dirty="0" smtClean="0"/>
              <a:t>Distributional</a:t>
            </a:r>
          </a:p>
          <a:p>
            <a:pPr lvl="1"/>
            <a:r>
              <a:rPr lang="en-US" dirty="0" smtClean="0"/>
              <a:t>Count words in context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Word Similarity: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Thesaurus-Based Approaches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1396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In theory, applicable to any hierarchically-arranged lexical semantic resource, but most commonly applied to </a:t>
            </a:r>
            <a:r>
              <a:rPr lang="en-US" dirty="0" err="1" smtClean="0">
                <a:solidFill>
                  <a:srgbClr val="FF0000"/>
                </a:solidFill>
              </a:rPr>
              <a:t>WordNet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Path-Length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based on length of path between concepts: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fig 20.6.jpg" descr="fig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74937"/>
            <a:ext cx="86106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152400" y="2590800"/>
            <a:ext cx="8839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" y="6096000"/>
            <a:ext cx="8839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H="1">
            <a:off x="228600" y="2667000"/>
            <a:ext cx="76200" cy="3733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H="1">
            <a:off x="8763000" y="2667000"/>
            <a:ext cx="76200" cy="3733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9699" name="Content Placeholder 4"/>
          <p:cNvGraphicFramePr>
            <a:graphicFrameLocks noChangeAspect="1"/>
          </p:cNvGraphicFramePr>
          <p:nvPr/>
        </p:nvGraphicFramePr>
        <p:xfrm>
          <a:off x="1135063" y="1600200"/>
          <a:ext cx="4351337" cy="484188"/>
        </p:xfrm>
        <a:graphic>
          <a:graphicData uri="http://schemas.openxmlformats.org/presentationml/2006/ole">
            <p:oleObj spid="_x0000_s29699" name="Equation" r:id="rId4" imgW="2171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vs.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based on length of path between concepts</a:t>
            </a:r>
          </a:p>
          <a:p>
            <a:endParaRPr lang="en-US" dirty="0" smtClean="0"/>
          </a:p>
          <a:p>
            <a:r>
              <a:rPr lang="en-US" dirty="0" smtClean="0"/>
              <a:t>But which sense?</a:t>
            </a:r>
          </a:p>
          <a:p>
            <a:r>
              <a:rPr lang="en-US" dirty="0" smtClean="0"/>
              <a:t>Pick closest pair: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techniques applied to all concept-based metrics</a:t>
            </a:r>
          </a:p>
        </p:txBody>
      </p:sp>
      <p:graphicFrame>
        <p:nvGraphicFramePr>
          <p:cNvPr id="29698" name="Content Placeholder 4"/>
          <p:cNvGraphicFramePr>
            <a:graphicFrameLocks noChangeAspect="1"/>
          </p:cNvGraphicFramePr>
          <p:nvPr/>
        </p:nvGraphicFramePr>
        <p:xfrm>
          <a:off x="1135062" y="1600200"/>
          <a:ext cx="4351338" cy="484188"/>
        </p:xfrm>
        <a:graphic>
          <a:graphicData uri="http://schemas.openxmlformats.org/presentationml/2006/ole">
            <p:oleObj spid="_x0000_s30722" name="Equation" r:id="rId3" imgW="2171520" imgH="241200" progId="Equation.3">
              <p:embed/>
            </p:oleObj>
          </a:graphicData>
        </a:graphic>
      </p:graphicFrame>
      <p:graphicFrame>
        <p:nvGraphicFramePr>
          <p:cNvPr id="30723" name="Content Placeholder 4"/>
          <p:cNvGraphicFramePr>
            <a:graphicFrameLocks noChangeAspect="1"/>
          </p:cNvGraphicFramePr>
          <p:nvPr/>
        </p:nvGraphicFramePr>
        <p:xfrm>
          <a:off x="1135062" y="3276600"/>
          <a:ext cx="4148138" cy="788987"/>
        </p:xfrm>
        <a:graphic>
          <a:graphicData uri="http://schemas.openxmlformats.org/presentationml/2006/ole">
            <p:oleObj spid="_x0000_s30723" name="Equation" r:id="rId4" imgW="2070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Wu-Palmer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based on depth of nodes: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LCS is the lowest common </a:t>
            </a:r>
            <a:r>
              <a:rPr lang="en-US" sz="2000" dirty="0" err="1" smtClean="0"/>
              <a:t>subsumer</a:t>
            </a:r>
            <a:endParaRPr lang="en-US" sz="2000" dirty="0" smtClean="0"/>
          </a:p>
          <a:p>
            <a:endParaRPr lang="en-US" sz="600" baseline="-25000" dirty="0" smtClean="0"/>
          </a:p>
          <a:p>
            <a:pPr lvl="1"/>
            <a:r>
              <a:rPr lang="en-US" sz="2000" dirty="0" smtClean="0"/>
              <a:t>depth(</a:t>
            </a:r>
            <a:r>
              <a:rPr lang="en-US" sz="2000" i="1" dirty="0" smtClean="0"/>
              <a:t>c</a:t>
            </a:r>
            <a:r>
              <a:rPr lang="en-US" sz="2000" dirty="0" smtClean="0"/>
              <a:t>) is the depth of node </a:t>
            </a:r>
            <a:r>
              <a:rPr lang="en-US" sz="2000" i="1" dirty="0" smtClean="0"/>
              <a:t>c</a:t>
            </a:r>
            <a:r>
              <a:rPr lang="en-US" sz="2000" dirty="0" smtClean="0"/>
              <a:t> in the hierarchy</a:t>
            </a:r>
            <a:endParaRPr lang="en-US" sz="600" dirty="0" smtClean="0"/>
          </a:p>
          <a:p>
            <a:r>
              <a:rPr lang="en-US" dirty="0" smtClean="0"/>
              <a:t>Explain the behavior of this similarity metric…</a:t>
            </a:r>
          </a:p>
          <a:p>
            <a:pPr lvl="1"/>
            <a:r>
              <a:rPr lang="en-US" dirty="0" smtClean="0"/>
              <a:t>What if the LCS is close? Far?</a:t>
            </a:r>
          </a:p>
          <a:p>
            <a:pPr lvl="1"/>
            <a:r>
              <a:rPr lang="en-US" dirty="0" smtClean="0"/>
              <a:t>What if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dirty="0" smtClean="0"/>
              <a:t> are at different levels in the hierarchy?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8674" name="Content Placeholder 4"/>
          <p:cNvGraphicFramePr>
            <a:graphicFrameLocks noChangeAspect="1"/>
          </p:cNvGraphicFramePr>
          <p:nvPr/>
        </p:nvGraphicFramePr>
        <p:xfrm>
          <a:off x="1308100" y="1676400"/>
          <a:ext cx="5205413" cy="863600"/>
        </p:xfrm>
        <a:graphic>
          <a:graphicData uri="http://schemas.openxmlformats.org/presentationml/2006/ole">
            <p:oleObj spid="_x0000_s28674" name="Equation" r:id="rId3" imgW="2603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Edge-Counting Methods: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Simple, intuitive</a:t>
            </a:r>
          </a:p>
          <a:p>
            <a:pPr lvl="1"/>
            <a:r>
              <a:rPr lang="en-US" dirty="0" smtClean="0"/>
              <a:t>Easy to implement</a:t>
            </a:r>
          </a:p>
          <a:p>
            <a:r>
              <a:rPr lang="en-US" dirty="0" smtClean="0"/>
              <a:t>Major disadvantage:</a:t>
            </a:r>
          </a:p>
          <a:p>
            <a:pPr lvl="1"/>
            <a:r>
              <a:rPr lang="en-US" dirty="0" smtClean="0"/>
              <a:t>Assumes each edge has same semantic distance… not the case?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19DC6722-AAEC-044B-9229-93A569580F7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Resnik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that a randomly selected word in a corpus is an instance of concept </a:t>
            </a:r>
            <a:r>
              <a:rPr lang="en-US" i="1" dirty="0" smtClean="0"/>
              <a:t>c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words(</a:t>
            </a:r>
            <a:r>
              <a:rPr lang="en-US" i="1" dirty="0" smtClean="0"/>
              <a:t>c</a:t>
            </a:r>
            <a:r>
              <a:rPr lang="en-US" dirty="0" smtClean="0"/>
              <a:t>) is the set of words subsumed by concept </a:t>
            </a:r>
            <a:r>
              <a:rPr lang="en-US" i="1" dirty="0" smtClean="0"/>
              <a:t>c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total number of words in corpus also in thesaurus</a:t>
            </a:r>
          </a:p>
          <a:p>
            <a:r>
              <a:rPr lang="en-US" dirty="0" smtClean="0"/>
              <a:t>Define “information content”:</a:t>
            </a:r>
          </a:p>
          <a:p>
            <a:endParaRPr lang="en-US" dirty="0" smtClean="0"/>
          </a:p>
          <a:p>
            <a:r>
              <a:rPr lang="en-US" dirty="0" smtClean="0"/>
              <a:t>Define similarity:</a:t>
            </a:r>
            <a:endParaRPr lang="en-US" dirty="0"/>
          </a:p>
        </p:txBody>
      </p:sp>
      <p:graphicFrame>
        <p:nvGraphicFramePr>
          <p:cNvPr id="31746" name="Content Placeholder 4"/>
          <p:cNvGraphicFramePr>
            <a:graphicFrameLocks noChangeAspect="1"/>
          </p:cNvGraphicFramePr>
          <p:nvPr/>
        </p:nvGraphicFramePr>
        <p:xfrm>
          <a:off x="1371600" y="1930400"/>
          <a:ext cx="3376613" cy="914400"/>
        </p:xfrm>
        <a:graphic>
          <a:graphicData uri="http://schemas.openxmlformats.org/presentationml/2006/ole">
            <p:oleObj spid="_x0000_s31746" name="Equation" r:id="rId3" imgW="1688760" imgH="457200" progId="Equation.3">
              <p:embed/>
            </p:oleObj>
          </a:graphicData>
        </a:graphic>
      </p:graphicFrame>
      <p:graphicFrame>
        <p:nvGraphicFramePr>
          <p:cNvPr id="31747" name="Content Placeholder 4"/>
          <p:cNvGraphicFramePr>
            <a:graphicFrameLocks noChangeAspect="1"/>
          </p:cNvGraphicFramePr>
          <p:nvPr/>
        </p:nvGraphicFramePr>
        <p:xfrm>
          <a:off x="1371600" y="4419600"/>
          <a:ext cx="2233613" cy="406400"/>
        </p:xfrm>
        <a:graphic>
          <a:graphicData uri="http://schemas.openxmlformats.org/presentationml/2006/ole">
            <p:oleObj spid="_x0000_s31747" name="Equation" r:id="rId4" imgW="1117440" imgH="203040" progId="Equation.3">
              <p:embed/>
            </p:oleObj>
          </a:graphicData>
        </a:graphic>
      </p:graphicFrame>
      <p:graphicFrame>
        <p:nvGraphicFramePr>
          <p:cNvPr id="31748" name="Content Placeholder 4"/>
          <p:cNvGraphicFramePr>
            <a:graphicFrameLocks noChangeAspect="1"/>
          </p:cNvGraphicFramePr>
          <p:nvPr/>
        </p:nvGraphicFramePr>
        <p:xfrm>
          <a:off x="1371600" y="5486400"/>
          <a:ext cx="4595813" cy="457200"/>
        </p:xfrm>
        <a:graphic>
          <a:graphicData uri="http://schemas.openxmlformats.org/presentationml/2006/ole">
            <p:oleObj spid="_x0000_s31748" name="Equation" r:id="rId5" imgW="22986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Resnik</a:t>
            </a:r>
            <a:r>
              <a:rPr lang="en-US" dirty="0" smtClean="0"/>
              <a:t> Method: Example</a:t>
            </a:r>
            <a:endParaRPr lang="en-US" dirty="0"/>
          </a:p>
        </p:txBody>
      </p:sp>
      <p:pic>
        <p:nvPicPr>
          <p:cNvPr id="7" name="fig 20.7.jpg" descr="fig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6106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86000" y="1447800"/>
          <a:ext cx="4595813" cy="457200"/>
        </p:xfrm>
        <a:graphic>
          <a:graphicData uri="http://schemas.openxmlformats.org/presentationml/2006/ole">
            <p:oleObj spid="_x0000_s32770" name="Equation" r:id="rId4" imgW="2298600" imgH="2286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152400" y="2133600"/>
            <a:ext cx="8839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5943600"/>
            <a:ext cx="88392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H="1">
            <a:off x="228600" y="2286000"/>
            <a:ext cx="76200" cy="396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H="1">
            <a:off x="8763000" y="2209800"/>
            <a:ext cx="76200" cy="396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905000"/>
            <a:ext cx="292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Explain its behavior…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Jiang-</a:t>
            </a:r>
            <a:r>
              <a:rPr lang="en-US" dirty="0" err="1" smtClean="0"/>
              <a:t>Conrath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do better than the </a:t>
            </a:r>
            <a:r>
              <a:rPr lang="en-US" dirty="0" err="1" smtClean="0"/>
              <a:t>Resnik</a:t>
            </a:r>
            <a:r>
              <a:rPr lang="en-US" dirty="0" smtClean="0"/>
              <a:t> method?</a:t>
            </a:r>
          </a:p>
          <a:p>
            <a:r>
              <a:rPr lang="en-US" dirty="0" smtClean="0"/>
              <a:t>Intuition (duh?)</a:t>
            </a:r>
          </a:p>
          <a:p>
            <a:pPr lvl="1"/>
            <a:r>
              <a:rPr lang="en-US" dirty="0" smtClean="0"/>
              <a:t>Commonality: the more A and B have in common, more similar they are</a:t>
            </a:r>
          </a:p>
          <a:p>
            <a:pPr lvl="1"/>
            <a:r>
              <a:rPr lang="en-US" dirty="0" smtClean="0"/>
              <a:t>Difference: the more differences between A and B, the less similar they are</a:t>
            </a:r>
          </a:p>
          <a:p>
            <a:r>
              <a:rPr lang="en-US" dirty="0" smtClean="0"/>
              <a:t>Jiang-</a:t>
            </a:r>
            <a:r>
              <a:rPr lang="en-US" dirty="0" err="1" smtClean="0"/>
              <a:t>Conrath</a:t>
            </a:r>
            <a:r>
              <a:rPr lang="en-US" dirty="0" smtClean="0"/>
              <a:t> Distance: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Note: distance, not similarity!</a:t>
            </a:r>
          </a:p>
          <a:p>
            <a:pPr lvl="1"/>
            <a:r>
              <a:rPr lang="en-US" dirty="0" smtClean="0"/>
              <a:t>Generally works well</a:t>
            </a:r>
          </a:p>
          <a:p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69975" y="4038600"/>
          <a:ext cx="7388225" cy="457200"/>
        </p:xfrm>
        <a:graphic>
          <a:graphicData uri="http://schemas.openxmlformats.org/presentationml/2006/ole">
            <p:oleObj spid="_x0000_s33794" name="Equation" r:id="rId3" imgW="3695400" imgH="228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4400490"/>
            <a:ext cx="292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Explain its behavior…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Thesaurus Methods: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is only as good as the resource</a:t>
            </a:r>
          </a:p>
          <a:p>
            <a:r>
              <a:rPr lang="en-US" dirty="0" smtClean="0"/>
              <a:t>Limited in scope</a:t>
            </a:r>
          </a:p>
          <a:p>
            <a:pPr lvl="1"/>
            <a:r>
              <a:rPr lang="en-US" dirty="0" smtClean="0"/>
              <a:t>Assumes IS-A relations</a:t>
            </a:r>
          </a:p>
          <a:p>
            <a:pPr lvl="1"/>
            <a:r>
              <a:rPr lang="en-US" dirty="0" smtClean="0"/>
              <a:t>Works mostly for nouns</a:t>
            </a:r>
          </a:p>
          <a:p>
            <a:r>
              <a:rPr lang="en-US" dirty="0" smtClean="0"/>
              <a:t>Role of context not accounted for</a:t>
            </a:r>
          </a:p>
          <a:p>
            <a:r>
              <a:rPr lang="en-US" dirty="0" smtClean="0"/>
              <a:t>Not easily domain-adaptable</a:t>
            </a:r>
          </a:p>
          <a:p>
            <a:r>
              <a:rPr lang="en-US" dirty="0" smtClean="0"/>
              <a:t>Resources not available in many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Lexical Semantic Relations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Aside: Thesauri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thesauri automatically?</a:t>
            </a:r>
          </a:p>
          <a:p>
            <a:r>
              <a:rPr lang="en-US" dirty="0" smtClean="0"/>
              <a:t>Pattern-based techniques work really well!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Co-training between patterns and relations</a:t>
            </a:r>
          </a:p>
          <a:p>
            <a:pPr lvl="1"/>
            <a:r>
              <a:rPr lang="en-US" dirty="0" smtClean="0"/>
              <a:t>Useful for augmenting/adapting existing resources</a:t>
            </a:r>
          </a:p>
          <a:p>
            <a:endParaRPr lang="en-US" dirty="0"/>
          </a:p>
        </p:txBody>
      </p:sp>
      <p:pic>
        <p:nvPicPr>
          <p:cNvPr id="4" name="fig 20.14.jpg" descr="fig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23594"/>
            <a:ext cx="7543800" cy="10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Word Similarity: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Distributional Approaches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Approaches: Intuition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shall know a word by the company it keeps!” </a:t>
            </a:r>
            <a:br>
              <a:rPr lang="en-US" dirty="0" smtClean="0"/>
            </a:br>
            <a:r>
              <a:rPr lang="en-US" dirty="0" smtClean="0"/>
              <a:t>(Firth, 1957)</a:t>
            </a:r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If two words appear in the same context, then they must be similar</a:t>
            </a:r>
          </a:p>
          <a:p>
            <a:pPr lvl="1"/>
            <a:r>
              <a:rPr lang="en-US" dirty="0" smtClean="0"/>
              <a:t>Watch out for </a:t>
            </a:r>
            <a:r>
              <a:rPr lang="en-US" dirty="0" err="1" smtClean="0"/>
              <a:t>antonymy</a:t>
            </a:r>
            <a:r>
              <a:rPr lang="en-US" dirty="0" smtClean="0"/>
              <a:t>!</a:t>
            </a:r>
          </a:p>
          <a:p>
            <a:r>
              <a:rPr lang="en-US" dirty="0" smtClean="0"/>
              <a:t>Basic idea: represent a word </a:t>
            </a:r>
            <a:r>
              <a:rPr lang="en-US" i="1" dirty="0" smtClean="0"/>
              <a:t>w</a:t>
            </a:r>
            <a:r>
              <a:rPr lang="en-US" dirty="0" smtClean="0"/>
              <a:t> as a feature vector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Features represent the context…</a:t>
            </a:r>
          </a:p>
          <a:p>
            <a:r>
              <a:rPr lang="en-US" dirty="0" smtClean="0"/>
              <a:t>So what’s the context?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43000" y="3886200"/>
          <a:ext cx="2386012" cy="457200"/>
        </p:xfrm>
        <a:graphic>
          <a:graphicData uri="http://schemas.openxmlformats.org/presentationml/2006/ole">
            <p:oleObj spid="_x0000_s34818" name="Equation" r:id="rId3" imgW="119376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co-occurrence within a window: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Grammatical relations: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fig 20.9.jpg" descr="fig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69" y="1600200"/>
            <a:ext cx="7565231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fig 20.10.jpg" descr="fig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67" y="3664744"/>
            <a:ext cx="7543800" cy="22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values</a:t>
            </a:r>
          </a:p>
          <a:p>
            <a:pPr lvl="1"/>
            <a:r>
              <a:rPr lang="en-US" dirty="0" smtClean="0"/>
              <a:t>Boolean</a:t>
            </a:r>
          </a:p>
          <a:p>
            <a:pPr lvl="1"/>
            <a:r>
              <a:rPr lang="en-US" dirty="0" smtClean="0"/>
              <a:t>Raw counts</a:t>
            </a:r>
          </a:p>
          <a:p>
            <a:pPr lvl="1"/>
            <a:r>
              <a:rPr lang="en-US" dirty="0" smtClean="0"/>
              <a:t>Some other weighting scheme (e.g., </a:t>
            </a:r>
            <a:r>
              <a:rPr lang="en-US" i="1" dirty="0" err="1" smtClean="0"/>
              <a:t>idf</a:t>
            </a:r>
            <a:r>
              <a:rPr lang="en-US" i="1" dirty="0" smtClean="0"/>
              <a:t>, tf.idf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Association values (next slide)</a:t>
            </a:r>
          </a:p>
          <a:p>
            <a:r>
              <a:rPr lang="en-US" dirty="0" smtClean="0"/>
              <a:t>Does anything from last week applicable here?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Commonly-used metric: </a:t>
            </a:r>
            <a:r>
              <a:rPr lang="en-US" dirty="0" err="1" smtClean="0"/>
              <a:t>Pointwise</a:t>
            </a:r>
            <a:r>
              <a:rPr lang="en-US" dirty="0" smtClean="0"/>
              <a:t> Mutual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What’s the interpretation?</a:t>
            </a:r>
          </a:p>
          <a:p>
            <a:r>
              <a:rPr lang="en-US" dirty="0" smtClean="0"/>
              <a:t>Can be used as a feature value or by itself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612900" y="1676400"/>
          <a:ext cx="4746625" cy="838200"/>
        </p:xfrm>
        <a:graphic>
          <a:graphicData uri="http://schemas.openxmlformats.org/presentationml/2006/ole">
            <p:oleObj spid="_x0000_s93186" name="Equation" r:id="rId3" imgW="237456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similarity boils down to computing some measure on context vectors</a:t>
            </a:r>
          </a:p>
          <a:p>
            <a:r>
              <a:rPr lang="en-US" dirty="0" smtClean="0"/>
              <a:t>Cosine distance: borrowed from information retrieval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Interpretation?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371600" y="2540000"/>
          <a:ext cx="5229225" cy="1193800"/>
        </p:xfrm>
        <a:graphic>
          <a:graphicData uri="http://schemas.openxmlformats.org/presentationml/2006/ole">
            <p:oleObj spid="_x0000_s36866" name="Equation" r:id="rId3" imgW="2616120" imgH="596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r>
              <a:rPr lang="en-US" dirty="0" smtClean="0"/>
              <a:t> and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Jaccard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Dice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41387" y="1676400"/>
          <a:ext cx="4087812" cy="1117600"/>
        </p:xfrm>
        <a:graphic>
          <a:graphicData uri="http://schemas.openxmlformats.org/presentationml/2006/ole">
            <p:oleObj spid="_x0000_s37890" name="Equation" r:id="rId3" imgW="2044440" imgH="55872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941387" y="3759200"/>
          <a:ext cx="4240213" cy="1117600"/>
        </p:xfrm>
        <a:graphic>
          <a:graphicData uri="http://schemas.openxmlformats.org/presentationml/2006/ole">
            <p:oleObj spid="_x0000_s37891" name="Equation" r:id="rId4" imgW="2120760" imgH="558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Information-Theoretic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Kullback-Leibler</a:t>
            </a:r>
            <a:r>
              <a:rPr lang="en-US" dirty="0" smtClean="0"/>
              <a:t> divergence (aka relative entropy)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See any issues?</a:t>
            </a:r>
          </a:p>
          <a:p>
            <a:pPr lvl="1"/>
            <a:r>
              <a:rPr lang="en-US" dirty="0" smtClean="0"/>
              <a:t>Note: asymmetric</a:t>
            </a:r>
          </a:p>
          <a:p>
            <a:r>
              <a:rPr lang="en-US" dirty="0" smtClean="0"/>
              <a:t>Jenson-Shannon divergence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90600" y="1676400"/>
          <a:ext cx="3554412" cy="838200"/>
        </p:xfrm>
        <a:graphic>
          <a:graphicData uri="http://schemas.openxmlformats.org/presentationml/2006/ole">
            <p:oleObj spid="_x0000_s39938" name="Equation" r:id="rId3" imgW="1777680" imgH="41904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990600" y="4089400"/>
          <a:ext cx="5153025" cy="787400"/>
        </p:xfrm>
        <a:graphic>
          <a:graphicData uri="http://schemas.openxmlformats.org/presentationml/2006/ole">
            <p:oleObj spid="_x0000_s39940" name="Equation" r:id="rId4" imgW="257796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Approaches: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thesaurus-based approaches</a:t>
            </a:r>
          </a:p>
          <a:p>
            <a:r>
              <a:rPr lang="en-US" dirty="0" smtClean="0"/>
              <a:t>One additional method: use thesaurus as ground truth!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meaning?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at the word level…</a:t>
            </a:r>
          </a:p>
          <a:p>
            <a:r>
              <a:rPr lang="en-US" dirty="0" smtClean="0"/>
              <a:t>How do you define the meaning of a word?</a:t>
            </a:r>
          </a:p>
          <a:p>
            <a:r>
              <a:rPr lang="en-US" dirty="0" smtClean="0"/>
              <a:t>Look it up in the dictionary!</a:t>
            </a:r>
          </a:p>
          <a:p>
            <a:endParaRPr lang="en-US" dirty="0" smtClean="0"/>
          </a:p>
        </p:txBody>
      </p:sp>
      <p:pic>
        <p:nvPicPr>
          <p:cNvPr id="4" name="Picture 3" descr="un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63863"/>
            <a:ext cx="7315200" cy="19129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5638800"/>
            <a:ext cx="4637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Well, that really doesn’t help…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Approaches: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thesauri needed: data driven</a:t>
            </a:r>
          </a:p>
          <a:p>
            <a:r>
              <a:rPr lang="en-US" dirty="0" smtClean="0"/>
              <a:t>Can be applied to any pair of words</a:t>
            </a:r>
          </a:p>
          <a:p>
            <a:r>
              <a:rPr lang="en-US" dirty="0" smtClean="0"/>
              <a:t>Can be adapted to different domains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Profiles: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1" name="Picture 10" descr="DPWs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36192"/>
            <a:ext cx="7251700" cy="408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Profiles: Example</a:t>
            </a:r>
            <a:endParaRPr lang="en-US" dirty="0"/>
          </a:p>
        </p:txBody>
      </p:sp>
      <p:pic>
        <p:nvPicPr>
          <p:cNvPr id="6" name="Picture 5" descr="DPWS-sim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36700"/>
            <a:ext cx="7289800" cy="410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pic>
        <p:nvPicPr>
          <p:cNvPr id="5" name="Picture 4" descr="DPW-senses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36192"/>
            <a:ext cx="7239000" cy="410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Distributional Profiles of Concepts</a:t>
            </a:r>
            <a:endParaRPr lang="en-US" dirty="0"/>
          </a:p>
        </p:txBody>
      </p:sp>
      <p:pic>
        <p:nvPicPr>
          <p:cNvPr id="4" name="Picture 3" descr="DPCs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54200"/>
            <a:ext cx="6858000" cy="317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Similarity: “Celebrity”</a:t>
            </a:r>
            <a:endParaRPr lang="en-US" i="1" dirty="0"/>
          </a:p>
        </p:txBody>
      </p:sp>
      <p:pic>
        <p:nvPicPr>
          <p:cNvPr id="5" name="Picture 4" descr="star-fusion2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49400"/>
            <a:ext cx="6858000" cy="3403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71500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Semantically distant…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Similarity: “Celestial body”</a:t>
            </a:r>
            <a:endParaRPr lang="en-US" dirty="0"/>
          </a:p>
        </p:txBody>
      </p:sp>
      <p:pic>
        <p:nvPicPr>
          <p:cNvPr id="4" name="Picture 3" descr="star-fusion1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45336"/>
            <a:ext cx="6832600" cy="3390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715000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Semantically close!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need word sense disambiguation!</a:t>
            </a:r>
          </a:p>
          <a:p>
            <a:r>
              <a:rPr lang="en-US" dirty="0" smtClean="0"/>
              <a:t>Stay tuned for next week…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A21730A8-3F93-F242-A870-C5C35AAEFD08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Lexical semantic relations</a:t>
            </a:r>
          </a:p>
          <a:p>
            <a:r>
              <a:rPr lang="en-US" dirty="0" err="1" smtClean="0"/>
              <a:t>WordNet</a:t>
            </a:r>
            <a:endParaRPr lang="en-US" dirty="0" smtClean="0"/>
          </a:p>
          <a:p>
            <a:r>
              <a:rPr lang="en-US" dirty="0" smtClean="0"/>
              <a:t>Computational approaches to word similarity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conditional</a:t>
            </a:r>
          </a:p>
          <a:p>
            <a:r>
              <a:rPr lang="en-US" smtClean="0"/>
              <a:t>Semantic network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“Word sense” = distinct meaning of a word</a:t>
            </a:r>
          </a:p>
          <a:p>
            <a:r>
              <a:rPr lang="en-US" dirty="0" smtClean="0"/>
              <a:t>Same word, different senses</a:t>
            </a:r>
          </a:p>
          <a:p>
            <a:pPr lvl="1"/>
            <a:r>
              <a:rPr lang="en-US" dirty="0" smtClean="0"/>
              <a:t>Homonyms (homonymy): unrelated senses; identical orthographic form is coincidental</a:t>
            </a:r>
          </a:p>
          <a:p>
            <a:pPr lvl="2"/>
            <a:r>
              <a:rPr lang="en-US" dirty="0" smtClean="0"/>
              <a:t>Example: “financial institution” vs. “side of river” for bank</a:t>
            </a:r>
          </a:p>
          <a:p>
            <a:pPr lvl="1"/>
            <a:r>
              <a:rPr lang="en-US" dirty="0" err="1" smtClean="0"/>
              <a:t>Polysemes</a:t>
            </a:r>
            <a:r>
              <a:rPr lang="en-US" dirty="0" smtClean="0"/>
              <a:t> (</a:t>
            </a:r>
            <a:r>
              <a:rPr lang="en-US" dirty="0" err="1" smtClean="0"/>
              <a:t>polysemy</a:t>
            </a:r>
            <a:r>
              <a:rPr lang="en-US" dirty="0" smtClean="0"/>
              <a:t>): related, but distinct senses</a:t>
            </a:r>
          </a:p>
          <a:p>
            <a:pPr lvl="2"/>
            <a:r>
              <a:rPr lang="en-US" dirty="0" smtClean="0"/>
              <a:t>Example: “financial institution” vs. “sperm bank”</a:t>
            </a:r>
          </a:p>
          <a:p>
            <a:pPr lvl="1"/>
            <a:r>
              <a:rPr lang="en-US" dirty="0" smtClean="0"/>
              <a:t>Metonyms (metonymy): “stand in”, technically, a sub-case of </a:t>
            </a:r>
            <a:r>
              <a:rPr lang="en-US" dirty="0" err="1" smtClean="0"/>
              <a:t>polysemy</a:t>
            </a:r>
            <a:endParaRPr lang="en-US" dirty="0" smtClean="0"/>
          </a:p>
          <a:p>
            <a:pPr lvl="2"/>
            <a:r>
              <a:rPr lang="en-US" dirty="0" smtClean="0"/>
              <a:t>Examples: author for works or author, building for organization, capital city for government</a:t>
            </a:r>
          </a:p>
          <a:p>
            <a:r>
              <a:rPr lang="en-US" dirty="0" smtClean="0"/>
              <a:t>Different word, same sense</a:t>
            </a:r>
          </a:p>
          <a:p>
            <a:pPr lvl="1"/>
            <a:r>
              <a:rPr lang="en-US" dirty="0" smtClean="0"/>
              <a:t>Synonyms (synonymy)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to confuse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Homophones: same pronunciation, different orthography, different meaning</a:t>
            </a:r>
          </a:p>
          <a:p>
            <a:pPr lvl="1"/>
            <a:r>
              <a:rPr lang="en-US" dirty="0" smtClean="0"/>
              <a:t>Examples: would/wood, to/too/two</a:t>
            </a:r>
          </a:p>
          <a:p>
            <a:r>
              <a:rPr lang="en-US" dirty="0" smtClean="0"/>
              <a:t>Homographs: distinct senses, same orthographic form, different pronunciation</a:t>
            </a:r>
          </a:p>
          <a:p>
            <a:pPr lvl="1"/>
            <a:r>
              <a:rPr lang="en-US" dirty="0" smtClean="0"/>
              <a:t> Examples: bass (fish) vs. bass (instrument)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IS-A relationships</a:t>
            </a:r>
          </a:p>
          <a:p>
            <a:pPr lvl="1"/>
            <a:r>
              <a:rPr lang="en-US" dirty="0" smtClean="0"/>
              <a:t>From specific to general (up): </a:t>
            </a:r>
            <a:r>
              <a:rPr lang="en-US" dirty="0" err="1" smtClean="0"/>
              <a:t>hypernym</a:t>
            </a:r>
            <a:r>
              <a:rPr lang="en-US" dirty="0" smtClean="0"/>
              <a:t> (</a:t>
            </a:r>
            <a:r>
              <a:rPr lang="en-US" dirty="0" err="1" smtClean="0"/>
              <a:t>hypernymy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Example: bird is a </a:t>
            </a:r>
            <a:r>
              <a:rPr lang="en-US" dirty="0" err="1" smtClean="0"/>
              <a:t>hypernym</a:t>
            </a:r>
            <a:r>
              <a:rPr lang="en-US" dirty="0" smtClean="0"/>
              <a:t> of robin</a:t>
            </a:r>
          </a:p>
          <a:p>
            <a:pPr lvl="1"/>
            <a:r>
              <a:rPr lang="en-US" dirty="0" smtClean="0"/>
              <a:t>From general to specific (down): hyponym (hyponymy)</a:t>
            </a:r>
          </a:p>
          <a:p>
            <a:pPr lvl="2"/>
            <a:r>
              <a:rPr lang="en-US" dirty="0" smtClean="0"/>
              <a:t>Example: robin is a hyponym of bird</a:t>
            </a:r>
          </a:p>
          <a:p>
            <a:r>
              <a:rPr lang="en-US" dirty="0" smtClean="0"/>
              <a:t>Part-Whole relationships</a:t>
            </a:r>
          </a:p>
          <a:p>
            <a:pPr lvl="1"/>
            <a:r>
              <a:rPr lang="en-US" dirty="0" smtClean="0"/>
              <a:t>wheel is a </a:t>
            </a:r>
            <a:r>
              <a:rPr lang="en-US" dirty="0" err="1" smtClean="0"/>
              <a:t>meronym</a:t>
            </a:r>
            <a:r>
              <a:rPr lang="en-US" dirty="0" smtClean="0"/>
              <a:t> of car (</a:t>
            </a:r>
            <a:r>
              <a:rPr lang="en-US" dirty="0" err="1" smtClean="0"/>
              <a:t>meronymy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 is a </a:t>
            </a:r>
            <a:r>
              <a:rPr lang="en-US" dirty="0" err="1" smtClean="0"/>
              <a:t>holonym</a:t>
            </a:r>
            <a:r>
              <a:rPr lang="en-US" dirty="0" smtClean="0"/>
              <a:t> of wheel (</a:t>
            </a:r>
            <a:r>
              <a:rPr lang="en-US" dirty="0" err="1" smtClean="0"/>
              <a:t>holonymy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31029</TotalTime>
  <Words>1665</Words>
  <Application>Microsoft Office PowerPoint</Application>
  <PresentationFormat>On-screen Show (4:3)</PresentationFormat>
  <Paragraphs>378</Paragraphs>
  <Slides>58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Default Design</vt:lpstr>
      <vt:lpstr>Document</vt:lpstr>
      <vt:lpstr>Equation</vt:lpstr>
      <vt:lpstr>Slide 1</vt:lpstr>
      <vt:lpstr>Progression of the Course</vt:lpstr>
      <vt:lpstr>Today’s Agenda</vt:lpstr>
      <vt:lpstr>Lexical Semantic Relations</vt:lpstr>
      <vt:lpstr>What’s meaning?</vt:lpstr>
      <vt:lpstr>Approaches to meaning</vt:lpstr>
      <vt:lpstr>Word Senses</vt:lpstr>
      <vt:lpstr>Just to confuse you…</vt:lpstr>
      <vt:lpstr>Relationship Between Senses</vt:lpstr>
      <vt:lpstr>WordNet Tour</vt:lpstr>
      <vt:lpstr>What is WordNet?</vt:lpstr>
      <vt:lpstr>WordNet: History</vt:lpstr>
      <vt:lpstr> Synonymy in WordNet</vt:lpstr>
      <vt:lpstr>WordNet: Example</vt:lpstr>
      <vt:lpstr>The “Net” Part of WordNet</vt:lpstr>
      <vt:lpstr>WordNet: Size</vt:lpstr>
      <vt:lpstr>MeSH</vt:lpstr>
      <vt:lpstr>Word Similarity</vt:lpstr>
      <vt:lpstr>Intuition of Semantic Similarity</vt:lpstr>
      <vt:lpstr>Why?</vt:lpstr>
      <vt:lpstr>Two Types of Relations</vt:lpstr>
      <vt:lpstr>Validity of Semantic Similarity</vt:lpstr>
      <vt:lpstr>Why do this?</vt:lpstr>
      <vt:lpstr>Types of Evaluations</vt:lpstr>
      <vt:lpstr>Evaluation: Correlation with Humans</vt:lpstr>
      <vt:lpstr>Evaluation: Word-Choice Problems</vt:lpstr>
      <vt:lpstr>Evaluation: Malapropisms</vt:lpstr>
      <vt:lpstr>Evaluation: Malapropisms</vt:lpstr>
      <vt:lpstr>Evaluation: Malapropisms</vt:lpstr>
      <vt:lpstr>Word Similarity: Two Approaches</vt:lpstr>
      <vt:lpstr>Word Similarity: Thesaurus-Based Approaches </vt:lpstr>
      <vt:lpstr>Path-Length Similarity</vt:lpstr>
      <vt:lpstr>Concepts vs. Words</vt:lpstr>
      <vt:lpstr>Wu-Palmer Method</vt:lpstr>
      <vt:lpstr>Edge-Counting Methods: Discussion</vt:lpstr>
      <vt:lpstr>Resnik Method</vt:lpstr>
      <vt:lpstr>Resnik Method: Example</vt:lpstr>
      <vt:lpstr>Jiang-Conrath Distance</vt:lpstr>
      <vt:lpstr>Thesaurus Methods: Limitations</vt:lpstr>
      <vt:lpstr>Quick Aside: Thesauri Induction</vt:lpstr>
      <vt:lpstr>Word Similarity: Distributional Approaches </vt:lpstr>
      <vt:lpstr>Distributional Approaches: Intuition</vt:lpstr>
      <vt:lpstr>Context Features</vt:lpstr>
      <vt:lpstr>Context Features</vt:lpstr>
      <vt:lpstr>Association Metric</vt:lpstr>
      <vt:lpstr>Cosine Distance</vt:lpstr>
      <vt:lpstr>Jaccard and Dice</vt:lpstr>
      <vt:lpstr>Information-Theoretic Measures</vt:lpstr>
      <vt:lpstr>Distributional Approaches: Evaluation</vt:lpstr>
      <vt:lpstr>Distributional Approaches: Discussion</vt:lpstr>
      <vt:lpstr>Distributional Profiles: Example</vt:lpstr>
      <vt:lpstr>Distributional Profiles: Example</vt:lpstr>
      <vt:lpstr>What’s the problem?</vt:lpstr>
      <vt:lpstr>Distributional Profiles of Concepts</vt:lpstr>
      <vt:lpstr>Semantic Similarity: “Celebrity”</vt:lpstr>
      <vt:lpstr>Semantic Similarity: “Celestial body”</vt:lpstr>
      <vt:lpstr>Solution?</vt:lpstr>
      <vt:lpstr>Recap: Today’s Agenda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723: Computational Linguistics I</dc:title>
  <dc:creator>Jimmy Lin</dc:creator>
  <cp:lastModifiedBy>Jimmy Lin</cp:lastModifiedBy>
  <cp:revision>6150</cp:revision>
  <dcterms:created xsi:type="dcterms:W3CDTF">2009-04-21T05:05:25Z</dcterms:created>
  <dcterms:modified xsi:type="dcterms:W3CDTF">2009-11-10T13:16:09Z</dcterms:modified>
</cp:coreProperties>
</file>